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3" r:id="rId37"/>
    <p:sldId id="390" r:id="rId38"/>
    <p:sldId id="391" r:id="rId39"/>
    <p:sldId id="394" r:id="rId40"/>
    <p:sldId id="395" r:id="rId41"/>
    <p:sldId id="397" r:id="rId4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 autoAdjust="0"/>
    <p:restoredTop sz="85336"/>
  </p:normalViewPr>
  <p:slideViewPr>
    <p:cSldViewPr snapToGrid="0">
      <p:cViewPr varScale="1">
        <p:scale>
          <a:sx n="114" d="100"/>
          <a:sy n="114" d="100"/>
        </p:scale>
        <p:origin x="1888" y="1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Siming" userId="1e4b75e0-8938-470c-9583-bf4243e4c4f1" providerId="ADAL" clId="{DF8CBDA7-5656-4494-A54C-2BCE49CBF7E4}"/>
    <pc:docChg chg="modSld">
      <pc:chgData name="Liu, Siming" userId="1e4b75e0-8938-470c-9583-bf4243e4c4f1" providerId="ADAL" clId="{DF8CBDA7-5656-4494-A54C-2BCE49CBF7E4}" dt="2020-10-06T16:34:26.759" v="2" actId="1076"/>
      <pc:docMkLst>
        <pc:docMk/>
      </pc:docMkLst>
      <pc:sldChg chg="addSp modSp mod">
        <pc:chgData name="Liu, Siming" userId="1e4b75e0-8938-470c-9583-bf4243e4c4f1" providerId="ADAL" clId="{DF8CBDA7-5656-4494-A54C-2BCE49CBF7E4}" dt="2020-10-06T16:34:26.759" v="2" actId="1076"/>
        <pc:sldMkLst>
          <pc:docMk/>
          <pc:sldMk cId="0" sldId="391"/>
        </pc:sldMkLst>
        <pc:picChg chg="add mod">
          <ac:chgData name="Liu, Siming" userId="1e4b75e0-8938-470c-9583-bf4243e4c4f1" providerId="ADAL" clId="{DF8CBDA7-5656-4494-A54C-2BCE49CBF7E4}" dt="2020-10-06T16:34:26.759" v="2" actId="1076"/>
          <ac:picMkLst>
            <pc:docMk/>
            <pc:sldMk cId="0" sldId="391"/>
            <ac:picMk id="2" creationId="{8681F645-2319-4C35-BFC0-4D991E4795C4}"/>
          </ac:picMkLst>
        </pc:picChg>
      </pc:sldChg>
    </pc:docChg>
  </pc:docChgLst>
  <pc:docChgLst>
    <pc:chgData name="Routon, Evelyn F" userId="d0821561-da28-4a12-a8b5-d3af6d9252a9" providerId="ADAL" clId="{8BABD1EC-3D54-B140-8592-ABA0D1F9CB3B}"/>
    <pc:docChg chg="custSel modSld">
      <pc:chgData name="Routon, Evelyn F" userId="d0821561-da28-4a12-a8b5-d3af6d9252a9" providerId="ADAL" clId="{8BABD1EC-3D54-B140-8592-ABA0D1F9CB3B}" dt="2024-09-10T18:31:30.176" v="108" actId="20577"/>
      <pc:docMkLst>
        <pc:docMk/>
      </pc:docMkLst>
      <pc:sldChg chg="modNotesTx">
        <pc:chgData name="Routon, Evelyn F" userId="d0821561-da28-4a12-a8b5-d3af6d9252a9" providerId="ADAL" clId="{8BABD1EC-3D54-B140-8592-ABA0D1F9CB3B}" dt="2024-09-10T17:54:36.623" v="63" actId="20577"/>
        <pc:sldMkLst>
          <pc:docMk/>
          <pc:sldMk cId="0" sldId="340"/>
        </pc:sldMkLst>
      </pc:sldChg>
      <pc:sldChg chg="modNotesTx">
        <pc:chgData name="Routon, Evelyn F" userId="d0821561-da28-4a12-a8b5-d3af6d9252a9" providerId="ADAL" clId="{8BABD1EC-3D54-B140-8592-ABA0D1F9CB3B}" dt="2024-09-10T18:31:30.176" v="108" actId="20577"/>
        <pc:sldMkLst>
          <pc:docMk/>
          <pc:sldMk cId="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FB992E79-9981-4D9C-9086-87C68B85B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AC2065F-DFAF-463B-8F81-C8F556C55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926DDB-215F-4D57-B455-A44A961AB938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4287AB-88A7-4BED-94E2-8A9D88FFE482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Exam = </a:t>
            </a:r>
          </a:p>
          <a:p>
            <a:r>
              <a:rPr lang="en-US" altLang="en-US" dirty="0">
                <a:latin typeface="Times New Roman" pitchFamily="18" charset="0"/>
              </a:rPr>
              <a:t>Calculate average waiting time</a:t>
            </a:r>
          </a:p>
          <a:p>
            <a:r>
              <a:rPr lang="en-US" altLang="en-US" dirty="0">
                <a:latin typeface="Times New Roman" pitchFamily="18" charset="0"/>
              </a:rPr>
              <a:t>Draw diagram and label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90459F-3333-4FE2-9D30-9AF13E1D8AFE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E1907F0-17B0-4E3A-B846-05C48E8B106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0B599BE-1140-4F76-857C-C8054DF5B95F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D87DD9-3AA3-4AEE-9BB3-4E941619A625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A2DEE3A-5A12-4420-8041-982C0A42D583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CE27B11-B435-42B4-9ED0-87DBF52BB266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56471F-FDC0-40AA-81B0-B755E6A44D11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1C8DF1-C9F1-411F-8858-0195A7F60376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294FEAF-9EDC-46A7-87CE-B81148D49FEB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FAE760D-21B0-4A34-8311-259C84A803DA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262F70-A0B2-499B-995F-AA2A91914DAD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455709-E5C4-4EEA-8D6F-C7C9D403A6B5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Good for users</a:t>
            </a:r>
          </a:p>
          <a:p>
            <a:r>
              <a:rPr lang="en-US" altLang="en-US" dirty="0">
                <a:latin typeface="Times New Roman" pitchFamily="18" charset="0"/>
              </a:rPr>
              <a:t>End-user</a:t>
            </a:r>
          </a:p>
          <a:p>
            <a:r>
              <a:rPr lang="en-US" altLang="en-US">
                <a:latin typeface="Times New Roman" pitchFamily="18" charset="0"/>
              </a:rPr>
              <a:t>GUI application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567720-6F2E-451C-8FE6-22548CB4E3C7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2155FD-6A30-4E1F-8202-FE505ED603EE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85938EC-2DB9-4AE8-9FB0-45ABEF64343C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B725BB-7636-426E-BFCA-1C7B5F6778DD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0520D1-8650-4BB9-AB73-A83F02F3177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70E08-8768-4E4A-BF69-63ACE25BB521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3B3440-C579-478F-B71E-C8AA5D8BD7CC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11C537B-00B1-45ED-B9E4-C8A6481C86AF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842FC0-99B3-4090-93C3-414828D59DEB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F32E45-BE3F-4111-B971-8497C1A35062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5BA1508-3526-4D27-8F17-D7E48F5BD818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31D8B0-CEB2-47C8-94C8-BA5D4ED035C0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C8EB05B-7EE1-4D9A-BB3E-77D1E97807E9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DE202F-C116-4F96-AB20-0285D7E7D891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1BA5B4-C2F0-40E0-9051-0117C4D75C86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FF19C8-BA22-4A0D-A2D0-98F311F09C15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6F93698-F901-4FBA-8B09-B13615F6E697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5CA231-DF6C-4DF1-A05C-5FFE783B091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9F401C-EDF7-46DD-BE02-42DA3E66DE67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29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73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92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68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9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91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68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63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6.</a:t>
            </a:r>
            <a:fld id="{2A4F99E5-FB3D-476A-8788-F71302E2E74F}" type="slidenum"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First-Come,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CC6600"/>
                </a:solidFill>
              </a:rPr>
              <a:t>Gantt Chart </a:t>
            </a:r>
            <a:r>
              <a:rPr lang="en-US" altLang="en-US" dirty="0"/>
              <a:t>for the schedule is: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time:  (0 + 24 + 27)/3 = 17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 dirty="0"/>
              <a:t>Associate with each process the length of its next CPU burst</a:t>
            </a:r>
          </a:p>
          <a:p>
            <a:pPr lvl="1"/>
            <a:r>
              <a:rPr lang="en-US" altLang="en-US" dirty="0"/>
              <a:t> Use these lengths to schedule the process with the shortest time</a:t>
            </a:r>
          </a:p>
          <a:p>
            <a:r>
              <a:rPr lang="en-US" altLang="en-US" dirty="0">
                <a:solidFill>
                  <a:srgbClr val="CC6600"/>
                </a:solidFill>
              </a:rPr>
              <a:t>SJF is optimal</a:t>
            </a:r>
            <a:r>
              <a:rPr lang="en-US" altLang="en-US" dirty="0"/>
              <a:t> – gives minimum average waiting time for a given set of processes</a:t>
            </a:r>
          </a:p>
          <a:p>
            <a:pPr lvl="1"/>
            <a:r>
              <a:rPr lang="en-US" altLang="en-US" dirty="0"/>
              <a:t>The difficulty is knowing the length of the next CPU request</a:t>
            </a:r>
          </a:p>
          <a:p>
            <a:pPr lvl="1"/>
            <a:r>
              <a:rPr lang="en-US" altLang="en-US" dirty="0"/>
              <a:t>Could ask the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153988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33488"/>
            <a:ext cx="7435850" cy="49355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5016"/>
              </p:ext>
            </p:extLst>
          </p:nvPr>
        </p:nvGraphicFramePr>
        <p:xfrm>
          <a:off x="3679825" y="4086225"/>
          <a:ext cx="157941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086225"/>
                        <a:ext cx="157941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</a:t>
            </a:r>
            <a:r>
              <a:rPr lang="en-US" altLang="en-US" baseline="-25000" dirty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 </a:t>
            </a:r>
            <a:r>
              <a:rPr lang="en-US" altLang="en-US" baseline="-25000" dirty="0">
                <a:sym typeface="Symbol" pitchFamily="18" charset="2"/>
              </a:rPr>
              <a:t>n+1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baseline="-25000" dirty="0" err="1">
                <a:sym typeface="Symbol" pitchFamily="18" charset="2"/>
              </a:rPr>
              <a:t>n</a:t>
            </a:r>
            <a:endParaRPr lang="en-US" altLang="en-US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+1</a:t>
            </a:r>
            <a:r>
              <a:rPr lang="en-US" altLang="en-US" dirty="0">
                <a:sym typeface="Symbol" pitchFamily="18" charset="2"/>
              </a:rPr>
              <a:t> =  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+(1</a:t>
            </a:r>
            <a:r>
              <a:rPr lang="en-US" altLang="en-US" i="1" dirty="0">
                <a:sym typeface="Symbol" pitchFamily="18" charset="2"/>
              </a:rPr>
              <a:t> - 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-1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j</a:t>
            </a:r>
            <a:r>
              <a:rPr lang="en-US" altLang="en-US" baseline="30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 </a:t>
            </a:r>
            <a:r>
              <a:rPr lang="en-US" altLang="en-US" i="1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baseline="-25000" dirty="0">
                <a:sym typeface="Symbol" pitchFamily="18" charset="2"/>
              </a:rPr>
              <a:t>-</a:t>
            </a:r>
            <a:r>
              <a:rPr lang="en-US" altLang="en-US" i="1" baseline="-25000" dirty="0">
                <a:sym typeface="Symbol" pitchFamily="18" charset="2"/>
              </a:rPr>
              <a:t>j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sym typeface="Symbol" pitchFamily="18" charset="2"/>
              </a:rPr>
              <a:t>            </a:t>
            </a:r>
            <a:r>
              <a:rPr lang="en-US" altLang="en-US" i="1" dirty="0">
                <a:sym typeface="Symbol" pitchFamily="18" charset="2"/>
              </a:rPr>
              <a:t>+(</a:t>
            </a:r>
            <a:r>
              <a:rPr lang="en-US" altLang="en-US" dirty="0">
                <a:sym typeface="Symbol" pitchFamily="18" charset="2"/>
              </a:rPr>
              <a:t>1 -  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i="1" baseline="30000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 +1 </a:t>
            </a:r>
            <a:r>
              <a:rPr lang="en-US" altLang="en-US" dirty="0">
                <a:sym typeface="Symbol" pitchFamily="18" charset="2"/>
              </a:rPr>
              <a:t></a:t>
            </a:r>
            <a:r>
              <a:rPr lang="en-US" altLang="en-US" baseline="-25000" dirty="0">
                <a:sym typeface="Symbol" pitchFamily="18" charset="2"/>
              </a:rPr>
              <a:t>0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baseline="-25000" dirty="0">
                <a:sym typeface="Symbol" pitchFamily="18" charset="2"/>
              </a:rPr>
              <a:t>e.g.</a:t>
            </a:r>
            <a:r>
              <a:rPr lang="en-US" altLang="en-US" dirty="0">
                <a:sym typeface="Symbol" pitchFamily="18" charset="2"/>
              </a:rPr>
              <a:t>  = 0.5,     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+1</a:t>
            </a:r>
            <a:r>
              <a:rPr lang="en-US" altLang="en-US" dirty="0">
                <a:sym typeface="Symbol" pitchFamily="18" charset="2"/>
              </a:rPr>
              <a:t> = 0.5 </a:t>
            </a:r>
            <a:r>
              <a:rPr lang="en-US" altLang="en-US" dirty="0" err="1">
                <a:sym typeface="Symbol" pitchFamily="18" charset="2"/>
              </a:rPr>
              <a:t>t</a:t>
            </a:r>
            <a:r>
              <a:rPr lang="en-US" altLang="en-US" i="1" baseline="-25000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+ 0.25 </a:t>
            </a:r>
            <a:r>
              <a:rPr lang="en-US" altLang="en-US" i="1" dirty="0">
                <a:sym typeface="Symbol" pitchFamily="18" charset="2"/>
              </a:rPr>
              <a:t>t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-1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+ 0.125 </a:t>
            </a:r>
            <a:r>
              <a:rPr lang="en-US" altLang="en-US" i="1" dirty="0">
                <a:sym typeface="Symbol" pitchFamily="18" charset="2"/>
              </a:rPr>
              <a:t>t</a:t>
            </a:r>
            <a:r>
              <a:rPr lang="en-US" altLang="en-US" i="1" baseline="-25000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-2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+ …</a:t>
            </a:r>
            <a:br>
              <a:rPr lang="en-US" altLang="en-US" baseline="-25000" dirty="0">
                <a:sym typeface="Symbol" pitchFamily="18" charset="2"/>
              </a:rPr>
            </a:br>
            <a:endParaRPr lang="en-US" altLang="en-US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</a:t>
            </a:r>
            <a:r>
              <a:rPr lang="en-US" altLang="en-US" dirty="0">
                <a:solidFill>
                  <a:srgbClr val="CC6600"/>
                </a:solidFill>
              </a:rPr>
              <a:t>arrival times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CC6600"/>
                </a:solidFill>
              </a:rPr>
              <a:t>preemption</a:t>
            </a:r>
            <a:r>
              <a:rPr lang="en-US" altLang="en-US" dirty="0"/>
              <a:t>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 dirty="0"/>
              <a:t>A priority number (integer) is associated with each process</a:t>
            </a:r>
          </a:p>
          <a:p>
            <a:endParaRPr lang="en-US" altLang="en-US" sz="800" dirty="0"/>
          </a:p>
          <a:p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Preemptive</a:t>
            </a:r>
          </a:p>
          <a:p>
            <a:pPr lvl="1"/>
            <a:r>
              <a:rPr lang="en-US" altLang="en-US" b="1" dirty="0" err="1">
                <a:solidFill>
                  <a:srgbClr val="3366FF"/>
                </a:solidFill>
                <a:cs typeface="ＭＳ Ｐゴシック" charset="-128"/>
              </a:rPr>
              <a:t>Nonpreemptive</a:t>
            </a:r>
            <a:endParaRPr lang="en-US" altLang="en-US" b="1" dirty="0">
              <a:solidFill>
                <a:srgbClr val="3366FF"/>
              </a:solidFill>
              <a:cs typeface="ＭＳ Ｐゴシック" charset="-128"/>
            </a:endParaRPr>
          </a:p>
          <a:p>
            <a:pPr lvl="1"/>
            <a:endParaRPr lang="en-US" altLang="en-US" sz="800" dirty="0"/>
          </a:p>
          <a:p>
            <a:r>
              <a:rPr lang="en-US" altLang="en-US" dirty="0"/>
              <a:t>SJF is priority scheduling where priority is the inverse of predicted next CPU burst time</a:t>
            </a:r>
          </a:p>
          <a:p>
            <a:endParaRPr lang="en-US" altLang="en-US" sz="800" dirty="0"/>
          </a:p>
          <a:p>
            <a:r>
              <a:rPr lang="en-US" altLang="en-US" dirty="0"/>
              <a:t>Problem </a:t>
            </a:r>
            <a:r>
              <a:rPr lang="en-US" altLang="en-US" dirty="0">
                <a:sym typeface="Symbol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low priority processes may never execute</a:t>
            </a:r>
          </a:p>
          <a:p>
            <a:endParaRPr lang="en-US" altLang="en-US" sz="800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3366FF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2150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258888" y="4343402"/>
            <a:ext cx="6092825" cy="930276"/>
            <a:chOff x="793" y="2736"/>
            <a:chExt cx="3838" cy="586"/>
          </a:xfrm>
        </p:grpSpPr>
        <p:sp>
          <p:nvSpPr>
            <p:cNvPr id="3" name="AutoShape 6"/>
            <p:cNvSpPr>
              <a:spLocks noChangeAspect="1" noChangeArrowheads="1" noTextEdit="1"/>
            </p:cNvSpPr>
            <p:nvPr/>
          </p:nvSpPr>
          <p:spPr bwMode="auto">
            <a:xfrm>
              <a:off x="793" y="2736"/>
              <a:ext cx="3816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93" y="2736"/>
              <a:ext cx="3816" cy="55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829" y="2749"/>
              <a:ext cx="3721" cy="408"/>
            </a:xfrm>
            <a:prstGeom prst="rect">
              <a:avLst/>
            </a:pr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829" y="3157"/>
              <a:ext cx="37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829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829" y="2749"/>
              <a:ext cx="37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550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010" y="2953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05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002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484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540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869" y="2851"/>
              <a:ext cx="16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957" y="295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  <a:latin typeface=""/>
                </a:rPr>
                <a:t>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432" y="2851"/>
              <a:ext cx="16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519" y="295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  <a:latin typeface="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3953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907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963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393" y="2851"/>
              <a:ext cx="15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4469" y="2953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089" y="2851"/>
              <a:ext cx="15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165" y="2953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V="1">
              <a:off x="1035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2007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1991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301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4357" y="3195"/>
              <a:ext cx="9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2933" y="2851"/>
              <a:ext cx="15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  <a:ea typeface="MS PGothic" pitchFamily="34" charset="-128"/>
                </a:rPr>
                <a:t>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21504" name="Line 36"/>
            <p:cNvSpPr>
              <a:spLocks noChangeShapeType="1"/>
            </p:cNvSpPr>
            <p:nvPr/>
          </p:nvSpPr>
          <p:spPr bwMode="auto">
            <a:xfrm flipV="1">
              <a:off x="4334" y="2749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62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95388"/>
            <a:ext cx="7335838" cy="3773487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Scheduling Criteria </a:t>
            </a:r>
          </a:p>
          <a:p>
            <a:r>
              <a:rPr lang="en-US" altLang="en-US" dirty="0"/>
              <a:t>Scheduling Algorithms</a:t>
            </a:r>
          </a:p>
          <a:p>
            <a:r>
              <a:rPr lang="en-US" altLang="en-US" dirty="0"/>
              <a:t>Multiple-Processor Scheduling</a:t>
            </a:r>
          </a:p>
          <a:p>
            <a:r>
              <a:rPr lang="en-US" altLang="en-US" dirty="0"/>
              <a:t>Real-Time CPU Scheduling</a:t>
            </a:r>
          </a:p>
          <a:p>
            <a:r>
              <a:rPr lang="en-US" altLang="en-US" dirty="0"/>
              <a:t>Operating Systems Examples</a:t>
            </a:r>
          </a:p>
          <a:p>
            <a:r>
              <a:rPr lang="en-US" altLang="en-US" dirty="0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/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itchFamily="18" charset="2"/>
              </a:rPr>
              <a:t>q </a:t>
            </a:r>
            <a:r>
              <a:rPr lang="en-US" altLang="en-US">
                <a:sym typeface="Symbol" pitchFamily="18" charset="2"/>
              </a:rPr>
              <a:t>small  </a:t>
            </a:r>
            <a:r>
              <a:rPr lang="en-US" altLang="en-US" i="1">
                <a:sym typeface="Symbol" pitchFamily="18" charset="2"/>
              </a:rPr>
              <a:t>q </a:t>
            </a:r>
            <a:r>
              <a:rPr lang="en-US" altLang="en-US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usually 10ms to 100ms, context switch &lt; 10 </a:t>
            </a:r>
            <a:r>
              <a:rPr lang="en-US" dirty="0"/>
              <a:t>µs  (1 </a:t>
            </a:r>
            <a:r>
              <a:rPr lang="en-US" dirty="0" err="1"/>
              <a:t>ms</a:t>
            </a:r>
            <a:r>
              <a:rPr lang="en-US" dirty="0"/>
              <a:t> = 1000 µs)</a:t>
            </a:r>
            <a:endParaRPr lang="en-US" altLang="en-US" dirty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z="1300"/>
              <a:t>80% of CPU bursts should be shorter than 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537450" cy="5221287"/>
          </a:xfrm>
        </p:spPr>
        <p:txBody>
          <a:bodyPr/>
          <a:lstStyle/>
          <a:p>
            <a:r>
              <a:rPr lang="en-US" altLang="en-US" dirty="0"/>
              <a:t>Ready queue is partitioned into separate queues,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(interactive)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(batch)</a:t>
            </a:r>
          </a:p>
          <a:p>
            <a:r>
              <a:rPr lang="en-US" altLang="en-US" dirty="0"/>
              <a:t>Process permanently in a given queue</a:t>
            </a:r>
            <a:endParaRPr lang="en-US" altLang="en-US" sz="800" dirty="0"/>
          </a:p>
          <a:p>
            <a:r>
              <a:rPr lang="en-US" altLang="en-US" dirty="0"/>
              <a:t>Each queue has its own scheduling algorithm:</a:t>
            </a:r>
          </a:p>
          <a:p>
            <a:pPr lvl="1"/>
            <a:r>
              <a:rPr lang="en-US" altLang="en-US" dirty="0"/>
              <a:t>foreground – RR</a:t>
            </a:r>
          </a:p>
          <a:p>
            <a:pPr lvl="1"/>
            <a:r>
              <a:rPr lang="en-US" altLang="en-US" dirty="0"/>
              <a:t>background – FCFS</a:t>
            </a:r>
            <a:endParaRPr lang="en-US" altLang="en-US" sz="800" dirty="0"/>
          </a:p>
          <a:p>
            <a:r>
              <a:rPr lang="en-US" altLang="en-US" dirty="0"/>
              <a:t>Scheduling must be done between the queues:</a:t>
            </a:r>
          </a:p>
          <a:p>
            <a:pPr lvl="1"/>
            <a:r>
              <a:rPr lang="en-US" altLang="en-US" dirty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</a:t>
            </a:r>
          </a:p>
          <a:p>
            <a:pPr lvl="2"/>
            <a:r>
              <a:rPr lang="en-US" altLang="en-US" dirty="0"/>
              <a:t>i.e., 80% to foreground in RR</a:t>
            </a:r>
          </a:p>
          <a:p>
            <a:pPr lvl="2"/>
            <a:r>
              <a:rPr lang="en-US" altLang="en-US" dirty="0"/>
              <a:t>20% to background in FCFS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2765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351712" cy="4483100"/>
          </a:xfrm>
        </p:spPr>
        <p:txBody>
          <a:bodyPr/>
          <a:lstStyle/>
          <a:p>
            <a:r>
              <a:rPr lang="en-US" altLang="en-US"/>
              <a:t>A process can move between the various queues; aging can be implemented this way</a:t>
            </a:r>
          </a:p>
          <a:p>
            <a:r>
              <a:rPr lang="en-US" altLang="en-US"/>
              <a:t>Multilevel-feedback-queue scheduler defined by the following parameters:</a:t>
            </a:r>
          </a:p>
          <a:p>
            <a:pPr lvl="1"/>
            <a:r>
              <a:rPr lang="en-US" altLang="en-US"/>
              <a:t>number of queues</a:t>
            </a:r>
          </a:p>
          <a:p>
            <a:pPr lvl="1"/>
            <a:r>
              <a:rPr lang="en-US" altLang="en-US"/>
              <a:t>scheduling algorithms for each queue</a:t>
            </a:r>
          </a:p>
          <a:p>
            <a:pPr lvl="1"/>
            <a:r>
              <a:rPr lang="en-US" altLang="en-US"/>
              <a:t>method used to determine when to upgrade a process</a:t>
            </a:r>
          </a:p>
          <a:p>
            <a:pPr lvl="1"/>
            <a:r>
              <a:rPr lang="en-US" altLang="en-US"/>
              <a:t>method used to determine when to demote a process</a:t>
            </a:r>
          </a:p>
          <a:p>
            <a:pPr lvl="1"/>
            <a:r>
              <a:rPr lang="en-US" altLang="en-US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/>
          <a:lstStyle/>
          <a:p>
            <a:r>
              <a:rPr lang="en-US" altLang="en-US" dirty="0"/>
              <a:t>Three queues: 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0</a:t>
            </a:r>
            <a:r>
              <a:rPr lang="en-US" altLang="en-US" sz="1400" dirty="0"/>
              <a:t> – RR with time quantum 8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– RR time quantum 16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– FCFS</a:t>
            </a:r>
          </a:p>
          <a:p>
            <a:pPr lvl="1"/>
            <a:endParaRPr lang="en-US" altLang="en-US" sz="1400" dirty="0"/>
          </a:p>
          <a:p>
            <a:r>
              <a:rPr lang="en-US" altLang="en-US" dirty="0"/>
              <a:t>Scheduling</a:t>
            </a:r>
          </a:p>
          <a:p>
            <a:pPr lvl="1"/>
            <a:r>
              <a:rPr lang="en-US" altLang="en-US" sz="1400" dirty="0"/>
              <a:t>A new job enters queue </a:t>
            </a:r>
            <a:r>
              <a:rPr lang="en-US" altLang="en-US" sz="1400" i="1" dirty="0"/>
              <a:t>Q</a:t>
            </a:r>
            <a:r>
              <a:rPr lang="en-US" altLang="en-US" sz="1400" i="1" baseline="-25000" dirty="0"/>
              <a:t>0</a:t>
            </a:r>
            <a:r>
              <a:rPr lang="en-US" altLang="en-US" sz="1400" i="1" dirty="0"/>
              <a:t> </a:t>
            </a:r>
            <a:r>
              <a:rPr lang="en-US" altLang="en-US" sz="1400" dirty="0"/>
              <a:t>which is served</a:t>
            </a:r>
            <a:r>
              <a:rPr lang="en-US" altLang="en-US" sz="1400" i="1" dirty="0"/>
              <a:t> </a:t>
            </a:r>
            <a:r>
              <a:rPr lang="en-US" altLang="en-US" sz="1400" dirty="0"/>
              <a:t>FCFS</a:t>
            </a:r>
          </a:p>
          <a:p>
            <a:pPr lvl="2"/>
            <a:r>
              <a:rPr lang="en-US" altLang="en-US" sz="1400" dirty="0"/>
              <a:t>When it gains CPU, job receives 8 milliseconds</a:t>
            </a:r>
          </a:p>
          <a:p>
            <a:pPr lvl="2"/>
            <a:r>
              <a:rPr lang="en-US" altLang="en-US" sz="1400" dirty="0"/>
              <a:t>If it does not finish in 8 milliseconds, job is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endParaRPr lang="en-US" altLang="en-US" sz="1400" dirty="0"/>
          </a:p>
          <a:p>
            <a:pPr lvl="1"/>
            <a:r>
              <a:rPr lang="en-US" altLang="en-US" sz="1400" dirty="0"/>
              <a:t>At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job is again served FCFS and receives 16 additional milliseconds</a:t>
            </a:r>
          </a:p>
          <a:p>
            <a:pPr lvl="2"/>
            <a:r>
              <a:rPr lang="en-US" altLang="en-US" sz="1400" dirty="0"/>
              <a:t>If it still does not complete, it is preempted and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endParaRPr lang="en-US" altLang="en-US" sz="1400" dirty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1635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Multiple-Processor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122363"/>
            <a:ext cx="7034212" cy="4808537"/>
          </a:xfrm>
        </p:spPr>
        <p:txBody>
          <a:bodyPr/>
          <a:lstStyle/>
          <a:p>
            <a:r>
              <a:rPr lang="en-US" altLang="en-US" dirty="0"/>
              <a:t>CPU scheduling more complex when multiple CPUs are available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Homogeneous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processors</a:t>
            </a:r>
            <a:r>
              <a:rPr lang="en-US" altLang="en-US" b="1" dirty="0"/>
              <a:t> </a:t>
            </a:r>
            <a:r>
              <a:rPr lang="en-US" altLang="en-US" dirty="0"/>
              <a:t>within a multiprocessor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Asymmetric multiprocessing </a:t>
            </a:r>
            <a:r>
              <a:rPr lang="en-US" altLang="en-US" dirty="0"/>
              <a:t>– only one processor accesses the system data structures, alleviating the need for data sharing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Symmetric multiprocessing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SMP</a:t>
            </a:r>
            <a:r>
              <a:rPr lang="en-US" altLang="en-US" b="1" dirty="0"/>
              <a:t>) </a:t>
            </a:r>
            <a:r>
              <a:rPr lang="en-US" altLang="en-US" dirty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altLang="en-US" dirty="0"/>
              <a:t>Currently, most common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Processor affinity </a:t>
            </a:r>
            <a:r>
              <a:rPr lang="en-US" altLang="en-US" dirty="0"/>
              <a:t>– process has affinity for processor on which it is currently running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soft affinity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hard affinity</a:t>
            </a:r>
          </a:p>
          <a:p>
            <a:pPr lvl="1"/>
            <a:r>
              <a:rPr lang="en-US" altLang="en-US" dirty="0"/>
              <a:t>Variations including </a:t>
            </a:r>
            <a:r>
              <a:rPr lang="en-US" altLang="en-US" b="1" dirty="0">
                <a:solidFill>
                  <a:srgbClr val="3366FF"/>
                </a:solidFill>
              </a:rPr>
              <a:t>processor sets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119188" y="201613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/>
              <a:t>NUMA and CPU Scheduling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2041525" y="5449888"/>
            <a:ext cx="5908675" cy="49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300" b="1" dirty="0"/>
              <a:t>Non-Uniform Memory Access</a:t>
            </a:r>
          </a:p>
          <a:p>
            <a:r>
              <a:rPr lang="en-US" altLang="en-US" sz="1300" dirty="0"/>
              <a:t>Note that memory-placement algorithms can also consider affinity</a:t>
            </a:r>
          </a:p>
        </p:txBody>
      </p:sp>
      <p:pic>
        <p:nvPicPr>
          <p:cNvPr id="35844" name="Picture 1" descr="6_0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66825"/>
            <a:ext cx="62626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/>
          <a:lstStyle/>
          <a:p>
            <a:r>
              <a:rPr lang="en-US" altLang="en-US"/>
              <a:t>To introduce CPU scheduling, which is the basis for multiprogrammed operating systems</a:t>
            </a:r>
          </a:p>
          <a:p>
            <a:r>
              <a:rPr lang="en-US" altLang="en-US"/>
              <a:t>To describe various CPU-scheduling algorithms</a:t>
            </a:r>
          </a:p>
          <a:p>
            <a:r>
              <a:rPr lang="en-US" altLang="en-US"/>
              <a:t>To discuss evaluation criteria for selecting a CPU-scheduling algorithm for a particular system</a:t>
            </a:r>
          </a:p>
          <a:p>
            <a:r>
              <a:rPr lang="en-US" altLang="en-US"/>
              <a:t>To examine the scheduling algorithms of several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01600"/>
            <a:ext cx="7723187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Multiple-Processor Scheduling – Load Balancing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233488"/>
            <a:ext cx="7008812" cy="4808537"/>
          </a:xfrm>
        </p:spPr>
        <p:txBody>
          <a:bodyPr/>
          <a:lstStyle/>
          <a:p>
            <a:r>
              <a:rPr lang="en-US" altLang="en-US"/>
              <a:t>If SMP, need to keep all CPUs loaded for efficiency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Load balancing </a:t>
            </a:r>
            <a:r>
              <a:rPr lang="en-US" altLang="en-US"/>
              <a:t>attempts to keep workload evenly distributed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Push migration </a:t>
            </a:r>
            <a:r>
              <a:rPr lang="en-US" altLang="en-US"/>
              <a:t>– periodic task checks load on each processor, and if found pushes task from overloaded CPU to other CPUs</a:t>
            </a:r>
            <a:endParaRPr lang="en-US" altLang="en-US" b="1">
              <a:solidFill>
                <a:srgbClr val="3366FF"/>
              </a:solidFill>
            </a:endParaRPr>
          </a:p>
          <a:p>
            <a:r>
              <a:rPr lang="en-US" altLang="en-US" b="1">
                <a:solidFill>
                  <a:srgbClr val="3366FF"/>
                </a:solidFill>
              </a:rPr>
              <a:t>Pull migration </a:t>
            </a:r>
            <a:r>
              <a:rPr lang="en-US" altLang="en-US"/>
              <a:t>– idle processors pulls waiting task from busy processor</a:t>
            </a:r>
          </a:p>
          <a:p>
            <a:endParaRPr lang="en-US" altLang="en-US"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651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Multicore Processors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82650" y="1233488"/>
            <a:ext cx="6915150" cy="4530725"/>
          </a:xfrm>
        </p:spPr>
        <p:txBody>
          <a:bodyPr/>
          <a:lstStyle/>
          <a:p>
            <a:r>
              <a:rPr lang="en-US" altLang="en-US"/>
              <a:t>Recent trend to place multiple processor cores on same physical chip</a:t>
            </a:r>
          </a:p>
          <a:p>
            <a:r>
              <a:rPr lang="en-US" altLang="en-US"/>
              <a:t>Faster and consumes less power</a:t>
            </a:r>
          </a:p>
          <a:p>
            <a:r>
              <a:rPr lang="en-US" altLang="en-US"/>
              <a:t>Multiple threads per core also growing</a:t>
            </a:r>
          </a:p>
          <a:p>
            <a:pPr lvl="1"/>
            <a:r>
              <a:rPr lang="en-US" altLang="en-US"/>
              <a:t>Takes advantage of memory stall to make progress on another thread while memory retrieve happens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96975" y="277813"/>
            <a:ext cx="7489825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Multithreaded Multicore System</a:t>
            </a:r>
          </a:p>
        </p:txBody>
      </p:sp>
      <p:pic>
        <p:nvPicPr>
          <p:cNvPr id="3891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401763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22688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Real-Time CPU Scheduling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3552825" cy="4530725"/>
          </a:xfrm>
        </p:spPr>
        <p:txBody>
          <a:bodyPr/>
          <a:lstStyle/>
          <a:p>
            <a:r>
              <a:rPr lang="en-US" altLang="en-US"/>
              <a:t>Can present obvious challenges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Soft real-time systems </a:t>
            </a:r>
            <a:r>
              <a:rPr lang="en-US" altLang="en-US"/>
              <a:t>– no guarantee as to when critical real-time process will be scheduled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Hard real-time systems</a:t>
            </a:r>
            <a:r>
              <a:rPr lang="en-US" altLang="en-US"/>
              <a:t> – task must be serviced by its deadline</a:t>
            </a:r>
          </a:p>
          <a:p>
            <a:r>
              <a:rPr lang="en-US" altLang="en-US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z="140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z="1400"/>
              <a:t>Dispatch latency – time for schedule to take current process off CPU and switch to another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39940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1489075"/>
            <a:ext cx="48133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032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Real-Time CPU Scheduling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2633663" cy="4530725"/>
          </a:xfrm>
        </p:spPr>
        <p:txBody>
          <a:bodyPr/>
          <a:lstStyle/>
          <a:p>
            <a:r>
              <a:rPr lang="en-US" altLang="en-US"/>
              <a:t>Conflict phase of dispatch latency: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/>
              <a:t>Preemption of any process running in kernel mode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/>
              <a:t>Release by low-priority process of resources needed by high-priority processes</a:t>
            </a:r>
          </a:p>
          <a:p>
            <a:endParaRPr lang="en-US" altLang="en-US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40964" name="Picture 3" descr="6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384300"/>
            <a:ext cx="4572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65188" y="2778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Priority-based Scheduling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022350" y="1195388"/>
            <a:ext cx="7570788" cy="4530725"/>
          </a:xfrm>
        </p:spPr>
        <p:txBody>
          <a:bodyPr/>
          <a:lstStyle/>
          <a:p>
            <a:r>
              <a:rPr lang="en-US" altLang="en-US" dirty="0"/>
              <a:t>For real-time scheduling, scheduler must support preemptive, priority-based scheduling</a:t>
            </a:r>
          </a:p>
          <a:p>
            <a:pPr lvl="1"/>
            <a:r>
              <a:rPr lang="en-US" altLang="en-US" sz="1400" dirty="0"/>
              <a:t>But only guarantees soft real-time</a:t>
            </a:r>
          </a:p>
          <a:p>
            <a:r>
              <a:rPr lang="en-US" altLang="en-US" dirty="0"/>
              <a:t>For hard real-time must also provide ability to meet deadlines</a:t>
            </a:r>
          </a:p>
          <a:p>
            <a:r>
              <a:rPr lang="en-US" altLang="en-US" dirty="0"/>
              <a:t>Processes have new characteristics: </a:t>
            </a:r>
            <a:r>
              <a:rPr lang="en-US" altLang="en-US" b="1" dirty="0">
                <a:solidFill>
                  <a:srgbClr val="3366FF"/>
                </a:solidFill>
              </a:rPr>
              <a:t>periodic</a:t>
            </a:r>
            <a:r>
              <a:rPr lang="en-US" altLang="en-US" dirty="0"/>
              <a:t> ones require CPU at constant intervals</a:t>
            </a:r>
          </a:p>
          <a:p>
            <a:pPr lvl="1"/>
            <a:r>
              <a:rPr lang="en-US" altLang="en-US" sz="1400" dirty="0"/>
              <a:t>Has processing time </a:t>
            </a:r>
            <a:r>
              <a:rPr lang="en-US" altLang="en-US" sz="1400" b="1" i="1" dirty="0">
                <a:solidFill>
                  <a:srgbClr val="CC6600"/>
                </a:solidFill>
              </a:rPr>
              <a:t>t</a:t>
            </a:r>
            <a:r>
              <a:rPr lang="en-US" altLang="en-US" sz="1400" dirty="0"/>
              <a:t>, deadline </a:t>
            </a:r>
            <a:r>
              <a:rPr lang="en-US" altLang="en-US" sz="1400" b="1" i="1" dirty="0">
                <a:solidFill>
                  <a:srgbClr val="CC6600"/>
                </a:solidFill>
              </a:rPr>
              <a:t>d</a:t>
            </a:r>
            <a:r>
              <a:rPr lang="en-US" altLang="en-US" sz="1400" i="1" dirty="0"/>
              <a:t>, </a:t>
            </a:r>
            <a:r>
              <a:rPr lang="en-US" altLang="en-US" sz="1400" dirty="0"/>
              <a:t>period </a:t>
            </a:r>
            <a:r>
              <a:rPr lang="en-US" altLang="en-US" sz="1400" b="1" i="1" dirty="0">
                <a:solidFill>
                  <a:srgbClr val="CC6600"/>
                </a:solidFill>
              </a:rPr>
              <a:t>p</a:t>
            </a:r>
          </a:p>
          <a:p>
            <a:pPr lvl="1"/>
            <a:r>
              <a:rPr lang="en-US" altLang="en-US" sz="1400" dirty="0"/>
              <a:t>0 ≤ </a:t>
            </a:r>
            <a:r>
              <a:rPr lang="en-US" altLang="en-US" sz="1400" i="1" dirty="0"/>
              <a:t>t</a:t>
            </a:r>
            <a:r>
              <a:rPr lang="en-US" altLang="en-US" sz="1400" dirty="0"/>
              <a:t> ≤ </a:t>
            </a:r>
            <a:r>
              <a:rPr lang="en-US" altLang="en-US" sz="1400" i="1" dirty="0"/>
              <a:t>d</a:t>
            </a:r>
            <a:r>
              <a:rPr lang="en-US" altLang="en-US" sz="1400" dirty="0"/>
              <a:t> ≤ </a:t>
            </a:r>
            <a:r>
              <a:rPr lang="en-US" altLang="en-US" sz="1400" i="1" dirty="0"/>
              <a:t>p</a:t>
            </a:r>
          </a:p>
          <a:p>
            <a:pPr lvl="1"/>
            <a:r>
              <a:rPr lang="en-US" altLang="en-US" sz="1400" b="1" dirty="0">
                <a:solidFill>
                  <a:srgbClr val="3366FF"/>
                </a:solidFill>
              </a:rPr>
              <a:t>Rate</a:t>
            </a:r>
            <a:r>
              <a:rPr lang="en-US" altLang="en-US" sz="1400" dirty="0"/>
              <a:t> of periodic task is 1/</a:t>
            </a:r>
            <a:r>
              <a:rPr lang="en-US" altLang="en-US" sz="1400" i="1" dirty="0"/>
              <a:t>p</a:t>
            </a:r>
            <a:endParaRPr lang="en-US" altLang="en-US" sz="1400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41988" name="Picture 1" descr="Screen Shot 2012-12-17 at 8.41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075113"/>
            <a:ext cx="58372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635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257300"/>
            <a:ext cx="7353300" cy="4483100"/>
          </a:xfrm>
        </p:spPr>
        <p:txBody>
          <a:bodyPr/>
          <a:lstStyle/>
          <a:p>
            <a:r>
              <a:rPr lang="en-US" altLang="en-US" dirty="0"/>
              <a:t>Priorities are assigned according to deadlines: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the earlier the deadline, the higher the priority;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the later the deadline, the lower the priority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P</a:t>
            </a:r>
            <a:r>
              <a:rPr lang="en-US" altLang="en-US" baseline="-25000" dirty="0"/>
              <a:t>1</a:t>
            </a:r>
            <a:r>
              <a:rPr lang="en-US" altLang="en-US" dirty="0"/>
              <a:t>:</a:t>
            </a:r>
            <a:r>
              <a:rPr lang="en-US" altLang="en-US" baseline="-25000" dirty="0"/>
              <a:t> </a:t>
            </a:r>
            <a:r>
              <a:rPr lang="en-US" altLang="en-US" dirty="0"/>
              <a:t>p=50, d=50, t=25</a:t>
            </a:r>
          </a:p>
          <a:p>
            <a:pPr>
              <a:buNone/>
            </a:pPr>
            <a:r>
              <a:rPr lang="en-US" altLang="en-US" dirty="0"/>
              <a:t>	P</a:t>
            </a:r>
            <a:r>
              <a:rPr lang="en-US" altLang="en-US" baseline="-25000" dirty="0"/>
              <a:t>2</a:t>
            </a:r>
            <a:r>
              <a:rPr lang="en-US" altLang="en-US" dirty="0"/>
              <a:t>:</a:t>
            </a:r>
            <a:r>
              <a:rPr lang="en-US" altLang="en-US" baseline="-25000" dirty="0"/>
              <a:t> </a:t>
            </a:r>
            <a:r>
              <a:rPr lang="en-US" altLang="en-US" dirty="0"/>
              <a:t>p=80, d=80, t=35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081088" y="3976388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136694" y="5005088"/>
            <a:ext cx="0" cy="333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821724" y="5257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201613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Algorithm Evaluation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16013"/>
            <a:ext cx="7566025" cy="4643437"/>
          </a:xfrm>
        </p:spPr>
        <p:txBody>
          <a:bodyPr/>
          <a:lstStyle/>
          <a:p>
            <a:r>
              <a:rPr lang="en-US" altLang="en-US"/>
              <a:t>How to select CPU-scheduling algorithm for an OS?</a:t>
            </a:r>
          </a:p>
          <a:p>
            <a:r>
              <a:rPr lang="en-US" altLang="en-US"/>
              <a:t>Determine criteria, then evaluate algorithms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Deterministic modeling</a:t>
            </a:r>
          </a:p>
          <a:p>
            <a:pPr lvl="1"/>
            <a:r>
              <a:rPr lang="en-US" altLang="en-US"/>
              <a:t>Type of </a:t>
            </a:r>
            <a:r>
              <a:rPr lang="en-US" altLang="en-US" b="1">
                <a:solidFill>
                  <a:srgbClr val="3366FF"/>
                </a:solidFill>
              </a:rPr>
              <a:t>analytic evaluation</a:t>
            </a:r>
          </a:p>
          <a:p>
            <a:pPr lvl="1"/>
            <a:r>
              <a:rPr lang="en-US" altLang="en-US"/>
              <a:t>Takes a particular predetermined workload and defines the performance of each algorithm  for that workload</a:t>
            </a:r>
          </a:p>
          <a:p>
            <a:r>
              <a:rPr lang="en-US" altLang="en-US"/>
              <a:t>Consider 5 processes arriving at time 0:</a:t>
            </a:r>
          </a:p>
        </p:txBody>
      </p:sp>
      <p:pic>
        <p:nvPicPr>
          <p:cNvPr id="64516" name="Picture 1" descr="Screen Shot 2012-12-17 at 9.4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3821113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277813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Deterministic Evaluation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566025" cy="4643437"/>
          </a:xfrm>
        </p:spPr>
        <p:txBody>
          <a:bodyPr/>
          <a:lstStyle/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342197" indent="-342197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FCFS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SJF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5540" name="Picture 2" descr="Screen Shot 2012-12-17 at 9.47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720975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 descr="Screen Shot 2012-12-17 at 9.47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3852863"/>
            <a:ext cx="4529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Screen Shot 2012-12-17 at 9.47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4902200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2-12-17 at 9.44.14 PM.png">
            <a:extLst>
              <a:ext uri="{FF2B5EF4-FFF2-40B4-BE49-F238E27FC236}">
                <a16:creationId xmlns:a16="http://schemas.microsoft.com/office/drawing/2014/main" id="{8681F645-2319-4C35-BFC0-4D991E479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2" y="2541587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Queueing models limited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Simulations</a:t>
            </a:r>
            <a:r>
              <a:rPr lang="en-US" altLang="en-US" b="1"/>
              <a:t> </a:t>
            </a:r>
            <a:r>
              <a:rPr lang="en-US" altLang="en-US"/>
              <a:t>more accurate</a:t>
            </a:r>
          </a:p>
          <a:p>
            <a:pPr lvl="1"/>
            <a:r>
              <a:rPr lang="en-US" altLang="en-US"/>
              <a:t>Programmed model of computer system</a:t>
            </a:r>
          </a:p>
          <a:p>
            <a:pPr lvl="1"/>
            <a:r>
              <a:rPr lang="en-US" altLang="en-US"/>
              <a:t>Clock is a variable</a:t>
            </a:r>
          </a:p>
          <a:p>
            <a:pPr lvl="1"/>
            <a:r>
              <a:rPr lang="en-US" altLang="en-US"/>
              <a:t>Gather statistics  indicating algorithm performance</a:t>
            </a:r>
          </a:p>
          <a:p>
            <a:pPr lvl="1"/>
            <a:r>
              <a:rPr lang="en-US" altLang="en-US"/>
              <a:t>Data to drive simulation gathered via</a:t>
            </a:r>
          </a:p>
          <a:p>
            <a:pPr lvl="2"/>
            <a:r>
              <a:rPr lang="en-US" altLang="en-US"/>
              <a:t>Random number generator according to probabilities</a:t>
            </a:r>
          </a:p>
          <a:p>
            <a:pPr lvl="2"/>
            <a:r>
              <a:rPr lang="en-US" altLang="en-US"/>
              <a:t>Distributions defined mathematically or empirically</a:t>
            </a:r>
          </a:p>
          <a:p>
            <a:pPr lvl="2"/>
            <a:r>
              <a:rPr lang="en-US" altLang="en-US"/>
              <a:t>Trace tapes record sequences of real events in real systems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166688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Evaluation of CPU Schedulers by Simulation</a:t>
            </a:r>
          </a:p>
        </p:txBody>
      </p:sp>
      <p:pic>
        <p:nvPicPr>
          <p:cNvPr id="69635" name="Picture 1" descr="6_2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379538"/>
            <a:ext cx="63674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25588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067550" cy="4786312"/>
          </a:xfrm>
        </p:spPr>
        <p:txBody>
          <a:bodyPr/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sz="2000" dirty="0">
                <a:ea typeface="ＭＳ Ｐゴシック" charset="-128"/>
              </a:rPr>
              <a:t>selects from among the processes in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ready</a:t>
            </a:r>
            <a:r>
              <a:rPr lang="en-US" sz="2000" dirty="0">
                <a:ea typeface="ＭＳ Ｐゴシック" charset="-128"/>
              </a:rPr>
              <a:t> queue</a:t>
            </a:r>
          </a:p>
          <a:p>
            <a:pPr marL="342815" indent="-342815">
              <a:buFont typeface="Monotype Sorts" charset="2"/>
              <a:buChar char="n"/>
              <a:defRPr/>
            </a:pPr>
            <a:endParaRPr lang="en-US" sz="2000" dirty="0">
              <a:ea typeface="ＭＳ Ｐゴシック" charset="-128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</a:rPr>
              <a:t>CPU scheduling decisions:</a:t>
            </a:r>
          </a:p>
          <a:p>
            <a:pPr marL="799900" lvl="1" indent="-342815"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sz="2000" dirty="0">
                <a:ea typeface="ＭＳ Ｐゴシック" charset="-128"/>
              </a:rPr>
              <a:t>Running </a:t>
            </a:r>
            <a:r>
              <a:rPr lang="en-US" sz="2000" dirty="0">
                <a:ea typeface="ＭＳ Ｐゴシック" charset="-128"/>
                <a:sym typeface="Wingdings" panose="05000000000000000000" pitchFamily="2" charset="2"/>
              </a:rPr>
              <a:t></a:t>
            </a:r>
            <a:r>
              <a:rPr lang="en-US" sz="2000" dirty="0">
                <a:ea typeface="ＭＳ Ｐゴシック" charset="-128"/>
              </a:rPr>
              <a:t> Waiting 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sz="2000" dirty="0">
                <a:ea typeface="ＭＳ Ｐゴシック" charset="-128"/>
              </a:rPr>
              <a:t>	Running </a:t>
            </a:r>
            <a:r>
              <a:rPr lang="en-US" sz="2000" dirty="0">
                <a:ea typeface="ＭＳ Ｐゴシック" charset="-128"/>
                <a:sym typeface="Wingdings" panose="05000000000000000000" pitchFamily="2" charset="2"/>
              </a:rPr>
              <a:t></a:t>
            </a:r>
            <a:r>
              <a:rPr lang="en-US" sz="2000" dirty="0">
                <a:ea typeface="ＭＳ Ｐゴシック" charset="-128"/>
              </a:rPr>
              <a:t> Ready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sz="2000" dirty="0">
                <a:ea typeface="ＭＳ Ｐゴシック" charset="-128"/>
              </a:rPr>
              <a:t>	Waiting </a:t>
            </a:r>
            <a:r>
              <a:rPr lang="en-US" sz="2000" dirty="0">
                <a:ea typeface="ＭＳ Ｐゴシック" charset="-128"/>
                <a:sym typeface="Wingdings" panose="05000000000000000000" pitchFamily="2" charset="2"/>
              </a:rPr>
              <a:t></a:t>
            </a:r>
            <a:r>
              <a:rPr lang="en-US" sz="2000" dirty="0">
                <a:ea typeface="ＭＳ Ｐゴシック" charset="-128"/>
              </a:rPr>
              <a:t>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sz="2000" dirty="0">
                <a:ea typeface="ＭＳ Ｐゴシック" charset="-128"/>
              </a:rPr>
              <a:t>Terminates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endParaRPr lang="en-US" sz="2000" dirty="0">
              <a:ea typeface="ＭＳ Ｐゴシック" charset="-128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</a:rPr>
              <a:t>Scheduling under 1 and 4 is </a:t>
            </a:r>
            <a:r>
              <a:rPr lang="en-US" sz="20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sz="20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</a:rPr>
              <a:t>All other scheduling is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</p:spPr>
        <p:txBody>
          <a:bodyPr/>
          <a:lstStyle/>
          <a:p>
            <a:r>
              <a:rPr lang="en-US" altLang="en-US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246188"/>
            <a:ext cx="7156450" cy="4959350"/>
          </a:xfrm>
        </p:spPr>
        <p:txBody>
          <a:bodyPr/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12513</TotalTime>
  <Words>2168</Words>
  <Application>Microsoft Macintosh PowerPoint</Application>
  <PresentationFormat>On-screen Show (4:3)</PresentationFormat>
  <Paragraphs>351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Helvetica</vt:lpstr>
      <vt:lpstr>Lucida Grande</vt:lpstr>
      <vt:lpstr>Monotype Sorts</vt:lpstr>
      <vt:lpstr>Symbol</vt:lpstr>
      <vt:lpstr>Times New Roman</vt:lpstr>
      <vt:lpstr>Verdana</vt:lpstr>
      <vt:lpstr>Webdings</vt:lpstr>
      <vt:lpstr>os-8</vt:lpstr>
      <vt:lpstr>Equation</vt:lpstr>
      <vt:lpstr>Chapter 6:  CPU Scheduling</vt:lpstr>
      <vt:lpstr>Chapter 6:  CPU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Earliest Deadline First Scheduling (EDF)</vt:lpstr>
      <vt:lpstr>Algorithm Evaluation</vt:lpstr>
      <vt:lpstr>Deterministic Evaluation</vt:lpstr>
      <vt:lpstr>Simulations</vt:lpstr>
      <vt:lpstr>Evaluation of CPU Schedulers by Simulation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Routon, Evelyn F</cp:lastModifiedBy>
  <cp:revision>230</cp:revision>
  <cp:lastPrinted>2013-09-10T17:57:57Z</cp:lastPrinted>
  <dcterms:created xsi:type="dcterms:W3CDTF">2011-01-13T23:43:38Z</dcterms:created>
  <dcterms:modified xsi:type="dcterms:W3CDTF">2024-09-10T18:31:31Z</dcterms:modified>
</cp:coreProperties>
</file>