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</p:sldIdLst>
  <p:sldSz cx="32918400" cy="21945600"/>
  <p:notesSz cx="6858000" cy="9144000"/>
  <p:embeddedFontLst>
    <p:embeddedFont>
      <p:font typeface="Amaranth" panose="02000503050000020004" pitchFamily="2" charset="77"/>
      <p:regular r:id="rId3"/>
    </p:embeddedFont>
    <p:embeddedFont>
      <p:font typeface="Titillium Web" pitchFamily="2" charset="77"/>
      <p:regular r:id="rId4"/>
      <p:bold r:id="rId5"/>
      <p:italic r:id="rId6"/>
      <p:boldItalic r:id="rId7"/>
    </p:embeddedFont>
  </p:embeddedFontLst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14" kern="1200">
        <a:solidFill>
          <a:schemeClr val="tx1"/>
        </a:solidFill>
        <a:latin typeface="Arial"/>
        <a:ea typeface="+mn-ea"/>
        <a:cs typeface="+mn-cs"/>
      </a:defRPr>
    </a:lvl1pPr>
    <a:lvl2pPr marL="326532" algn="l" rtl="0" fontAlgn="base">
      <a:spcBef>
        <a:spcPct val="0"/>
      </a:spcBef>
      <a:spcAft>
        <a:spcPct val="0"/>
      </a:spcAft>
      <a:defRPr sz="3214" kern="1200">
        <a:solidFill>
          <a:schemeClr val="tx1"/>
        </a:solidFill>
        <a:latin typeface="Arial"/>
        <a:ea typeface="+mn-ea"/>
        <a:cs typeface="+mn-cs"/>
      </a:defRPr>
    </a:lvl2pPr>
    <a:lvl3pPr marL="653064" algn="l" rtl="0" fontAlgn="base">
      <a:spcBef>
        <a:spcPct val="0"/>
      </a:spcBef>
      <a:spcAft>
        <a:spcPct val="0"/>
      </a:spcAft>
      <a:defRPr sz="3214" kern="1200">
        <a:solidFill>
          <a:schemeClr val="tx1"/>
        </a:solidFill>
        <a:latin typeface="Arial"/>
        <a:ea typeface="+mn-ea"/>
        <a:cs typeface="+mn-cs"/>
      </a:defRPr>
    </a:lvl3pPr>
    <a:lvl4pPr marL="979597" algn="l" rtl="0" fontAlgn="base">
      <a:spcBef>
        <a:spcPct val="0"/>
      </a:spcBef>
      <a:spcAft>
        <a:spcPct val="0"/>
      </a:spcAft>
      <a:defRPr sz="3214" kern="1200">
        <a:solidFill>
          <a:schemeClr val="tx1"/>
        </a:solidFill>
        <a:latin typeface="Arial"/>
        <a:ea typeface="+mn-ea"/>
        <a:cs typeface="+mn-cs"/>
      </a:defRPr>
    </a:lvl4pPr>
    <a:lvl5pPr marL="1306129" algn="l" rtl="0" fontAlgn="base">
      <a:spcBef>
        <a:spcPct val="0"/>
      </a:spcBef>
      <a:spcAft>
        <a:spcPct val="0"/>
      </a:spcAft>
      <a:defRPr sz="3214" kern="1200">
        <a:solidFill>
          <a:schemeClr val="tx1"/>
        </a:solidFill>
        <a:latin typeface="Arial"/>
        <a:ea typeface="+mn-ea"/>
        <a:cs typeface="+mn-cs"/>
      </a:defRPr>
    </a:lvl5pPr>
    <a:lvl6pPr marL="1632661" algn="l" defTabSz="653064" rtl="0" eaLnBrk="1" latinLnBrk="0" hangingPunct="1">
      <a:defRPr sz="3214" kern="1200">
        <a:solidFill>
          <a:schemeClr val="tx1"/>
        </a:solidFill>
        <a:latin typeface="Arial"/>
        <a:ea typeface="+mn-ea"/>
        <a:cs typeface="+mn-cs"/>
      </a:defRPr>
    </a:lvl6pPr>
    <a:lvl7pPr marL="1959193" algn="l" defTabSz="653064" rtl="0" eaLnBrk="1" latinLnBrk="0" hangingPunct="1">
      <a:defRPr sz="3214" kern="1200">
        <a:solidFill>
          <a:schemeClr val="tx1"/>
        </a:solidFill>
        <a:latin typeface="Arial"/>
        <a:ea typeface="+mn-ea"/>
        <a:cs typeface="+mn-cs"/>
      </a:defRPr>
    </a:lvl7pPr>
    <a:lvl8pPr marL="2285726" algn="l" defTabSz="653064" rtl="0" eaLnBrk="1" latinLnBrk="0" hangingPunct="1">
      <a:defRPr sz="3214" kern="1200">
        <a:solidFill>
          <a:schemeClr val="tx1"/>
        </a:solidFill>
        <a:latin typeface="Arial"/>
        <a:ea typeface="+mn-ea"/>
        <a:cs typeface="+mn-cs"/>
      </a:defRPr>
    </a:lvl8pPr>
    <a:lvl9pPr marL="2612258" algn="l" defTabSz="653064" rtl="0" eaLnBrk="1" latinLnBrk="0" hangingPunct="1">
      <a:defRPr sz="3214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>
      <p:cViewPr varScale="1">
        <p:scale>
          <a:sx n="40" d="100"/>
          <a:sy n="40" d="100"/>
        </p:scale>
        <p:origin x="1392" y="248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356" y="6817786"/>
            <a:ext cx="27979688" cy="4703233"/>
          </a:xfr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523" y="12435419"/>
            <a:ext cx="23043356" cy="5609167"/>
          </a:xfrm>
        </p:spPr>
        <p:txBody>
          <a:bodyPr/>
          <a:lstStyle>
            <a:defPPr>
              <a:defRPr kern="1200"/>
            </a:defPPr>
            <a:lvl1pPr marL="0" indent="0" algn="ctr">
              <a:buNone/>
              <a:defRPr/>
            </a:lvl1pPr>
            <a:lvl2pPr marL="304837" indent="0" algn="ctr">
              <a:buNone/>
              <a:defRPr/>
            </a:lvl2pPr>
            <a:lvl3pPr marL="609673" indent="0" algn="ctr">
              <a:buNone/>
              <a:defRPr/>
            </a:lvl3pPr>
            <a:lvl4pPr marL="914511" indent="0" algn="ctr">
              <a:buNone/>
              <a:defRPr/>
            </a:lvl4pPr>
            <a:lvl5pPr marL="1219348" indent="0" algn="ctr">
              <a:buNone/>
              <a:defRPr/>
            </a:lvl5pPr>
            <a:lvl6pPr marL="1524185" indent="0" algn="ctr">
              <a:buNone/>
              <a:defRPr/>
            </a:lvl6pPr>
            <a:lvl7pPr marL="1829023" indent="0" algn="ctr">
              <a:buNone/>
              <a:defRPr/>
            </a:lvl7pPr>
            <a:lvl8pPr marL="2133861" indent="0" algn="ctr">
              <a:buNone/>
              <a:defRPr/>
            </a:lvl8pPr>
            <a:lvl9pPr marL="243869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9781D505-ABFC-493F-8858-9F27839AE9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230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620C972F-CE89-4882-8841-5E4EC1866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712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080" y="878417"/>
            <a:ext cx="7406878" cy="18726150"/>
          </a:xfrm>
        </p:spPr>
        <p:txBody>
          <a:bodyPr vert="eaVert"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444" y="878417"/>
            <a:ext cx="22106334" cy="18726150"/>
          </a:xfr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67478B96-C558-46F3-BF4C-CB626F7BF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794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ACFDBA80-68C6-4586-92A4-5A3F769223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106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14102295"/>
            <a:ext cx="27980878" cy="4358217"/>
          </a:xfrm>
        </p:spPr>
        <p:txBody>
          <a:bodyPr anchor="t"/>
          <a:lstStyle>
            <a:defPPr>
              <a:defRPr kern="1200"/>
            </a:defPPr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9301692"/>
            <a:ext cx="27980878" cy="4800600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333"/>
            </a:lvl1pPr>
            <a:lvl2pPr marL="304837" indent="0">
              <a:buNone/>
              <a:defRPr sz="1200"/>
            </a:lvl2pPr>
            <a:lvl3pPr marL="609673" indent="0">
              <a:buNone/>
              <a:defRPr sz="1067"/>
            </a:lvl3pPr>
            <a:lvl4pPr marL="914511" indent="0">
              <a:buNone/>
              <a:defRPr sz="933"/>
            </a:lvl4pPr>
            <a:lvl5pPr marL="1219348" indent="0">
              <a:buNone/>
              <a:defRPr sz="933"/>
            </a:lvl5pPr>
            <a:lvl6pPr marL="1524185" indent="0">
              <a:buNone/>
              <a:defRPr sz="933"/>
            </a:lvl6pPr>
            <a:lvl7pPr marL="1829023" indent="0">
              <a:buNone/>
              <a:defRPr sz="933"/>
            </a:lvl7pPr>
            <a:lvl8pPr marL="2133861" indent="0">
              <a:buNone/>
              <a:defRPr sz="933"/>
            </a:lvl8pPr>
            <a:lvl9pPr marL="2438697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317CCD47-6DB2-4B8A-910F-EAB6C45869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1605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445" y="5120217"/>
            <a:ext cx="14756606" cy="14484350"/>
          </a:xfrm>
        </p:spPr>
        <p:txBody>
          <a:bodyPr/>
          <a:lstStyle>
            <a:defPPr>
              <a:defRPr kern="1200"/>
            </a:defPPr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16353" y="5120217"/>
            <a:ext cx="14756606" cy="14484350"/>
          </a:xfrm>
        </p:spPr>
        <p:txBody>
          <a:bodyPr/>
          <a:lstStyle>
            <a:defPPr>
              <a:defRPr kern="1200"/>
            </a:defPPr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E7618C69-F50A-4456-BD00-30C7E9780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905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445" y="4912785"/>
            <a:ext cx="14544675" cy="2046817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600" b="1"/>
            </a:lvl1pPr>
            <a:lvl2pPr marL="304837" indent="0">
              <a:buNone/>
              <a:defRPr sz="1333" b="1"/>
            </a:lvl2pPr>
            <a:lvl3pPr marL="609673" indent="0">
              <a:buNone/>
              <a:defRPr sz="1200" b="1"/>
            </a:lvl3pPr>
            <a:lvl4pPr marL="914511" indent="0">
              <a:buNone/>
              <a:defRPr sz="1067" b="1"/>
            </a:lvl4pPr>
            <a:lvl5pPr marL="1219348" indent="0">
              <a:buNone/>
              <a:defRPr sz="1067" b="1"/>
            </a:lvl5pPr>
            <a:lvl6pPr marL="1524185" indent="0">
              <a:buNone/>
              <a:defRPr sz="1067" b="1"/>
            </a:lvl6pPr>
            <a:lvl7pPr marL="1829023" indent="0">
              <a:buNone/>
              <a:defRPr sz="1067" b="1"/>
            </a:lvl7pPr>
            <a:lvl8pPr marL="2133861" indent="0">
              <a:buNone/>
              <a:defRPr sz="1067" b="1"/>
            </a:lvl8pPr>
            <a:lvl9pPr marL="2438697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445" y="6959600"/>
            <a:ext cx="14544675" cy="12643908"/>
          </a:xfrm>
        </p:spPr>
        <p:txBody>
          <a:bodyPr/>
          <a:lstStyle>
            <a:defPPr>
              <a:defRPr kern="1200"/>
            </a:defPPr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328" y="4912785"/>
            <a:ext cx="14550630" cy="2046817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600" b="1"/>
            </a:lvl1pPr>
            <a:lvl2pPr marL="304837" indent="0">
              <a:buNone/>
              <a:defRPr sz="1333" b="1"/>
            </a:lvl2pPr>
            <a:lvl3pPr marL="609673" indent="0">
              <a:buNone/>
              <a:defRPr sz="1200" b="1"/>
            </a:lvl3pPr>
            <a:lvl4pPr marL="914511" indent="0">
              <a:buNone/>
              <a:defRPr sz="1067" b="1"/>
            </a:lvl4pPr>
            <a:lvl5pPr marL="1219348" indent="0">
              <a:buNone/>
              <a:defRPr sz="1067" b="1"/>
            </a:lvl5pPr>
            <a:lvl6pPr marL="1524185" indent="0">
              <a:buNone/>
              <a:defRPr sz="1067" b="1"/>
            </a:lvl6pPr>
            <a:lvl7pPr marL="1829023" indent="0">
              <a:buNone/>
              <a:defRPr sz="1067" b="1"/>
            </a:lvl7pPr>
            <a:lvl8pPr marL="2133861" indent="0">
              <a:buNone/>
              <a:defRPr sz="1067" b="1"/>
            </a:lvl8pPr>
            <a:lvl9pPr marL="2438697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328" y="6959600"/>
            <a:ext cx="14550630" cy="12643908"/>
          </a:xfrm>
        </p:spPr>
        <p:txBody>
          <a:bodyPr/>
          <a:lstStyle>
            <a:defPPr>
              <a:defRPr kern="1200"/>
            </a:defPPr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41BE4E77-EB76-40B2-97CB-56BAD62ADA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8900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AFD85181-2ED8-4C66-A6CF-204895276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4740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FD4797FD-DFC2-4481-9B76-E30C0158C4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950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5" y="874186"/>
            <a:ext cx="10829925" cy="3717925"/>
          </a:xfrm>
        </p:spPr>
        <p:txBody>
          <a:bodyPr anchor="b"/>
          <a:lstStyle>
            <a:defPPr>
              <a:defRPr kern="1200"/>
            </a:defPPr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656" y="874186"/>
            <a:ext cx="18402300" cy="18729325"/>
          </a:xfrm>
        </p:spPr>
        <p:txBody>
          <a:bodyPr/>
          <a:lstStyle>
            <a:defPPr>
              <a:defRPr kern="1200"/>
            </a:defPPr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445" y="4592109"/>
            <a:ext cx="10829925" cy="15011400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933"/>
            </a:lvl1pPr>
            <a:lvl2pPr marL="304837" indent="0">
              <a:buNone/>
              <a:defRPr sz="800"/>
            </a:lvl2pPr>
            <a:lvl3pPr marL="609673" indent="0">
              <a:buNone/>
              <a:defRPr sz="667"/>
            </a:lvl3pPr>
            <a:lvl4pPr marL="914511" indent="0">
              <a:buNone/>
              <a:defRPr sz="600"/>
            </a:lvl4pPr>
            <a:lvl5pPr marL="1219348" indent="0">
              <a:buNone/>
              <a:defRPr sz="600"/>
            </a:lvl5pPr>
            <a:lvl6pPr marL="1524185" indent="0">
              <a:buNone/>
              <a:defRPr sz="600"/>
            </a:lvl6pPr>
            <a:lvl7pPr marL="1829023" indent="0">
              <a:buNone/>
              <a:defRPr sz="600"/>
            </a:lvl7pPr>
            <a:lvl8pPr marL="2133861" indent="0">
              <a:buNone/>
              <a:defRPr sz="600"/>
            </a:lvl8pPr>
            <a:lvl9pPr marL="2438697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222DDFC5-19EE-4BC8-86F5-BE1753B3A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9673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997" y="15361711"/>
            <a:ext cx="19751280" cy="1813983"/>
          </a:xfrm>
        </p:spPr>
        <p:txBody>
          <a:bodyPr anchor="b"/>
          <a:lstStyle>
            <a:defPPr>
              <a:defRPr kern="1200"/>
            </a:defPPr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997" y="1961094"/>
            <a:ext cx="19751280" cy="13166725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2133"/>
            </a:lvl1pPr>
            <a:lvl2pPr marL="304837" indent="0">
              <a:buNone/>
              <a:defRPr sz="1867"/>
            </a:lvl2pPr>
            <a:lvl3pPr marL="609673" indent="0">
              <a:buNone/>
              <a:defRPr sz="1600"/>
            </a:lvl3pPr>
            <a:lvl4pPr marL="914511" indent="0">
              <a:buNone/>
              <a:defRPr sz="1333"/>
            </a:lvl4pPr>
            <a:lvl5pPr marL="1219348" indent="0">
              <a:buNone/>
              <a:defRPr sz="1333"/>
            </a:lvl5pPr>
            <a:lvl6pPr marL="1524185" indent="0">
              <a:buNone/>
              <a:defRPr sz="1333"/>
            </a:lvl6pPr>
            <a:lvl7pPr marL="1829023" indent="0">
              <a:buNone/>
              <a:defRPr sz="1333"/>
            </a:lvl7pPr>
            <a:lvl8pPr marL="2133861" indent="0">
              <a:buNone/>
              <a:defRPr sz="1333"/>
            </a:lvl8pPr>
            <a:lvl9pPr marL="2438697" indent="0">
              <a:buNone/>
              <a:defRPr sz="1333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997" y="17175695"/>
            <a:ext cx="19751280" cy="2574925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933"/>
            </a:lvl1pPr>
            <a:lvl2pPr marL="304837" indent="0">
              <a:buNone/>
              <a:defRPr sz="800"/>
            </a:lvl2pPr>
            <a:lvl3pPr marL="609673" indent="0">
              <a:buNone/>
              <a:defRPr sz="667"/>
            </a:lvl3pPr>
            <a:lvl4pPr marL="914511" indent="0">
              <a:buNone/>
              <a:defRPr sz="600"/>
            </a:lvl4pPr>
            <a:lvl5pPr marL="1219348" indent="0">
              <a:buNone/>
              <a:defRPr sz="600"/>
            </a:lvl5pPr>
            <a:lvl6pPr marL="1524185" indent="0">
              <a:buNone/>
              <a:defRPr sz="600"/>
            </a:lvl6pPr>
            <a:lvl7pPr marL="1829023" indent="0">
              <a:buNone/>
              <a:defRPr sz="600"/>
            </a:lvl7pPr>
            <a:lvl8pPr marL="2133861" indent="0">
              <a:buNone/>
              <a:defRPr sz="600"/>
            </a:lvl8pPr>
            <a:lvl9pPr marL="2438697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A9B3B4E7-A2BC-4B2C-8917-8370A599FB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0609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5444" y="878417"/>
            <a:ext cx="2962751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anchor="ctr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5444" y="5120217"/>
            <a:ext cx="29627512" cy="144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5445" y="19985568"/>
            <a:ext cx="76819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3136224">
              <a:defRPr sz="4867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6645" y="19985568"/>
            <a:ext cx="104251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ctr" defTabSz="3136224">
              <a:defRPr sz="4867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045" y="19985568"/>
            <a:ext cx="76819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3136224">
              <a:defRPr sz="4867" smtClean="0">
                <a:latin typeface="Arial" pitchFamily="34" charset="0"/>
              </a:defRPr>
            </a:lvl1pPr>
          </a:lstStyle>
          <a:p>
            <a:pPr>
              <a:defRPr/>
            </a:pPr>
            <a:fld id="{16CEF5F2-27D4-42FE-9AE6-E7F0659E0B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074400" y="10972800"/>
            <a:ext cx="14274800" cy="393700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29718000" y="10972800"/>
            <a:ext cx="14274800" cy="393700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1466850" y="22453600"/>
            <a:ext cx="29984700" cy="1460500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1466850" y="23025100"/>
            <a:ext cx="164592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600">
                <a:solidFill>
                  <a:srgbClr val="808080"/>
                </a:solidFill>
              </a:rPr>
              <a:t>Template ID: debatingdenim  Size: 36x24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/>
      </a:defPPr>
      <a:lvl1pPr algn="ctr" defTabSz="3136224" rtl="0" eaLnBrk="0" fontAlgn="base" hangingPunct="0">
        <a:spcBef>
          <a:spcPct val="0"/>
        </a:spcBef>
        <a:spcAft>
          <a:spcPct val="0"/>
        </a:spcAft>
        <a:defRPr sz="15202">
          <a:solidFill>
            <a:schemeClr val="tx2"/>
          </a:solidFill>
          <a:latin typeface="+mj-lt"/>
          <a:ea typeface="+mj-ea"/>
          <a:cs typeface="+mj-cs"/>
        </a:defRPr>
      </a:lvl1pPr>
      <a:lvl2pPr algn="ctr" defTabSz="3136224" rtl="0" eaLnBrk="0" fontAlgn="base" hangingPunct="0">
        <a:spcBef>
          <a:spcPct val="0"/>
        </a:spcBef>
        <a:spcAft>
          <a:spcPct val="0"/>
        </a:spcAft>
        <a:defRPr sz="15202">
          <a:solidFill>
            <a:schemeClr val="tx2"/>
          </a:solidFill>
          <a:latin typeface="Arial" pitchFamily="34" charset="0"/>
        </a:defRPr>
      </a:lvl2pPr>
      <a:lvl3pPr algn="ctr" defTabSz="3136224" rtl="0" eaLnBrk="0" fontAlgn="base" hangingPunct="0">
        <a:spcBef>
          <a:spcPct val="0"/>
        </a:spcBef>
        <a:spcAft>
          <a:spcPct val="0"/>
        </a:spcAft>
        <a:defRPr sz="15202">
          <a:solidFill>
            <a:schemeClr val="tx2"/>
          </a:solidFill>
          <a:latin typeface="Arial" pitchFamily="34" charset="0"/>
        </a:defRPr>
      </a:lvl3pPr>
      <a:lvl4pPr algn="ctr" defTabSz="3136224" rtl="0" eaLnBrk="0" fontAlgn="base" hangingPunct="0">
        <a:spcBef>
          <a:spcPct val="0"/>
        </a:spcBef>
        <a:spcAft>
          <a:spcPct val="0"/>
        </a:spcAft>
        <a:defRPr sz="15202">
          <a:solidFill>
            <a:schemeClr val="tx2"/>
          </a:solidFill>
          <a:latin typeface="Arial" pitchFamily="34" charset="0"/>
        </a:defRPr>
      </a:lvl4pPr>
      <a:lvl5pPr algn="ctr" defTabSz="3136224" rtl="0" eaLnBrk="0" fontAlgn="base" hangingPunct="0">
        <a:spcBef>
          <a:spcPct val="0"/>
        </a:spcBef>
        <a:spcAft>
          <a:spcPct val="0"/>
        </a:spcAft>
        <a:defRPr sz="15202">
          <a:solidFill>
            <a:schemeClr val="tx2"/>
          </a:solidFill>
          <a:latin typeface="Arial" pitchFamily="34" charset="0"/>
        </a:defRPr>
      </a:lvl5pPr>
      <a:lvl6pPr marL="304837" algn="ctr" defTabSz="3136224" rtl="0" fontAlgn="base">
        <a:spcBef>
          <a:spcPct val="0"/>
        </a:spcBef>
        <a:spcAft>
          <a:spcPct val="0"/>
        </a:spcAft>
        <a:defRPr sz="15202">
          <a:solidFill>
            <a:schemeClr val="tx2"/>
          </a:solidFill>
          <a:latin typeface="Arial" pitchFamily="34" charset="0"/>
        </a:defRPr>
      </a:lvl6pPr>
      <a:lvl7pPr marL="609673" algn="ctr" defTabSz="3136224" rtl="0" fontAlgn="base">
        <a:spcBef>
          <a:spcPct val="0"/>
        </a:spcBef>
        <a:spcAft>
          <a:spcPct val="0"/>
        </a:spcAft>
        <a:defRPr sz="15202">
          <a:solidFill>
            <a:schemeClr val="tx2"/>
          </a:solidFill>
          <a:latin typeface="Arial" pitchFamily="34" charset="0"/>
        </a:defRPr>
      </a:lvl7pPr>
      <a:lvl8pPr marL="914511" algn="ctr" defTabSz="3136224" rtl="0" fontAlgn="base">
        <a:spcBef>
          <a:spcPct val="0"/>
        </a:spcBef>
        <a:spcAft>
          <a:spcPct val="0"/>
        </a:spcAft>
        <a:defRPr sz="15202">
          <a:solidFill>
            <a:schemeClr val="tx2"/>
          </a:solidFill>
          <a:latin typeface="Arial" pitchFamily="34" charset="0"/>
        </a:defRPr>
      </a:lvl8pPr>
      <a:lvl9pPr marL="1219348" algn="ctr" defTabSz="3136224" rtl="0" fontAlgn="base">
        <a:spcBef>
          <a:spcPct val="0"/>
        </a:spcBef>
        <a:spcAft>
          <a:spcPct val="0"/>
        </a:spcAft>
        <a:defRPr sz="15202">
          <a:solidFill>
            <a:schemeClr val="tx2"/>
          </a:solidFill>
          <a:latin typeface="Arial" pitchFamily="34" charset="0"/>
        </a:defRPr>
      </a:lvl9pPr>
    </p:titleStyle>
    <p:bodyStyle>
      <a:defPPr>
        <a:defRPr kern="1200"/>
      </a:defPPr>
      <a:lvl1pPr marL="1178069" indent="-1178069" algn="l" defTabSz="3136224" rtl="0" eaLnBrk="0" fontAlgn="base" hangingPunct="0">
        <a:spcBef>
          <a:spcPct val="20000"/>
        </a:spcBef>
        <a:spcAft>
          <a:spcPct val="0"/>
        </a:spcAft>
        <a:buChar char="•"/>
        <a:defRPr sz="10935">
          <a:solidFill>
            <a:schemeClr val="tx1"/>
          </a:solidFill>
          <a:latin typeface="+mn-lt"/>
          <a:ea typeface="+mn-ea"/>
          <a:cs typeface="+mn-cs"/>
        </a:defRPr>
      </a:lvl1pPr>
      <a:lvl2pPr marL="2548777" indent="-981194" algn="l" defTabSz="3136224" rtl="0" eaLnBrk="0" fontAlgn="base" hangingPunct="0">
        <a:spcBef>
          <a:spcPct val="20000"/>
        </a:spcBef>
        <a:spcAft>
          <a:spcPct val="0"/>
        </a:spcAft>
        <a:buChar char="–"/>
        <a:defRPr sz="9601">
          <a:solidFill>
            <a:schemeClr val="tx1"/>
          </a:solidFill>
          <a:latin typeface="+mn-lt"/>
        </a:defRPr>
      </a:lvl2pPr>
      <a:lvl3pPr marL="3920545" indent="-784321" algn="l" defTabSz="3136224" rtl="0" eaLnBrk="0" fontAlgn="base" hangingPunct="0">
        <a:spcBef>
          <a:spcPct val="20000"/>
        </a:spcBef>
        <a:spcAft>
          <a:spcPct val="0"/>
        </a:spcAft>
        <a:buChar char="•"/>
        <a:defRPr sz="8268">
          <a:solidFill>
            <a:schemeClr val="tx1"/>
          </a:solidFill>
          <a:latin typeface="+mn-lt"/>
        </a:defRPr>
      </a:lvl3pPr>
      <a:lvl4pPr marL="5487068" indent="-783262" algn="l" defTabSz="3136224" rtl="0" eaLnBrk="0" fontAlgn="base" hangingPunct="0">
        <a:spcBef>
          <a:spcPct val="20000"/>
        </a:spcBef>
        <a:spcAft>
          <a:spcPct val="0"/>
        </a:spcAft>
        <a:buChar char="–"/>
        <a:defRPr sz="6934">
          <a:solidFill>
            <a:schemeClr val="tx1"/>
          </a:solidFill>
          <a:latin typeface="+mn-lt"/>
        </a:defRPr>
      </a:lvl4pPr>
      <a:lvl5pPr marL="7054651" indent="-784321" algn="l" defTabSz="3136224" rtl="0" eaLnBrk="0" fontAlgn="base" hangingPunct="0">
        <a:spcBef>
          <a:spcPct val="20000"/>
        </a:spcBef>
        <a:spcAft>
          <a:spcPct val="0"/>
        </a:spcAft>
        <a:buChar char="»"/>
        <a:defRPr sz="6934">
          <a:solidFill>
            <a:schemeClr val="tx1"/>
          </a:solidFill>
          <a:latin typeface="+mn-lt"/>
        </a:defRPr>
      </a:lvl5pPr>
      <a:lvl6pPr marL="7359488" indent="-784321" algn="l" defTabSz="3136224" rtl="0" fontAlgn="base">
        <a:spcBef>
          <a:spcPct val="20000"/>
        </a:spcBef>
        <a:spcAft>
          <a:spcPct val="0"/>
        </a:spcAft>
        <a:buChar char="»"/>
        <a:defRPr sz="6934">
          <a:solidFill>
            <a:schemeClr val="tx1"/>
          </a:solidFill>
          <a:latin typeface="+mn-lt"/>
        </a:defRPr>
      </a:lvl6pPr>
      <a:lvl7pPr marL="7664325" indent="-784321" algn="l" defTabSz="3136224" rtl="0" fontAlgn="base">
        <a:spcBef>
          <a:spcPct val="20000"/>
        </a:spcBef>
        <a:spcAft>
          <a:spcPct val="0"/>
        </a:spcAft>
        <a:buChar char="»"/>
        <a:defRPr sz="6934">
          <a:solidFill>
            <a:schemeClr val="tx1"/>
          </a:solidFill>
          <a:latin typeface="+mn-lt"/>
        </a:defRPr>
      </a:lvl7pPr>
      <a:lvl8pPr marL="7969162" indent="-784321" algn="l" defTabSz="3136224" rtl="0" fontAlgn="base">
        <a:spcBef>
          <a:spcPct val="20000"/>
        </a:spcBef>
        <a:spcAft>
          <a:spcPct val="0"/>
        </a:spcAft>
        <a:buChar char="»"/>
        <a:defRPr sz="6934">
          <a:solidFill>
            <a:schemeClr val="tx1"/>
          </a:solidFill>
          <a:latin typeface="+mn-lt"/>
        </a:defRPr>
      </a:lvl8pPr>
      <a:lvl9pPr marL="8274000" indent="-784321" algn="l" defTabSz="3136224" rtl="0" fontAlgn="base">
        <a:spcBef>
          <a:spcPct val="20000"/>
        </a:spcBef>
        <a:spcAft>
          <a:spcPct val="0"/>
        </a:spcAft>
        <a:buChar char="»"/>
        <a:defRPr sz="6934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0967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37" algn="l" defTabSz="60967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73" algn="l" defTabSz="60967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511" algn="l" defTabSz="60967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348" algn="l" defTabSz="60967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185" algn="l" defTabSz="60967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9023" algn="l" defTabSz="60967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861" algn="l" defTabSz="60967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697" algn="l" defTabSz="60967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6225B7F-5E67-0887-B7BF-8549FCEA6E35}"/>
              </a:ext>
            </a:extLst>
          </p:cNvPr>
          <p:cNvSpPr/>
          <p:nvPr/>
        </p:nvSpPr>
        <p:spPr bwMode="auto">
          <a:xfrm>
            <a:off x="15790787" y="4596018"/>
            <a:ext cx="16529081" cy="8265773"/>
          </a:xfrm>
          <a:prstGeom prst="roundRect">
            <a:avLst>
              <a:gd name="adj" fmla="val 8212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704101"/>
            <a:endParaRPr lang="en-IN" sz="4500" dirty="0">
              <a:latin typeface="Arial" pitchFamily="34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290D331-00D5-66D9-470B-E344A8BA12A0}"/>
              </a:ext>
            </a:extLst>
          </p:cNvPr>
          <p:cNvSpPr/>
          <p:nvPr/>
        </p:nvSpPr>
        <p:spPr bwMode="auto">
          <a:xfrm>
            <a:off x="598533" y="4478209"/>
            <a:ext cx="7791718" cy="6393344"/>
          </a:xfrm>
          <a:prstGeom prst="roundRect">
            <a:avLst>
              <a:gd name="adj" fmla="val 8212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704101"/>
            <a:endParaRPr lang="en-IN" sz="4500" dirty="0">
              <a:latin typeface="Arial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79FEC7C-FF20-5F65-5C84-3E6E5C46B1EE}"/>
              </a:ext>
            </a:extLst>
          </p:cNvPr>
          <p:cNvSpPr/>
          <p:nvPr/>
        </p:nvSpPr>
        <p:spPr bwMode="auto">
          <a:xfrm>
            <a:off x="572761" y="11572805"/>
            <a:ext cx="7791718" cy="9757491"/>
          </a:xfrm>
          <a:prstGeom prst="roundRect">
            <a:avLst>
              <a:gd name="adj" fmla="val 8212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704101"/>
            <a:endParaRPr lang="en-IN" sz="4500" dirty="0">
              <a:latin typeface="Arial" pitchFamily="34" charset="0"/>
            </a:endParaRPr>
          </a:p>
        </p:txBody>
      </p:sp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381000" y="358471"/>
            <a:ext cx="32156400" cy="3222796"/>
          </a:xfrm>
          <a:prstGeom prst="roundRect">
            <a:avLst/>
          </a:prstGeom>
          <a:solidFill>
            <a:srgbClr val="2A4A70"/>
          </a:solidFill>
          <a:ln>
            <a:noFill/>
          </a:ln>
        </p:spPr>
        <p:txBody>
          <a:bodyPr lIns="137160" tIns="68580" rIns="137160" bIns="68580" anchor="ctr"/>
          <a:lstStyle>
            <a:defPPr>
              <a:defRPr kern="1200"/>
            </a:defPPr>
          </a:lstStyle>
          <a:p>
            <a:pPr algn="ctr" defTabSz="3136224">
              <a:lnSpc>
                <a:spcPct val="90000"/>
              </a:lnSpc>
            </a:pPr>
            <a:endParaRPr lang="en-US" sz="3267" i="1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4264D35B-B8F4-4A85-9FEE-EA091C5FF1BF}"/>
              </a:ext>
            </a:extLst>
          </p:cNvPr>
          <p:cNvSpPr txBox="1"/>
          <p:nvPr/>
        </p:nvSpPr>
        <p:spPr>
          <a:xfrm>
            <a:off x="4267200" y="688670"/>
            <a:ext cx="24384000" cy="19582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507696">
              <a:spcBef>
                <a:spcPct val="20000"/>
              </a:spcBef>
              <a:defRPr/>
            </a:pPr>
            <a:r>
              <a:rPr lang="en-US" sz="5701" dirty="0">
                <a:solidFill>
                  <a:schemeClr val="bg1"/>
                </a:solidFill>
                <a:latin typeface="Amaranth" panose="02000503050000020004" pitchFamily="2" charset="0"/>
              </a:rPr>
              <a:t>METRICSTICS SYSTEM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ED235A1B-42BF-4F24-80BC-47A0B3B251F1}"/>
              </a:ext>
            </a:extLst>
          </p:cNvPr>
          <p:cNvSpPr txBox="1"/>
          <p:nvPr/>
        </p:nvSpPr>
        <p:spPr>
          <a:xfrm>
            <a:off x="4267200" y="1908659"/>
            <a:ext cx="24384000" cy="125265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3700" b="1" dirty="0">
                <a:solidFill>
                  <a:schemeClr val="bg1"/>
                </a:solidFill>
                <a:latin typeface="Titillium Web" panose="00000500000000000000" pitchFamily="2" charset="0"/>
                <a:cs typeface="Arial" pitchFamily="34" charset="0"/>
              </a:rPr>
              <a:t>SOEN 6611 (Software Measurement)</a:t>
            </a:r>
          </a:p>
          <a:p>
            <a:pPr algn="ctr">
              <a:defRPr/>
            </a:pPr>
            <a:r>
              <a:rPr lang="en-US" sz="3700" dirty="0">
                <a:solidFill>
                  <a:schemeClr val="bg1"/>
                </a:solidFill>
                <a:latin typeface="Titillium Web" panose="00000500000000000000" pitchFamily="2" charset="0"/>
                <a:cs typeface="Arial" pitchFamily="34" charset="0"/>
              </a:rPr>
              <a:t>Team H: Naman Kumar, Yvonne </a:t>
            </a:r>
            <a:r>
              <a:rPr lang="en-US" sz="3700" dirty="0" err="1">
                <a:solidFill>
                  <a:schemeClr val="bg1"/>
                </a:solidFill>
                <a:latin typeface="Titillium Web" panose="00000500000000000000" pitchFamily="2" charset="0"/>
                <a:cs typeface="Arial" pitchFamily="34" charset="0"/>
              </a:rPr>
              <a:t>Chooi</a:t>
            </a:r>
            <a:r>
              <a:rPr lang="en-US" sz="3700" dirty="0">
                <a:solidFill>
                  <a:schemeClr val="bg1"/>
                </a:solidFill>
                <a:latin typeface="Titillium Web" panose="00000500000000000000" pitchFamily="2" charset="0"/>
                <a:cs typeface="Arial" pitchFamily="34" charset="0"/>
              </a:rPr>
              <a:t> Mei Lee, Yang Liu, Jothi </a:t>
            </a:r>
            <a:r>
              <a:rPr lang="en-US" sz="3700" dirty="0" err="1">
                <a:solidFill>
                  <a:schemeClr val="bg1"/>
                </a:solidFill>
                <a:latin typeface="Titillium Web" panose="00000500000000000000" pitchFamily="2" charset="0"/>
                <a:cs typeface="Arial" pitchFamily="34" charset="0"/>
              </a:rPr>
              <a:t>Basu</a:t>
            </a:r>
            <a:r>
              <a:rPr lang="en-US" sz="3700" dirty="0">
                <a:solidFill>
                  <a:schemeClr val="bg1"/>
                </a:solidFill>
                <a:latin typeface="Titillium Web" panose="00000500000000000000" pitchFamily="2" charset="0"/>
                <a:cs typeface="Arial" pitchFamily="34" charset="0"/>
              </a:rPr>
              <a:t> </a:t>
            </a:r>
            <a:r>
              <a:rPr lang="en-US" sz="3700" dirty="0" err="1">
                <a:solidFill>
                  <a:schemeClr val="bg1"/>
                </a:solidFill>
                <a:latin typeface="Titillium Web" panose="00000500000000000000" pitchFamily="2" charset="0"/>
                <a:cs typeface="Arial" pitchFamily="34" charset="0"/>
              </a:rPr>
              <a:t>Lkv</a:t>
            </a:r>
            <a:r>
              <a:rPr lang="en-US" sz="3700" dirty="0">
                <a:solidFill>
                  <a:schemeClr val="bg1"/>
                </a:solidFill>
                <a:latin typeface="Titillium Web" panose="00000500000000000000" pitchFamily="2" charset="0"/>
                <a:cs typeface="Arial" pitchFamily="34" charset="0"/>
              </a:rPr>
              <a:t>, Nasrin </a:t>
            </a:r>
            <a:r>
              <a:rPr lang="en-US" sz="3700" dirty="0" err="1">
                <a:solidFill>
                  <a:schemeClr val="bg1"/>
                </a:solidFill>
                <a:latin typeface="Titillium Web" panose="00000500000000000000" pitchFamily="2" charset="0"/>
                <a:cs typeface="Arial" pitchFamily="34" charset="0"/>
              </a:rPr>
              <a:t>Maarefi</a:t>
            </a:r>
            <a:endParaRPr lang="en-US" sz="3700" dirty="0">
              <a:solidFill>
                <a:schemeClr val="bg1"/>
              </a:solidFill>
              <a:latin typeface="Titillium Web" panose="00000500000000000000" pitchFamily="2" charset="0"/>
              <a:cs typeface="Arial" pitchFamily="34" charset="0"/>
            </a:endParaRP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B259D497-80B4-4EAC-8538-8496595AA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428" y="4810305"/>
            <a:ext cx="6809926" cy="5714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945" tIns="30473" rIns="60945" bIns="30473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METRICSTICS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statistical calculator which takes in a random number of at least 1000 data values, randomly distributed between 0 and 1000 and outputs its descriptive statistics. Its main objective is to create interconnected artifacts that assist in these measurements, using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GQM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Approach. This ensures that our goals are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Specific, Measurable, Achievable, Relevant and Time-bound, enabling data-driven and objective decision making throughout the project.</a:t>
            </a:r>
          </a:p>
        </p:txBody>
      </p:sp>
      <p:sp>
        <p:nvSpPr>
          <p:cNvPr id="27" name="TextBox 19">
            <a:extLst>
              <a:ext uri="{FF2B5EF4-FFF2-40B4-BE49-F238E27FC236}">
                <a16:creationId xmlns:a16="http://schemas.microsoft.com/office/drawing/2014/main" id="{D1DF76C2-CA55-4287-8208-00375EA04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688" y="11681027"/>
            <a:ext cx="7035407" cy="178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945" tIns="30473" rIns="60945" bIns="30473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Python3 with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for the GUI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Object-oriented paradigm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Input: 	- Randomly generated data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- CSV file upload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48DC6E-5C6A-4A57-8A78-B09BE503F40B}"/>
              </a:ext>
            </a:extLst>
          </p:cNvPr>
          <p:cNvGrpSpPr/>
          <p:nvPr/>
        </p:nvGrpSpPr>
        <p:grpSpPr>
          <a:xfrm>
            <a:off x="716550" y="10997472"/>
            <a:ext cx="6394683" cy="584904"/>
            <a:chOff x="619432" y="18973050"/>
            <a:chExt cx="9592032" cy="87735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AE133AC-1DFE-4D6E-B1A3-31B930A6602E}"/>
                </a:ext>
              </a:extLst>
            </p:cNvPr>
            <p:cNvSpPr txBox="1"/>
            <p:nvPr/>
          </p:nvSpPr>
          <p:spPr>
            <a:xfrm>
              <a:off x="1141089" y="18973050"/>
              <a:ext cx="9070375" cy="877354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182880" rIns="182880" rtlCol="0">
              <a:spAutoFit/>
            </a:bodyPr>
            <a:lstStyle/>
            <a:p>
              <a:pPr defTabSz="3135440">
                <a:defRPr/>
              </a:pPr>
              <a:r>
                <a:rPr lang="en-US" sz="3201" dirty="0">
                  <a:solidFill>
                    <a:schemeClr val="accent1">
                      <a:lumMod val="75000"/>
                    </a:schemeClr>
                  </a:solidFill>
                  <a:latin typeface="Amaranth" panose="02000503050000020004" pitchFamily="2" charset="0"/>
                </a:rPr>
                <a:t>TECH STACK AND DEVELOPMENT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  <a:latin typeface="Amaranth" panose="02000503050000020004" pitchFamily="2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1C45890-5A72-41A6-9C21-8464F46D0E48}"/>
                </a:ext>
              </a:extLst>
            </p:cNvPr>
            <p:cNvSpPr/>
            <p:nvPr/>
          </p:nvSpPr>
          <p:spPr bwMode="auto">
            <a:xfrm>
              <a:off x="619432" y="19087912"/>
              <a:ext cx="457200" cy="64633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3136224"/>
              <a:endParaRPr lang="en-US" sz="3001" dirty="0">
                <a:latin typeface="Arial" pitchFamily="34" charset="0"/>
              </a:endParaRPr>
            </a:p>
          </p:txBody>
        </p:sp>
      </p:grp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CF82989-7D8A-48C1-0402-BCE6533C3F84}"/>
              </a:ext>
            </a:extLst>
          </p:cNvPr>
          <p:cNvSpPr/>
          <p:nvPr/>
        </p:nvSpPr>
        <p:spPr bwMode="auto">
          <a:xfrm>
            <a:off x="23820959" y="13558002"/>
            <a:ext cx="8346754" cy="7772294"/>
          </a:xfrm>
          <a:prstGeom prst="roundRect">
            <a:avLst>
              <a:gd name="adj" fmla="val 8212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704101"/>
            <a:endParaRPr lang="en-IN" sz="4500" dirty="0">
              <a:latin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171B41-47ED-4144-085D-CCE9CA20D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5"/>
          <a:stretch/>
        </p:blipFill>
        <p:spPr>
          <a:xfrm>
            <a:off x="1217072" y="13509978"/>
            <a:ext cx="6623656" cy="3590452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9886F27-4208-D62B-912A-36A182E01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322" y="17207666"/>
            <a:ext cx="6610406" cy="3750011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E435163C-06FA-E751-E2CD-40B486DEFE60}"/>
              </a:ext>
            </a:extLst>
          </p:cNvPr>
          <p:cNvGrpSpPr/>
          <p:nvPr/>
        </p:nvGrpSpPr>
        <p:grpSpPr>
          <a:xfrm>
            <a:off x="8719174" y="3878438"/>
            <a:ext cx="6613000" cy="8633116"/>
            <a:chOff x="8691653" y="5150316"/>
            <a:chExt cx="6613000" cy="8633116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9780C130-8B5B-2C41-DAED-686A7834981A}"/>
                </a:ext>
              </a:extLst>
            </p:cNvPr>
            <p:cNvSpPr/>
            <p:nvPr/>
          </p:nvSpPr>
          <p:spPr bwMode="auto">
            <a:xfrm>
              <a:off x="8745753" y="5867895"/>
              <a:ext cx="6558900" cy="7915537"/>
            </a:xfrm>
            <a:prstGeom prst="roundRect">
              <a:avLst>
                <a:gd name="adj" fmla="val 821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4704101"/>
              <a:endParaRPr lang="en-IN" sz="4500" dirty="0">
                <a:latin typeface="Arial" pitchFamily="34" charset="0"/>
              </a:endParaRPr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2B6530D3-9E2E-4843-2B92-E19458D42F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1653" y="5981748"/>
              <a:ext cx="6590568" cy="4066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9">
              <a:extLst>
                <a:ext uri="{FF2B5EF4-FFF2-40B4-BE49-F238E27FC236}">
                  <a16:creationId xmlns:a16="http://schemas.microsoft.com/office/drawing/2014/main" id="{A4F75CC8-C9A8-FF03-947B-BAE59899F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71189" y="10032341"/>
              <a:ext cx="6127942" cy="3345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0945" tIns="30473" rIns="60945" bIns="30473">
              <a:spAutoFit/>
            </a:bodyPr>
            <a:lstStyle>
              <a:defPPr>
                <a:defRPr kern="1200"/>
              </a:defPPr>
              <a:lvl1pPr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1pPr>
              <a:lvl2pPr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9pPr>
            </a:lstStyle>
            <a:p>
              <a:pPr algn="just">
                <a:lnSpc>
                  <a:spcPct val="110000"/>
                </a:lnSpc>
              </a:pP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UCP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subjective, unpredictable abilities of team members, assumes traditional development approach</a:t>
              </a:r>
            </a:p>
            <a:p>
              <a:pPr algn="just">
                <a:lnSpc>
                  <a:spcPct val="110000"/>
                </a:lnSpc>
              </a:pP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COCOMO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simple model (only lines of code are considered)</a:t>
              </a:r>
            </a:p>
            <a:p>
              <a:pPr>
                <a:lnSpc>
                  <a:spcPct val="110000"/>
                </a:lnSpc>
              </a:pP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Actual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Agile methodology, effectiveness of project management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B42E4E0-0365-D016-400D-E4773E053A30}"/>
                </a:ext>
              </a:extLst>
            </p:cNvPr>
            <p:cNvGrpSpPr/>
            <p:nvPr/>
          </p:nvGrpSpPr>
          <p:grpSpPr>
            <a:xfrm>
              <a:off x="8971189" y="5150316"/>
              <a:ext cx="4287611" cy="584904"/>
              <a:chOff x="8971189" y="5150316"/>
              <a:chExt cx="4287611" cy="584904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3E9B226-46F4-E835-5C0E-D2634F548BD2}"/>
                  </a:ext>
                </a:extLst>
              </p:cNvPr>
              <p:cNvSpPr txBox="1"/>
              <p:nvPr/>
            </p:nvSpPr>
            <p:spPr>
              <a:xfrm>
                <a:off x="9190772" y="5150316"/>
                <a:ext cx="4068028" cy="5849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182880" rIns="182880" rtlCol="0">
                <a:spAutoFit/>
              </a:bodyPr>
              <a:lstStyle/>
              <a:p>
                <a:pPr defTabSz="3135440">
                  <a:defRPr/>
                </a:pPr>
                <a:r>
                  <a:rPr lang="en-US" sz="3201" dirty="0">
                    <a:solidFill>
                      <a:schemeClr val="accent1">
                        <a:lumMod val="75000"/>
                      </a:schemeClr>
                    </a:solidFill>
                    <a:latin typeface="Amaranth" panose="02000503050000020004" pitchFamily="2" charset="0"/>
                  </a:rPr>
                  <a:t>EFFORT ESTIMATION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912BD51-4910-7E80-3CAA-01D9F4A80B27}"/>
                  </a:ext>
                </a:extLst>
              </p:cNvPr>
              <p:cNvSpPr/>
              <p:nvPr/>
            </p:nvSpPr>
            <p:spPr bwMode="auto">
              <a:xfrm>
                <a:off x="8971189" y="5221064"/>
                <a:ext cx="304800" cy="43088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3136224"/>
                <a:endParaRPr lang="en-US" sz="3001" dirty="0">
                  <a:latin typeface="Arial" pitchFamily="34" charset="0"/>
                </a:endParaRP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2BB7B74-2343-9AC6-468D-ACF657229B05}"/>
              </a:ext>
            </a:extLst>
          </p:cNvPr>
          <p:cNvGrpSpPr/>
          <p:nvPr/>
        </p:nvGrpSpPr>
        <p:grpSpPr>
          <a:xfrm>
            <a:off x="759521" y="3878438"/>
            <a:ext cx="3734870" cy="584904"/>
            <a:chOff x="759521" y="3878438"/>
            <a:chExt cx="3734870" cy="58490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7220CD8-CD1F-4561-B6F6-872F8B351FDE}"/>
                </a:ext>
              </a:extLst>
            </p:cNvPr>
            <p:cNvSpPr txBox="1"/>
            <p:nvPr/>
          </p:nvSpPr>
          <p:spPr>
            <a:xfrm>
              <a:off x="1053110" y="3878438"/>
              <a:ext cx="3441281" cy="58490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82880" rIns="182880" rtlCol="0">
              <a:spAutoFit/>
            </a:bodyPr>
            <a:lstStyle/>
            <a:p>
              <a:pPr defTabSz="3135440">
                <a:defRPr/>
              </a:pPr>
              <a:r>
                <a:rPr lang="en-US" sz="3201" dirty="0">
                  <a:solidFill>
                    <a:schemeClr val="accent1">
                      <a:lumMod val="75000"/>
                    </a:schemeClr>
                  </a:solidFill>
                  <a:latin typeface="Amaranth" panose="02000503050000020004" pitchFamily="2" charset="0"/>
                </a:rPr>
                <a:t>INTRODUCTION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DEDAE21-1387-2FE5-89E3-01BABF563A06}"/>
                </a:ext>
              </a:extLst>
            </p:cNvPr>
            <p:cNvSpPr/>
            <p:nvPr/>
          </p:nvSpPr>
          <p:spPr bwMode="auto">
            <a:xfrm>
              <a:off x="759521" y="3939099"/>
              <a:ext cx="304800" cy="4308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3136224"/>
              <a:endParaRPr lang="en-US" sz="3001" dirty="0">
                <a:latin typeface="Arial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AD8118E-0802-3E1D-66E9-804648E9BA4D}"/>
              </a:ext>
            </a:extLst>
          </p:cNvPr>
          <p:cNvGrpSpPr/>
          <p:nvPr/>
        </p:nvGrpSpPr>
        <p:grpSpPr>
          <a:xfrm>
            <a:off x="8745753" y="12630197"/>
            <a:ext cx="6534073" cy="8700099"/>
            <a:chOff x="8745753" y="13905385"/>
            <a:chExt cx="6534073" cy="8700099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22D7570B-01D6-9FF3-FC12-F1FFCE38E68A}"/>
                </a:ext>
              </a:extLst>
            </p:cNvPr>
            <p:cNvSpPr/>
            <p:nvPr/>
          </p:nvSpPr>
          <p:spPr bwMode="auto">
            <a:xfrm>
              <a:off x="8745753" y="14572590"/>
              <a:ext cx="6534073" cy="8032894"/>
            </a:xfrm>
            <a:prstGeom prst="roundRect">
              <a:avLst>
                <a:gd name="adj" fmla="val 821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4704101"/>
              <a:endParaRPr lang="en-IN" sz="4500" dirty="0">
                <a:latin typeface="Arial" pitchFamily="34" charset="0"/>
              </a:endParaRPr>
            </a:p>
          </p:txBody>
        </p:sp>
        <p:sp>
          <p:nvSpPr>
            <p:cNvPr id="48" name="TextBox 19">
              <a:extLst>
                <a:ext uri="{FF2B5EF4-FFF2-40B4-BE49-F238E27FC236}">
                  <a16:creationId xmlns:a16="http://schemas.microsoft.com/office/drawing/2014/main" id="{26DEC538-06CD-3E55-4A08-FD55B8FC5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02474" y="18072067"/>
              <a:ext cx="5820628" cy="4292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0945" tIns="30473" rIns="60945" bIns="30473">
              <a:spAutoFit/>
            </a:bodyPr>
            <a:lstStyle>
              <a:defPPr>
                <a:defRPr kern="1200"/>
              </a:defPPr>
              <a:lvl1pPr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1pPr>
              <a:lvl2pPr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2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main.py</a:t>
              </a: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multiple execution paths but reasonable maintainability</a:t>
              </a:r>
            </a:p>
            <a:p>
              <a:pPr>
                <a:lnSpc>
                  <a:spcPct val="110000"/>
                </a:lnSpc>
              </a:pPr>
              <a:r>
                <a:rPr lang="en-US" sz="2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calculator.py</a:t>
              </a: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straightforward logic flow and consistent coding practices</a:t>
              </a:r>
            </a:p>
            <a:p>
              <a:pPr>
                <a:lnSpc>
                  <a:spcPct val="110000"/>
                </a:lnSpc>
              </a:pPr>
              <a:r>
                <a:rPr lang="en-US" sz="2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csv_processor.py</a:t>
              </a: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well-designed module with straightforward logic</a:t>
              </a:r>
            </a:p>
            <a:p>
              <a:pPr>
                <a:lnSpc>
                  <a:spcPct val="110000"/>
                </a:lnSpc>
              </a:pPr>
              <a:r>
                <a:rPr lang="en-US" sz="2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data_validator.py</a:t>
              </a: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mixed complexity but overall acceptable for understanding and maintenance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D4BF628-26B7-AFC4-0FF7-E2129DDFC7B1}"/>
                </a:ext>
              </a:extLst>
            </p:cNvPr>
            <p:cNvGrpSpPr/>
            <p:nvPr/>
          </p:nvGrpSpPr>
          <p:grpSpPr>
            <a:xfrm>
              <a:off x="8998710" y="13905385"/>
              <a:ext cx="5764388" cy="584904"/>
              <a:chOff x="8960770" y="17943689"/>
              <a:chExt cx="5764388" cy="584904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2E5900B-DC2D-AB5B-85D2-404815E42903}"/>
                  </a:ext>
                </a:extLst>
              </p:cNvPr>
              <p:cNvSpPr txBox="1"/>
              <p:nvPr/>
            </p:nvSpPr>
            <p:spPr>
              <a:xfrm>
                <a:off x="9265570" y="17943689"/>
                <a:ext cx="5459588" cy="584904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182880" rIns="182880" rtlCol="0">
                <a:spAutoFit/>
              </a:bodyPr>
              <a:lstStyle/>
              <a:p>
                <a:pPr defTabSz="3135440">
                  <a:defRPr/>
                </a:pPr>
                <a:r>
                  <a:rPr lang="en-US" sz="3201" dirty="0">
                    <a:solidFill>
                      <a:schemeClr val="accent1">
                        <a:lumMod val="75000"/>
                      </a:schemeClr>
                    </a:solidFill>
                    <a:latin typeface="Amaranth" panose="02000503050000020004" pitchFamily="2" charset="0"/>
                  </a:rPr>
                  <a:t>CYCLOMATIC COMPLEXITY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6F5B422-1B8F-6FD7-28F3-D89F64442824}"/>
                  </a:ext>
                </a:extLst>
              </p:cNvPr>
              <p:cNvSpPr/>
              <p:nvPr/>
            </p:nvSpPr>
            <p:spPr bwMode="auto">
              <a:xfrm>
                <a:off x="8960770" y="18026823"/>
                <a:ext cx="304800" cy="43088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3136224"/>
                <a:endParaRPr lang="en-US" sz="3001" dirty="0">
                  <a:latin typeface="Arial" pitchFamily="34" charset="0"/>
                </a:endParaRPr>
              </a:p>
            </p:txBody>
          </p:sp>
        </p:grp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2FC0F813-7E74-6340-85C9-49C8A4B27E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9531" y="14538049"/>
              <a:ext cx="5973571" cy="3685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97C14F9-32F0-80BD-A7AE-FF20CA742DC9}"/>
              </a:ext>
            </a:extLst>
          </p:cNvPr>
          <p:cNvGrpSpPr/>
          <p:nvPr/>
        </p:nvGrpSpPr>
        <p:grpSpPr>
          <a:xfrm>
            <a:off x="15943549" y="3872178"/>
            <a:ext cx="5369181" cy="584904"/>
            <a:chOff x="16013627" y="5088989"/>
            <a:chExt cx="5369181" cy="58490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682A469-0F6C-4CD1-861C-F6138AA1CFF5}"/>
                </a:ext>
              </a:extLst>
            </p:cNvPr>
            <p:cNvSpPr txBox="1"/>
            <p:nvPr/>
          </p:nvSpPr>
          <p:spPr>
            <a:xfrm>
              <a:off x="16256789" y="5088989"/>
              <a:ext cx="5126019" cy="584904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182880" rIns="182880" rtlCol="0">
              <a:spAutoFit/>
            </a:bodyPr>
            <a:lstStyle/>
            <a:p>
              <a:pPr defTabSz="3135440">
                <a:defRPr/>
              </a:pPr>
              <a:r>
                <a:rPr lang="en-US" sz="3201" dirty="0">
                  <a:solidFill>
                    <a:schemeClr val="accent1">
                      <a:lumMod val="75000"/>
                    </a:schemeClr>
                  </a:solidFill>
                  <a:latin typeface="Amaranth" panose="02000503050000020004" pitchFamily="2" charset="0"/>
                </a:rPr>
                <a:t>OBJECT-ORIENTED METRICS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EB68611-B586-92C0-57CD-CBA240C8248D}"/>
                </a:ext>
              </a:extLst>
            </p:cNvPr>
            <p:cNvSpPr/>
            <p:nvPr/>
          </p:nvSpPr>
          <p:spPr bwMode="auto">
            <a:xfrm>
              <a:off x="16013627" y="5165997"/>
              <a:ext cx="304800" cy="4308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3136224"/>
              <a:endParaRPr lang="en-US" sz="3001" dirty="0">
                <a:latin typeface="Arial" pitchFamily="34" charset="0"/>
              </a:endParaRPr>
            </a:p>
          </p:txBody>
        </p:sp>
      </p:grp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DC8C40E-F925-0E3D-272D-D4E494B89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7039" y="4698858"/>
            <a:ext cx="6142715" cy="404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F7AD86BD-9BB9-73E1-4D4F-93B598F21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4607" y="8613469"/>
            <a:ext cx="6143810" cy="404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9FCDBCAE-8A9F-012D-A490-F1E9121D39A1}"/>
              </a:ext>
            </a:extLst>
          </p:cNvPr>
          <p:cNvGrpSpPr/>
          <p:nvPr/>
        </p:nvGrpSpPr>
        <p:grpSpPr>
          <a:xfrm>
            <a:off x="23820959" y="12953676"/>
            <a:ext cx="7703423" cy="584904"/>
            <a:chOff x="24736757" y="11928036"/>
            <a:chExt cx="7703423" cy="58490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8EC4B4A-7A76-AD78-DEEE-8DC36DD74C41}"/>
                </a:ext>
              </a:extLst>
            </p:cNvPr>
            <p:cNvSpPr txBox="1"/>
            <p:nvPr/>
          </p:nvSpPr>
          <p:spPr>
            <a:xfrm>
              <a:off x="25041557" y="11928036"/>
              <a:ext cx="7398623" cy="58490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82880" rIns="182880" rtlCol="0">
              <a:spAutoFit/>
            </a:bodyPr>
            <a:lstStyle/>
            <a:p>
              <a:pPr defTabSz="3135440">
                <a:defRPr/>
              </a:pPr>
              <a:r>
                <a:rPr lang="en-US" sz="3201" dirty="0">
                  <a:solidFill>
                    <a:schemeClr val="accent1">
                      <a:lumMod val="75000"/>
                    </a:schemeClr>
                  </a:solidFill>
                  <a:latin typeface="Amaranth" panose="02000503050000020004" pitchFamily="2" charset="0"/>
                </a:rPr>
                <a:t>LOGICAL SLOC AND WMC RELATIONSHIP</a:t>
              </a: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C6D2BEE4-89C2-EBE7-360F-034AB04D920B}"/>
                </a:ext>
              </a:extLst>
            </p:cNvPr>
            <p:cNvSpPr/>
            <p:nvPr/>
          </p:nvSpPr>
          <p:spPr bwMode="auto">
            <a:xfrm>
              <a:off x="24736757" y="12016099"/>
              <a:ext cx="304800" cy="43088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3136224"/>
              <a:endParaRPr lang="en-US" sz="3001">
                <a:latin typeface="Arial" pitchFamily="34" charset="0"/>
              </a:endParaRPr>
            </a:p>
          </p:txBody>
        </p:sp>
      </p:grpSp>
      <p:pic>
        <p:nvPicPr>
          <p:cNvPr id="1044" name="Picture 20">
            <a:extLst>
              <a:ext uri="{FF2B5EF4-FFF2-40B4-BE49-F238E27FC236}">
                <a16:creationId xmlns:a16="http://schemas.microsoft.com/office/drawing/2014/main" id="{BBFA51C4-6400-63FE-946B-F1521519C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9613" y="13798461"/>
            <a:ext cx="8047281" cy="496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TextBox 19">
            <a:extLst>
              <a:ext uri="{FF2B5EF4-FFF2-40B4-BE49-F238E27FC236}">
                <a16:creationId xmlns:a16="http://schemas.microsoft.com/office/drawing/2014/main" id="{29EE181F-82D2-FC3A-E3A0-3DD8A2496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97085" y="18798450"/>
            <a:ext cx="7227297" cy="192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945" tIns="30473" rIns="60945" bIns="30473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proportional relationship</a:t>
            </a:r>
          </a:p>
          <a:p>
            <a:pPr algn="just">
              <a:lnSpc>
                <a:spcPct val="11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Spearman’s Rank Correlation Coefficient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– indicates a strong positive correlation</a:t>
            </a:r>
          </a:p>
        </p:txBody>
      </p: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614AB76C-CE8C-322D-3BA5-31769B34610D}"/>
              </a:ext>
            </a:extLst>
          </p:cNvPr>
          <p:cNvGrpSpPr/>
          <p:nvPr/>
        </p:nvGrpSpPr>
        <p:grpSpPr>
          <a:xfrm>
            <a:off x="15666721" y="12953676"/>
            <a:ext cx="7818094" cy="8376619"/>
            <a:chOff x="15666721" y="12953676"/>
            <a:chExt cx="7818094" cy="837661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FD3D1B1-E282-45AC-A5D2-BF5D46CFDC2A}"/>
                </a:ext>
              </a:extLst>
            </p:cNvPr>
            <p:cNvGrpSpPr/>
            <p:nvPr/>
          </p:nvGrpSpPr>
          <p:grpSpPr>
            <a:xfrm>
              <a:off x="15672045" y="12953676"/>
              <a:ext cx="5719937" cy="584904"/>
              <a:chOff x="21154571" y="9491627"/>
              <a:chExt cx="8579906" cy="877358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18A5CA-EAF8-4A0C-91E3-652892D85424}"/>
                  </a:ext>
                </a:extLst>
              </p:cNvPr>
              <p:cNvSpPr txBox="1"/>
              <p:nvPr/>
            </p:nvSpPr>
            <p:spPr>
              <a:xfrm>
                <a:off x="21611771" y="9491627"/>
                <a:ext cx="8122706" cy="877358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182880" rIns="182880" rtlCol="0">
                <a:spAutoFit/>
              </a:bodyPr>
              <a:lstStyle/>
              <a:p>
                <a:pPr defTabSz="3135440">
                  <a:defRPr/>
                </a:pPr>
                <a:r>
                  <a:rPr lang="en-US" sz="3201" dirty="0">
                    <a:solidFill>
                      <a:schemeClr val="accent1">
                        <a:lumMod val="75000"/>
                      </a:schemeClr>
                    </a:solidFill>
                    <a:latin typeface="Amaranth" panose="02000503050000020004" pitchFamily="2" charset="0"/>
                  </a:rPr>
                  <a:t>PHYSICAL AND LOGICAL SLOC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DBBCF0F-8115-4C70-A694-F428A5C95969}"/>
                  </a:ext>
                </a:extLst>
              </p:cNvPr>
              <p:cNvSpPr/>
              <p:nvPr/>
            </p:nvSpPr>
            <p:spPr bwMode="auto">
              <a:xfrm>
                <a:off x="21154571" y="9613958"/>
                <a:ext cx="457200" cy="646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3136224"/>
                <a:endParaRPr lang="en-US" sz="3001">
                  <a:latin typeface="Arial" pitchFamily="34" charset="0"/>
                </a:endParaRPr>
              </a:p>
            </p:txBody>
          </p:sp>
        </p:grp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246ED33-06B1-8059-98A1-AE09F2BEBC6D}"/>
                </a:ext>
              </a:extLst>
            </p:cNvPr>
            <p:cNvSpPr/>
            <p:nvPr/>
          </p:nvSpPr>
          <p:spPr bwMode="auto">
            <a:xfrm>
              <a:off x="15666721" y="13558002"/>
              <a:ext cx="7818094" cy="7772293"/>
            </a:xfrm>
            <a:prstGeom prst="roundRect">
              <a:avLst>
                <a:gd name="adj" fmla="val 821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4704101"/>
              <a:endParaRPr lang="en-IN" sz="4500" dirty="0">
                <a:latin typeface="Arial" pitchFamily="34" charset="0"/>
              </a:endParaRPr>
            </a:p>
          </p:txBody>
        </p:sp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29409D49-36F4-7802-7FF0-BD5693F8F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31521" y="13538580"/>
              <a:ext cx="7189213" cy="5299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9" name="TextBox 19">
              <a:extLst>
                <a:ext uri="{FF2B5EF4-FFF2-40B4-BE49-F238E27FC236}">
                  <a16:creationId xmlns:a16="http://schemas.microsoft.com/office/drawing/2014/main" id="{61F8D947-6CF9-B027-7742-95CDCD63C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16453" y="18676216"/>
              <a:ext cx="7189213" cy="2397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0945" tIns="30473" rIns="60945" bIns="30473">
              <a:spAutoFit/>
            </a:bodyPr>
            <a:lstStyle>
              <a:defPPr>
                <a:defRPr kern="1200"/>
              </a:defPPr>
              <a:lvl1pPr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1pPr>
              <a:lvl2pPr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9pPr>
            </a:lstStyle>
            <a:p>
              <a:pPr algn="just">
                <a:lnSpc>
                  <a:spcPct val="110000"/>
                </a:lnSpc>
              </a:pP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Physical SLOC: 167</a:t>
              </a:r>
            </a:p>
            <a:p>
              <a:pPr algn="just">
                <a:lnSpc>
                  <a:spcPct val="110000"/>
                </a:lnSpc>
              </a:pP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Smaller program, lower complexity, easier maintenance</a:t>
              </a:r>
            </a:p>
            <a:p>
              <a:pPr algn="just">
                <a:lnSpc>
                  <a:spcPct val="110000"/>
                </a:lnSpc>
              </a:pP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Logical SLOC: 106</a:t>
              </a:r>
            </a:p>
            <a:p>
              <a:pPr algn="just">
                <a:lnSpc>
                  <a:spcPct val="110000"/>
                </a:lnSpc>
              </a:pP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Straightforward and manageable source code</a:t>
              </a:r>
            </a:p>
          </p:txBody>
        </p:sp>
      </p:grpSp>
      <p:pic>
        <p:nvPicPr>
          <p:cNvPr id="1048" name="Picture 1047" descr="A computer screen shot of several colorful ovals&#10;&#10;Description automatically generated">
            <a:extLst>
              <a:ext uri="{FF2B5EF4-FFF2-40B4-BE49-F238E27FC236}">
                <a16:creationId xmlns:a16="http://schemas.microsoft.com/office/drawing/2014/main" id="{D5ACCD62-F04A-C78B-5B95-6BA7C6EC393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85" b="42043"/>
          <a:stretch/>
        </p:blipFill>
        <p:spPr>
          <a:xfrm>
            <a:off x="22478990" y="4407938"/>
            <a:ext cx="9093902" cy="4319383"/>
          </a:xfrm>
          <a:prstGeom prst="rect">
            <a:avLst/>
          </a:prstGeom>
        </p:spPr>
      </p:pic>
      <p:sp>
        <p:nvSpPr>
          <p:cNvPr id="1050" name="TextBox 19">
            <a:extLst>
              <a:ext uri="{FF2B5EF4-FFF2-40B4-BE49-F238E27FC236}">
                <a16:creationId xmlns:a16="http://schemas.microsoft.com/office/drawing/2014/main" id="{50494474-5C47-AFE0-8A19-E7B5C0A94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52960" y="8744781"/>
            <a:ext cx="9912364" cy="382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945" tIns="30473" rIns="60945" bIns="30473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Method Count: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Calculator (22): comparatively high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CsvProcessor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(2): fewer methods and simpler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DataValidator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(7): process method contributes to complexity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Coupling Factor (CF): 7/6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Moderate level coupling</a:t>
            </a:r>
          </a:p>
          <a:p>
            <a:pPr algn="just">
              <a:lnSpc>
                <a:spcPct val="11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Cohesion of Methods (LCOM)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-Calculator (0.0123): Weak cohesiveness, approaches are tangentially connected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CsvProcessor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(0.1667): Moderate cohesiveness; moderate relationship between approaches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DataValidator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(0.1111): Moderate cohesiveness; methods are moderately connected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debatingdenim|08-2022"/>
</p:tagLst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{14F6313D-DAF4-6B40-B33A-1902E275B0C6}tf10001121_mac</Template>
  <TotalTime>518</TotalTime>
  <Words>355</Words>
  <Application>Microsoft Macintosh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Amaranth</vt:lpstr>
      <vt:lpstr>Arial</vt:lpstr>
      <vt:lpstr>Titillium Web</vt:lpstr>
      <vt:lpstr>Times New Roman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research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We offer free PowerPoint poster templates to help you design your very own scientific poster presentation.</dc:description>
  <cp:lastModifiedBy>Yvonne</cp:lastModifiedBy>
  <cp:revision>61</cp:revision>
  <dcterms:modified xsi:type="dcterms:W3CDTF">2023-11-23T22:31:24Z</dcterms:modified>
  <cp:category>templates for scientific poster</cp:category>
</cp:coreProperties>
</file>