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Amaranth" panose="02000503050000020004" pitchFamily="2" charset="77"/>
      <p:regular r:id="rId3"/>
    </p:embeddedFont>
    <p:embeddedFont>
      <p:font typeface="Titillium Web" pitchFamily="2" charset="77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48" d="100"/>
          <a:sy n="48" d="100"/>
        </p:scale>
        <p:origin x="752" y="-15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6"/>
            <a:ext cx="2797968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9"/>
            <a:ext cx="23043356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37" indent="0" algn="ctr">
              <a:buNone/>
              <a:defRPr/>
            </a:lvl2pPr>
            <a:lvl3pPr marL="609673" indent="0" algn="ctr">
              <a:buNone/>
              <a:defRPr/>
            </a:lvl3pPr>
            <a:lvl4pPr marL="914511" indent="0" algn="ctr">
              <a:buNone/>
              <a:defRPr/>
            </a:lvl4pPr>
            <a:lvl5pPr marL="1219348" indent="0" algn="ctr">
              <a:buNone/>
              <a:defRPr/>
            </a:lvl5pPr>
            <a:lvl6pPr marL="1524185" indent="0" algn="ctr">
              <a:buNone/>
              <a:defRPr/>
            </a:lvl6pPr>
            <a:lvl7pPr marL="1829023" indent="0" algn="ctr">
              <a:buNone/>
              <a:defRPr/>
            </a:lvl7pPr>
            <a:lvl8pPr marL="2133861" indent="0" algn="ctr">
              <a:buNone/>
              <a:defRPr/>
            </a:lvl8pPr>
            <a:lvl9pPr marL="24386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878417"/>
            <a:ext cx="7406878" cy="1872615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615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5"/>
            <a:ext cx="2798087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37" indent="0">
              <a:buNone/>
              <a:defRPr sz="1200"/>
            </a:lvl2pPr>
            <a:lvl3pPr marL="609673" indent="0">
              <a:buNone/>
              <a:defRPr sz="1067"/>
            </a:lvl3pPr>
            <a:lvl4pPr marL="914511" indent="0">
              <a:buNone/>
              <a:defRPr sz="933"/>
            </a:lvl4pPr>
            <a:lvl5pPr marL="1219348" indent="0">
              <a:buNone/>
              <a:defRPr sz="933"/>
            </a:lvl5pPr>
            <a:lvl6pPr marL="1524185" indent="0">
              <a:buNone/>
              <a:defRPr sz="933"/>
            </a:lvl6pPr>
            <a:lvl7pPr marL="1829023" indent="0">
              <a:buNone/>
              <a:defRPr sz="933"/>
            </a:lvl7pPr>
            <a:lvl8pPr marL="2133861" indent="0">
              <a:buNone/>
              <a:defRPr sz="933"/>
            </a:lvl8pPr>
            <a:lvl9pPr marL="2438697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3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5" y="4912785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5" y="6959600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5"/>
            <a:ext cx="14550630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30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874186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6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11"/>
            <a:ext cx="19751280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4"/>
            <a:ext cx="19751280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37" indent="0">
              <a:buNone/>
              <a:defRPr sz="1867"/>
            </a:lvl2pPr>
            <a:lvl3pPr marL="609673" indent="0">
              <a:buNone/>
              <a:defRPr sz="1600"/>
            </a:lvl3pPr>
            <a:lvl4pPr marL="914511" indent="0">
              <a:buNone/>
              <a:defRPr sz="1333"/>
            </a:lvl4pPr>
            <a:lvl5pPr marL="1219348" indent="0">
              <a:buNone/>
              <a:defRPr sz="1333"/>
            </a:lvl5pPr>
            <a:lvl6pPr marL="1524185" indent="0">
              <a:buNone/>
              <a:defRPr sz="1333"/>
            </a:lvl6pPr>
            <a:lvl7pPr marL="1829023" indent="0">
              <a:buNone/>
              <a:defRPr sz="1333"/>
            </a:lvl7pPr>
            <a:lvl8pPr marL="2133861" indent="0">
              <a:buNone/>
              <a:defRPr sz="1333"/>
            </a:lvl8pPr>
            <a:lvl9pPr marL="2438697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5"/>
            <a:ext cx="19751280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2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5" y="19985568"/>
            <a:ext cx="104251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debatingdenim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2pPr>
      <a:lvl3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3pPr>
      <a:lvl4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4pPr>
      <a:lvl5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5pPr>
      <a:lvl6pPr marL="304837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6pPr>
      <a:lvl7pPr marL="609673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7pPr>
      <a:lvl8pPr marL="914511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8pPr>
      <a:lvl9pPr marL="1219348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178069" indent="-1178069" algn="l" defTabSz="3136224" rtl="0" eaLnBrk="0" fontAlgn="base" hangingPunct="0">
        <a:spcBef>
          <a:spcPct val="20000"/>
        </a:spcBef>
        <a:spcAft>
          <a:spcPct val="0"/>
        </a:spcAft>
        <a:buChar char="•"/>
        <a:defRPr sz="10935">
          <a:solidFill>
            <a:schemeClr val="tx1"/>
          </a:solidFill>
          <a:latin typeface="+mn-lt"/>
          <a:ea typeface="+mn-ea"/>
          <a:cs typeface="+mn-cs"/>
        </a:defRPr>
      </a:lvl1pPr>
      <a:lvl2pPr marL="2548777" indent="-981194" algn="l" defTabSz="3136224" rtl="0" eaLnBrk="0" fontAlgn="base" hangingPunct="0">
        <a:spcBef>
          <a:spcPct val="20000"/>
        </a:spcBef>
        <a:spcAft>
          <a:spcPct val="0"/>
        </a:spcAft>
        <a:buChar char="–"/>
        <a:defRPr sz="9601">
          <a:solidFill>
            <a:schemeClr val="tx1"/>
          </a:solidFill>
          <a:latin typeface="+mn-lt"/>
        </a:defRPr>
      </a:lvl2pPr>
      <a:lvl3pPr marL="3920545" indent="-784321" algn="l" defTabSz="3136224" rtl="0" eaLnBrk="0" fontAlgn="base" hangingPunct="0">
        <a:spcBef>
          <a:spcPct val="20000"/>
        </a:spcBef>
        <a:spcAft>
          <a:spcPct val="0"/>
        </a:spcAft>
        <a:buChar char="•"/>
        <a:defRPr sz="8268">
          <a:solidFill>
            <a:schemeClr val="tx1"/>
          </a:solidFill>
          <a:latin typeface="+mn-lt"/>
        </a:defRPr>
      </a:lvl3pPr>
      <a:lvl4pPr marL="5487068" indent="-783262" algn="l" defTabSz="3136224" rtl="0" eaLnBrk="0" fontAlgn="base" hangingPunct="0">
        <a:spcBef>
          <a:spcPct val="20000"/>
        </a:spcBef>
        <a:spcAft>
          <a:spcPct val="0"/>
        </a:spcAft>
        <a:buChar char="–"/>
        <a:defRPr sz="6934">
          <a:solidFill>
            <a:schemeClr val="tx1"/>
          </a:solidFill>
          <a:latin typeface="+mn-lt"/>
        </a:defRPr>
      </a:lvl4pPr>
      <a:lvl5pPr marL="7054651" indent="-784321" algn="l" defTabSz="3136224" rtl="0" eaLnBrk="0" fontAlgn="base" hangingPunct="0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5pPr>
      <a:lvl6pPr marL="7359488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6pPr>
      <a:lvl7pPr marL="7664325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7pPr>
      <a:lvl8pPr marL="7969162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8pPr>
      <a:lvl9pPr marL="8274000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3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7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1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48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85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2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6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69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225B7F-5E67-0887-B7BF-8549FCEA6E35}"/>
              </a:ext>
            </a:extLst>
          </p:cNvPr>
          <p:cNvSpPr/>
          <p:nvPr/>
        </p:nvSpPr>
        <p:spPr bwMode="auto">
          <a:xfrm>
            <a:off x="15790787" y="4596018"/>
            <a:ext cx="16529081" cy="8265773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90D331-00D5-66D9-470B-E344A8BA12A0}"/>
              </a:ext>
            </a:extLst>
          </p:cNvPr>
          <p:cNvSpPr/>
          <p:nvPr/>
        </p:nvSpPr>
        <p:spPr bwMode="auto">
          <a:xfrm>
            <a:off x="598533" y="4478209"/>
            <a:ext cx="7791718" cy="639334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9FEC7C-FF20-5F65-5C84-3E6E5C46B1EE}"/>
              </a:ext>
            </a:extLst>
          </p:cNvPr>
          <p:cNvSpPr/>
          <p:nvPr/>
        </p:nvSpPr>
        <p:spPr bwMode="auto">
          <a:xfrm>
            <a:off x="572761" y="11572805"/>
            <a:ext cx="7791718" cy="9757491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81000" y="358471"/>
            <a:ext cx="32156400" cy="3222796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137160" tIns="68580" rIns="137160" bIns="68580" anchor="ctr"/>
          <a:lstStyle>
            <a:defPPr>
              <a:defRPr kern="1200"/>
            </a:defPPr>
          </a:lstStyle>
          <a:p>
            <a:pPr algn="ctr" defTabSz="3136224">
              <a:lnSpc>
                <a:spcPct val="90000"/>
              </a:lnSpc>
            </a:pPr>
            <a:endParaRPr lang="en-US" sz="3267" i="1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4267200" y="68867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696">
              <a:spcBef>
                <a:spcPct val="20000"/>
              </a:spcBef>
              <a:defRPr/>
            </a:pPr>
            <a:r>
              <a:rPr lang="en-US" sz="5701" dirty="0">
                <a:solidFill>
                  <a:schemeClr val="bg1"/>
                </a:solidFill>
                <a:latin typeface="Amaranth" panose="02000503050000020004" pitchFamily="2" charset="0"/>
              </a:rPr>
              <a:t>METRICSTICS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4267200" y="1908659"/>
            <a:ext cx="24384000" cy="12526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b="1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SOEN 6111 (Software Measurement)</a:t>
            </a:r>
          </a:p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Naman Kumar, Yvonne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Chooi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Mei Lee, Yang Liu, Jothi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Basu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Lkv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, Nasrin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Maarefi</a:t>
            </a:r>
            <a:endParaRPr lang="en-US" sz="3700" dirty="0">
              <a:solidFill>
                <a:schemeClr val="bg1"/>
              </a:solidFill>
              <a:latin typeface="Titillium Web" panose="00000500000000000000" pitchFamily="2" charset="0"/>
              <a:cs typeface="Arial" pitchFamily="34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428" y="4810305"/>
            <a:ext cx="6809926" cy="571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METRICSTICS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calculator which takes in a random number of at least 1000 data values, randomly distributed between 0 and 1000 and outputs its descriptive statistics. Its main objective is to create interconnected artifacts that assist in these measurements, using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GQM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 This ensures that our goals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Specific, Measurable, Achievable, Relevant and Time-bound, enabling data-driven and objective decision making throughout the project.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88" y="11681027"/>
            <a:ext cx="7035407" cy="17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Python3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the GUI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paradigm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Input: 	- Randomly generated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CSV file upload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716550" y="10997472"/>
            <a:ext cx="6394683" cy="584904"/>
            <a:chOff x="619432" y="18973050"/>
            <a:chExt cx="9592032" cy="8773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141089" y="18973050"/>
              <a:ext cx="9070375" cy="8773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TECH STACK AND DEVELOPMENT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82989-7D8A-48C1-0402-BCE6533C3F84}"/>
              </a:ext>
            </a:extLst>
          </p:cNvPr>
          <p:cNvSpPr/>
          <p:nvPr/>
        </p:nvSpPr>
        <p:spPr bwMode="auto">
          <a:xfrm>
            <a:off x="23820959" y="13558002"/>
            <a:ext cx="8346754" cy="777229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71B41-47ED-4144-085D-CCE9CA20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"/>
          <a:stretch/>
        </p:blipFill>
        <p:spPr>
          <a:xfrm>
            <a:off x="1217072" y="13509978"/>
            <a:ext cx="6623656" cy="35904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9886F27-4208-D62B-912A-36A182E01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2" y="17207666"/>
            <a:ext cx="6610406" cy="375001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435163C-06FA-E751-E2CD-40B486DEFE60}"/>
              </a:ext>
            </a:extLst>
          </p:cNvPr>
          <p:cNvGrpSpPr/>
          <p:nvPr/>
        </p:nvGrpSpPr>
        <p:grpSpPr>
          <a:xfrm>
            <a:off x="8719174" y="3878438"/>
            <a:ext cx="6613000" cy="8633116"/>
            <a:chOff x="8691653" y="5150316"/>
            <a:chExt cx="6613000" cy="863311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780C130-8B5B-2C41-DAED-686A7834981A}"/>
                </a:ext>
              </a:extLst>
            </p:cNvPr>
            <p:cNvSpPr/>
            <p:nvPr/>
          </p:nvSpPr>
          <p:spPr bwMode="auto">
            <a:xfrm>
              <a:off x="8745753" y="5867895"/>
              <a:ext cx="6558900" cy="7915537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B6530D3-9E2E-4843-2B92-E19458D42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653" y="5981748"/>
              <a:ext cx="6590568" cy="406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A4F75CC8-C9A8-FF03-947B-BAE59899F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189" y="10032341"/>
              <a:ext cx="6127942" cy="334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subjective, unpredictable abilities of team members, assumes traditional development approach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COCOMO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simple model (only lines of code are considered)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Agile methodology, effectiveness of project management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42E4E0-0365-D016-400D-E4773E053A30}"/>
                </a:ext>
              </a:extLst>
            </p:cNvPr>
            <p:cNvGrpSpPr/>
            <p:nvPr/>
          </p:nvGrpSpPr>
          <p:grpSpPr>
            <a:xfrm>
              <a:off x="8971189" y="5150316"/>
              <a:ext cx="4287611" cy="584904"/>
              <a:chOff x="8971189" y="5150316"/>
              <a:chExt cx="4287611" cy="58490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E9B226-46F4-E835-5C0E-D2634F548BD2}"/>
                  </a:ext>
                </a:extLst>
              </p:cNvPr>
              <p:cNvSpPr txBox="1"/>
              <p:nvPr/>
            </p:nvSpPr>
            <p:spPr>
              <a:xfrm>
                <a:off x="9190772" y="5150316"/>
                <a:ext cx="4068028" cy="584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EFFORT ESTIMATION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12BD51-4910-7E80-3CAA-01D9F4A80B27}"/>
                  </a:ext>
                </a:extLst>
              </p:cNvPr>
              <p:cNvSpPr/>
              <p:nvPr/>
            </p:nvSpPr>
            <p:spPr bwMode="auto">
              <a:xfrm>
                <a:off x="8971189" y="5221064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BB7B74-2343-9AC6-468D-ACF657229B05}"/>
              </a:ext>
            </a:extLst>
          </p:cNvPr>
          <p:cNvGrpSpPr/>
          <p:nvPr/>
        </p:nvGrpSpPr>
        <p:grpSpPr>
          <a:xfrm>
            <a:off x="759521" y="3878438"/>
            <a:ext cx="3734870" cy="584904"/>
            <a:chOff x="759521" y="3878438"/>
            <a:chExt cx="3734870" cy="5849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53110" y="3878438"/>
              <a:ext cx="3441281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INTRODUCTION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EDAE21-1387-2FE5-89E3-01BABF563A06}"/>
                </a:ext>
              </a:extLst>
            </p:cNvPr>
            <p:cNvSpPr/>
            <p:nvPr/>
          </p:nvSpPr>
          <p:spPr bwMode="auto">
            <a:xfrm>
              <a:off x="759521" y="3939099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D8118E-0802-3E1D-66E9-804648E9BA4D}"/>
              </a:ext>
            </a:extLst>
          </p:cNvPr>
          <p:cNvGrpSpPr/>
          <p:nvPr/>
        </p:nvGrpSpPr>
        <p:grpSpPr>
          <a:xfrm>
            <a:off x="8745753" y="12630197"/>
            <a:ext cx="6534073" cy="8700099"/>
            <a:chOff x="8745753" y="13905385"/>
            <a:chExt cx="6534073" cy="870009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D7570B-01D6-9FF3-FC12-F1FFCE38E68A}"/>
                </a:ext>
              </a:extLst>
            </p:cNvPr>
            <p:cNvSpPr/>
            <p:nvPr/>
          </p:nvSpPr>
          <p:spPr bwMode="auto">
            <a:xfrm>
              <a:off x="8745753" y="14572590"/>
              <a:ext cx="6534073" cy="8032894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26DEC538-06CD-3E55-4A08-FD55B8FC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2474" y="18072067"/>
              <a:ext cx="5820628" cy="4292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multiple execution paths but reasonable maintainability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straightforward logic flow and consistent coding practices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csv_processor.py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well-designed module with straightforward logic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data_validator.py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mixed complexity but overall acceptable for understanding and maintenance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4BF628-26B7-AFC4-0FF7-E2129DDFC7B1}"/>
                </a:ext>
              </a:extLst>
            </p:cNvPr>
            <p:cNvGrpSpPr/>
            <p:nvPr/>
          </p:nvGrpSpPr>
          <p:grpSpPr>
            <a:xfrm>
              <a:off x="8998710" y="13905385"/>
              <a:ext cx="5764388" cy="584904"/>
              <a:chOff x="8960770" y="17943689"/>
              <a:chExt cx="5764388" cy="58490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E5900B-DC2D-AB5B-85D2-404815E42903}"/>
                  </a:ext>
                </a:extLst>
              </p:cNvPr>
              <p:cNvSpPr txBox="1"/>
              <p:nvPr/>
            </p:nvSpPr>
            <p:spPr>
              <a:xfrm>
                <a:off x="9265570" y="17943689"/>
                <a:ext cx="5459588" cy="584904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CYCLOMATIC COMPLEXITY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F5B422-1B8F-6FD7-28F3-D89F64442824}"/>
                  </a:ext>
                </a:extLst>
              </p:cNvPr>
              <p:cNvSpPr/>
              <p:nvPr/>
            </p:nvSpPr>
            <p:spPr bwMode="auto">
              <a:xfrm>
                <a:off x="8960770" y="18026823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FC0F813-7E74-6340-85C9-49C8A4B27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531" y="14538049"/>
              <a:ext cx="5973571" cy="3685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7C14F9-32F0-80BD-A7AE-FF20CA742DC9}"/>
              </a:ext>
            </a:extLst>
          </p:cNvPr>
          <p:cNvGrpSpPr/>
          <p:nvPr/>
        </p:nvGrpSpPr>
        <p:grpSpPr>
          <a:xfrm>
            <a:off x="15943549" y="3872178"/>
            <a:ext cx="5369181" cy="584904"/>
            <a:chOff x="16013627" y="5088989"/>
            <a:chExt cx="5369181" cy="5849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16256789" y="5088989"/>
              <a:ext cx="5126019" cy="58490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OBJECT-ORIENTED METRICS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B68611-B586-92C0-57CD-CBA240C8248D}"/>
                </a:ext>
              </a:extLst>
            </p:cNvPr>
            <p:cNvSpPr/>
            <p:nvPr/>
          </p:nvSpPr>
          <p:spPr bwMode="auto">
            <a:xfrm>
              <a:off x="16013627" y="5165997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DC8C40E-F925-0E3D-272D-D4E494B8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039" y="4698858"/>
            <a:ext cx="6142715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7AD86BD-9BB9-73E1-4D4F-93B598F2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607" y="8613469"/>
            <a:ext cx="6143810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FCDBCAE-8A9F-012D-A490-F1E9121D39A1}"/>
              </a:ext>
            </a:extLst>
          </p:cNvPr>
          <p:cNvGrpSpPr/>
          <p:nvPr/>
        </p:nvGrpSpPr>
        <p:grpSpPr>
          <a:xfrm>
            <a:off x="23820959" y="12953676"/>
            <a:ext cx="7703423" cy="584904"/>
            <a:chOff x="24736757" y="11928036"/>
            <a:chExt cx="7703423" cy="58490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EC4B4A-7A76-AD78-DEEE-8DC36DD74C41}"/>
                </a:ext>
              </a:extLst>
            </p:cNvPr>
            <p:cNvSpPr txBox="1"/>
            <p:nvPr/>
          </p:nvSpPr>
          <p:spPr>
            <a:xfrm>
              <a:off x="25041557" y="11928036"/>
              <a:ext cx="7398623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LOGICAL SLOC AND WMC RELATIONSHIP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6D2BEE4-89C2-EBE7-360F-034AB04D920B}"/>
                </a:ext>
              </a:extLst>
            </p:cNvPr>
            <p:cNvSpPr/>
            <p:nvPr/>
          </p:nvSpPr>
          <p:spPr bwMode="auto">
            <a:xfrm>
              <a:off x="24736757" y="12016099"/>
              <a:ext cx="304800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>
                <a:latin typeface="Arial" pitchFamily="34" charset="0"/>
              </a:endParaRPr>
            </a:p>
          </p:txBody>
        </p:sp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BBFA51C4-6400-63FE-946B-F1521519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613" y="13798461"/>
            <a:ext cx="8047281" cy="49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9">
            <a:extLst>
              <a:ext uri="{FF2B5EF4-FFF2-40B4-BE49-F238E27FC236}">
                <a16:creationId xmlns:a16="http://schemas.microsoft.com/office/drawing/2014/main" id="{29EE181F-82D2-FC3A-E3A0-3DD8A249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085" y="18798450"/>
            <a:ext cx="7227297" cy="19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proportional relationship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Rank Correlation Coefficient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indicates a strong positive correlation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614AB76C-CE8C-322D-3BA5-31769B34610D}"/>
              </a:ext>
            </a:extLst>
          </p:cNvPr>
          <p:cNvGrpSpPr/>
          <p:nvPr/>
        </p:nvGrpSpPr>
        <p:grpSpPr>
          <a:xfrm>
            <a:off x="15666721" y="12953676"/>
            <a:ext cx="7818094" cy="8376619"/>
            <a:chOff x="15666721" y="12953676"/>
            <a:chExt cx="7818094" cy="83766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D3D1B1-E282-45AC-A5D2-BF5D46CFDC2A}"/>
                </a:ext>
              </a:extLst>
            </p:cNvPr>
            <p:cNvGrpSpPr/>
            <p:nvPr/>
          </p:nvGrpSpPr>
          <p:grpSpPr>
            <a:xfrm>
              <a:off x="15672045" y="12953676"/>
              <a:ext cx="5719937" cy="584904"/>
              <a:chOff x="21154571" y="9491627"/>
              <a:chExt cx="8579906" cy="87735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18A5CA-EAF8-4A0C-91E3-652892D85424}"/>
                  </a:ext>
                </a:extLst>
              </p:cNvPr>
              <p:cNvSpPr txBox="1"/>
              <p:nvPr/>
            </p:nvSpPr>
            <p:spPr>
              <a:xfrm>
                <a:off x="21611771" y="9491627"/>
                <a:ext cx="8122706" cy="8773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PHYSICAL AND LOGICAL SLOC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BBCF0F-8115-4C70-A694-F428A5C95969}"/>
                  </a:ext>
                </a:extLst>
              </p:cNvPr>
              <p:cNvSpPr/>
              <p:nvPr/>
            </p:nvSpPr>
            <p:spPr bwMode="auto">
              <a:xfrm>
                <a:off x="21154571" y="9613958"/>
                <a:ext cx="457200" cy="646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>
                  <a:latin typeface="Arial" pitchFamily="34" charset="0"/>
                </a:endParaRP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246ED33-06B1-8059-98A1-AE09F2BEBC6D}"/>
                </a:ext>
              </a:extLst>
            </p:cNvPr>
            <p:cNvSpPr/>
            <p:nvPr/>
          </p:nvSpPr>
          <p:spPr bwMode="auto">
            <a:xfrm>
              <a:off x="15666721" y="13558002"/>
              <a:ext cx="7818094" cy="7772293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9409D49-36F4-7802-7FF0-BD5693F8F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1521" y="13538580"/>
              <a:ext cx="7189213" cy="529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9">
              <a:extLst>
                <a:ext uri="{FF2B5EF4-FFF2-40B4-BE49-F238E27FC236}">
                  <a16:creationId xmlns:a16="http://schemas.microsoft.com/office/drawing/2014/main" id="{61F8D947-6CF9-B027-7742-95CDCD63C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6453" y="18676216"/>
              <a:ext cx="7189213" cy="239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Physical SLOC: 167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Smaller program, lower complexity, easier maintenance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Logical SLOC: 106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Straightforward and manageable source code</a:t>
              </a:r>
            </a:p>
          </p:txBody>
        </p:sp>
      </p:grpSp>
      <p:pic>
        <p:nvPicPr>
          <p:cNvPr id="1048" name="Picture 1047" descr="A computer screen shot of several colorful ovals&#10;&#10;Description automatically generated">
            <a:extLst>
              <a:ext uri="{FF2B5EF4-FFF2-40B4-BE49-F238E27FC236}">
                <a16:creationId xmlns:a16="http://schemas.microsoft.com/office/drawing/2014/main" id="{D5ACCD62-F04A-C78B-5B95-6BA7C6EC39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5" b="42043"/>
          <a:stretch/>
        </p:blipFill>
        <p:spPr>
          <a:xfrm>
            <a:off x="22478990" y="4407938"/>
            <a:ext cx="9093902" cy="4319383"/>
          </a:xfrm>
          <a:prstGeom prst="rect">
            <a:avLst/>
          </a:prstGeom>
        </p:spPr>
      </p:pic>
      <p:sp>
        <p:nvSpPr>
          <p:cNvPr id="1050" name="TextBox 19">
            <a:extLst>
              <a:ext uri="{FF2B5EF4-FFF2-40B4-BE49-F238E27FC236}">
                <a16:creationId xmlns:a16="http://schemas.microsoft.com/office/drawing/2014/main" id="{50494474-5C47-AFE0-8A19-E7B5C0A9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2960" y="8744781"/>
            <a:ext cx="9912364" cy="38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Method Count: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Calculator (22): comparatively high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(2): fewer methods and simpler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(7): process method contributes to complexity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Factor (CF): 7/6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 level coupling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Cohesion of Methods (LCOM)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-Calculator (0.0123): Weak cohesiveness, approaches are tangentially connected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(0.1667): Moderate cohesiveness; moderate relationship between approaches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(0.1111): Moderate cohesiveness; methods are moderately connected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debatingdenim|08-2022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{14F6313D-DAF4-6B40-B33A-1902E275B0C6}tf10001121_mac</Template>
  <TotalTime>512</TotalTime>
  <Words>351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Titillium Web</vt:lpstr>
      <vt:lpstr>Times New Roman</vt:lpstr>
      <vt:lpstr>Amaranth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Yvonne</cp:lastModifiedBy>
  <cp:revision>59</cp:revision>
  <dcterms:modified xsi:type="dcterms:W3CDTF">2023-11-23T04:35:06Z</dcterms:modified>
  <cp:category>templates for scientific poster</cp:category>
</cp:coreProperties>
</file>