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roxima Nova"/>
      <p:regular r:id="rId33"/>
      <p:bold r:id="rId34"/>
      <p:italic r:id="rId35"/>
      <p:boldItalic r:id="rId36"/>
    </p:embeddedFont>
    <p:embeddedFont>
      <p:font typeface="Alfa Slab One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37" Type="http://schemas.openxmlformats.org/officeDocument/2006/relationships/font" Target="fonts/AlfaSlabOne-regular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6c641a58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6c641a58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6c641a58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6c641a58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6c641a587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6c641a587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6c641a58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6c641a58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6c641a58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6c641a58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6c641a58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6c641a58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6c641a58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6c641a58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6c641a587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6c641a587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6c641a587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6c641a587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6c641a587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6c641a58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6c641a58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6c641a58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6c641a58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6c641a58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6c641a58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6c641a58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6c641a58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6c641a58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6c641a58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6c641a58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6c641a58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6c641a58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6c641a587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6c641a587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6c641a587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6c641a58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6c641a587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6c641a58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6c641a58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6c641a58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6c641a58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6c641a58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ADD NOTE HERE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6c641a58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6c641a58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6c641a58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6c641a58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6c641a58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6c641a58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6c641a58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6c641a58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6c641a58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6c641a58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Relationship Id="rId4" Type="http://schemas.openxmlformats.org/officeDocument/2006/relationships/image" Target="../media/image26.png"/><Relationship Id="rId5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Relationship Id="rId4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4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7.png"/><Relationship Id="rId8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Comparison</a:t>
            </a:r>
            <a:r>
              <a:rPr lang="tr"/>
              <a:t> of Two Uniformity Tests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Can Erözer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Paninski’s </a:t>
            </a:r>
            <a:r>
              <a:rPr lang="tr"/>
              <a:t>Singleton</a:t>
            </a:r>
            <a:r>
              <a:rPr lang="tr"/>
              <a:t>-Based Test</a:t>
            </a:r>
            <a:endParaRPr/>
          </a:p>
        </p:txBody>
      </p:sp>
      <p:pic>
        <p:nvPicPr>
          <p:cNvPr id="133" name="Google Shape;133;p22" title="Ekran Resmi 2025-04-29 15.28.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50" y="1227205"/>
            <a:ext cx="8017501" cy="2162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241900" y="3488425"/>
            <a:ext cx="303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Defining the test statistic: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5" name="Google Shape;135;p22" title="Ekran Resmi 2025-04-29 15.29.2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0225" y="3488425"/>
            <a:ext cx="39433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 title="Ekran Resmi 2025-04-29 15.30.10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6275" y="4309000"/>
            <a:ext cx="5931450" cy="4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Paninski’s Singleton-Based 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/>
              <a:t>Main Idea: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Under H0​ (uniform), K1​ will be high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Under HA​ (non-uniform), K1​ will drop because collisions happen more.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The algorithm</a:t>
            </a:r>
            <a:endParaRPr/>
          </a:p>
        </p:txBody>
      </p:sp>
      <p:pic>
        <p:nvPicPr>
          <p:cNvPr id="148" name="Google Shape;148;p24" title="Ekran Resmi 2025-04-29 15.32.1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3100"/>
            <a:ext cx="7454476" cy="16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152775" y="3081000"/>
            <a:ext cx="25845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where 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0" name="Google Shape;150;p24" title="Ekran Resmi 2025-04-29 15.33.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8425" y="3484525"/>
            <a:ext cx="3867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Using the Chebyshev’s Inequality:</a:t>
            </a:r>
            <a:endParaRPr/>
          </a:p>
        </p:txBody>
      </p:sp>
      <p:pic>
        <p:nvPicPr>
          <p:cNvPr id="156" name="Google Shape;156;p25" title="Ekran Resmi 2025-04-29 15.53.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1972525"/>
            <a:ext cx="58483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76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My Methodology in Comparing s in Two Tests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 created three different subroutines for generating random samples: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A subroutine generating samples from the uniform distribution on [n].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A subroutine generating samples from some distribution on [n] that is ϵ–far from uniform in total variation distance and minimizes the expected number of collisions. (Dfar_1)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A subroutine generating samples </a:t>
            </a:r>
            <a:r>
              <a:rPr lang="tr"/>
              <a:t>from some distribution on [n] that is ϵ–far from uniform in total variation and no test reliably distinguishes H0 from HA. (Dfar_2)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Second Subroutine 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Construction for </a:t>
            </a:r>
            <a:r>
              <a:rPr lang="tr"/>
              <a:t>Dfar_1: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Partition [n] into two groups: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A set S of size ϵn,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The complement [n]∖S of size (1−ϵ)n.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This ensures that the total variation distance from uniform is at least ϵ, and by spreading the perturbation thinly across many elements, we minimize the expectation.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7" title="Ekran Resmi 2025-04-29 14.51.5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45450"/>
            <a:ext cx="3813974" cy="12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Third Subroutine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The third subroutine is suggested by Paninski: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/>
              <a:t>T</a:t>
            </a:r>
            <a:r>
              <a:rPr b="1" lang="tr"/>
              <a:t>he ϵ-perturbed Bernoulli-hypercube distribution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Assume that m is even. We choose q randomly according to the following distribution μ(q) : choose m/2 independent Bernoulli RVs zj∈{−1,1} (i.e., z samples uniformly from the corners of the m/2-dimensional hypercube).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Given {zj},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8" title="Ekran Resmi 2025-04-29 15.04.5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438" y="3555175"/>
            <a:ext cx="5239125" cy="12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Why these Subroutines?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uniformity testing, we want to distinguish the uniform distribution from any distribution that is ϵ-far in total variation distance.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since there are infinitely many such distributions, I choose representative hard cases, Dfar​_1 and Dfar_2, simulate realistic and challenging conditions for testing.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Procedure in Finding s 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520600" cy="40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used a repeated (s, t)-thresholding procedure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 given candidate s and each of U and Dfar, collect s samples and write down the number of collisions you observed. Repeat this a sufficiently large number of times, at least ≫ 1/δ, to see how this number is distributed for U and Dfar.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selected a threshold t so that at least a 1 − δ fraction of collision numbers I observed for U are below the threshold and at least a 1 − δ fraction of collision numbers I observed for Dfar are above the threshold.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so, I used this s and t.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not, I increased s—multiplied it by 1.1—and tried again.</a:t>
            </a:r>
            <a:r>
              <a:rPr b="1" lang="t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t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did this for both Dfar (U vs. Dfar1 and U vs. Dfar2)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Visualization of my Procedure</a:t>
            </a:r>
            <a:endParaRPr/>
          </a:p>
        </p:txBody>
      </p:sp>
      <p:pic>
        <p:nvPicPr>
          <p:cNvPr id="194" name="Google Shape;194;p31" title="Ekran Resmi 2025-04-29 15.14.2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55850"/>
            <a:ext cx="4459125" cy="263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 title="Ekran Resmi 2025-04-29 15.14.4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87300"/>
            <a:ext cx="4634249" cy="26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Why is Uniformity Testing Essential?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latin typeface="Arial"/>
                <a:ea typeface="Arial"/>
                <a:cs typeface="Arial"/>
                <a:sym typeface="Arial"/>
              </a:rPr>
              <a:t>Uniformity testing helps verify whether a process that should produce uniform random outcomes is behaving as expected.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600">
                <a:latin typeface="Arial"/>
                <a:ea typeface="Arial"/>
                <a:cs typeface="Arial"/>
                <a:sym typeface="Arial"/>
              </a:rPr>
              <a:t>This is critical in applications like: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tr" sz="1600">
                <a:latin typeface="Arial"/>
                <a:ea typeface="Arial"/>
                <a:cs typeface="Arial"/>
                <a:sym typeface="Arial"/>
              </a:rPr>
              <a:t>Randomized Algorithms (sampling, hashing)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tr" sz="1600">
                <a:latin typeface="Arial"/>
                <a:ea typeface="Arial"/>
                <a:cs typeface="Arial"/>
                <a:sym typeface="Arial"/>
              </a:rPr>
              <a:t>Cryptography (key generation)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tr" sz="1600">
                <a:latin typeface="Arial"/>
                <a:ea typeface="Arial"/>
                <a:cs typeface="Arial"/>
                <a:sym typeface="Arial"/>
              </a:rPr>
              <a:t>Simulations (Monte Carlo methods)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tr" sz="1600">
                <a:latin typeface="Arial"/>
                <a:ea typeface="Arial"/>
                <a:cs typeface="Arial"/>
                <a:sym typeface="Arial"/>
              </a:rPr>
              <a:t>…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Empirical Results I</a:t>
            </a:r>
            <a:endParaRPr/>
          </a:p>
        </p:txBody>
      </p:sp>
      <p:pic>
        <p:nvPicPr>
          <p:cNvPr id="201" name="Google Shape;201;p32" title="Ekran Resmi 2025-04-29 14.34.0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17825"/>
            <a:ext cx="6187475" cy="362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2" title="Ekran Resmi 2025-04-29 14.36.3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6544" y="1034475"/>
            <a:ext cx="2907455" cy="153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 title="Ekran Resmi 2025-04-29 14.36.57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0375" y="2804925"/>
            <a:ext cx="2719801" cy="16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 txBox="1"/>
          <p:nvPr/>
        </p:nvSpPr>
        <p:spPr>
          <a:xfrm>
            <a:off x="311700" y="928713"/>
            <a:ext cx="425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For n=10,000, epsilon=0.2, delta=0.1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Empirical Results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127325" y="1221425"/>
            <a:ext cx="8705100" cy="3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tr"/>
              <a:t>Observation: Paninski's test requires fewer samples.</a:t>
            </a:r>
            <a:endParaRPr/>
          </a:p>
        </p:txBody>
      </p:sp>
      <p:pic>
        <p:nvPicPr>
          <p:cNvPr id="211" name="Google Shape;211;p33" title="Ekran Resmi 2025-04-29 14.37.5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15"/>
            <a:ext cx="9144000" cy="1798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Empirical Results II</a:t>
            </a:r>
            <a:endParaRPr/>
          </a:p>
        </p:txBody>
      </p:sp>
      <p:pic>
        <p:nvPicPr>
          <p:cNvPr id="217" name="Google Shape;217;p34" title="Ekran Resmi 2025-04-29 14.14.5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10" y="1709700"/>
            <a:ext cx="5446075" cy="31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 title="Ekran Resmi 2025-04-29 14.16.1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7575" y="1285650"/>
            <a:ext cx="2589801" cy="15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 title="Ekran Resmi 2025-04-29 14.16.3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5762" y="3298842"/>
            <a:ext cx="2494725" cy="138595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4"/>
          <p:cNvSpPr txBox="1"/>
          <p:nvPr/>
        </p:nvSpPr>
        <p:spPr>
          <a:xfrm>
            <a:off x="6365725" y="712950"/>
            <a:ext cx="24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Collision-based: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6385075" y="2736875"/>
            <a:ext cx="24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Paninski’s</a:t>
            </a:r>
            <a:r>
              <a:rPr b="1" lang="t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241900" y="1196750"/>
            <a:ext cx="61239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For n=10,000, epsilon=0.3, delta=0.3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Empirical Results 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127325" y="1152475"/>
            <a:ext cx="8705100" cy="3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tr"/>
              <a:t>Observation: Paninski's test requires fewer samples.</a:t>
            </a:r>
            <a:endParaRPr b="1"/>
          </a:p>
        </p:txBody>
      </p:sp>
      <p:pic>
        <p:nvPicPr>
          <p:cNvPr id="229" name="Google Shape;229;p35" title="Ekran Resmi 2025-04-29 14.18.1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25" y="1099825"/>
            <a:ext cx="8873800" cy="17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Next Steps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311700" y="1152475"/>
            <a:ext cx="8520600" cy="3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Paninski's test uses the number of singletons in a sample as a statistic to test for uniformity.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=&gt; Under the uniform distribution, we expect many singletons, whereas under ϵ-far alternatives, singletons decrease.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In Homework 2, we studied heavy buckets — bins with &gt;= 200 elements in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311700" y="331025"/>
            <a:ext cx="8520600" cy="42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Let Z be the number of buckets that received at least one item.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So,                  would give me the fraction of heavy buckets.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7" title="Ekran Resmi 2025-04-29 15.23.1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350" y="774525"/>
            <a:ext cx="815200" cy="63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7" title="Ekran Resmi 2025-04-29 15.24.1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313" y="1349525"/>
            <a:ext cx="4085376" cy="37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8" title="Ekran Resmi 2025-04-29 15.25.3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6372"/>
            <a:ext cx="9144001" cy="2048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2391600" y="2285400"/>
            <a:ext cx="436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Thanks!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52775"/>
            <a:ext cx="85206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What are the Challenges in Uniformity Tests?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/>
              <a:t>The Goal: Detect Non-Uniformity with Few Samples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Uniformity testing asks: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tr"/>
              <a:t>“Can we detect whether a distribution over n elements is uniform, or ϵ-far from uniform, using as few samples as possible?”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/>
              <a:t>This is hard because: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tr"/>
              <a:t>We Don't Know the Underlying Distribution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tr"/>
              <a:t>We only see the samples and not probabilities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tr"/>
              <a:t>Sample Size Should Be ≪ n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What are Some Uniformity Tests?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/>
              <a:t>Collision-based Uniformity Test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T</a:t>
            </a:r>
            <a:r>
              <a:rPr lang="tr"/>
              <a:t>he uniformity test we covered in class.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/>
              <a:t>Paninski’s singleton-based test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The uniformity test proposed in Liam </a:t>
            </a:r>
            <a:r>
              <a:rPr lang="tr"/>
              <a:t>Paninski’s</a:t>
            </a:r>
            <a:r>
              <a:rPr lang="tr"/>
              <a:t> paper, “A Coincidence-Based Test for Uniformity Given Very Sparsely Sampled Discrete Data”.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 title="Ekran Resmi 2025-04-29 13.34.5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925" y="1461950"/>
            <a:ext cx="2474700" cy="10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 title="Ekran Resmi 2025-04-29 13.35.2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9513" y="3785300"/>
            <a:ext cx="2227512" cy="10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What did I C</a:t>
            </a:r>
            <a:r>
              <a:rPr lang="tr"/>
              <a:t>ompare</a:t>
            </a:r>
            <a:r>
              <a:rPr lang="tr"/>
              <a:t>? 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To empirically compare these theoretical bounds, I implemented both tests and estimated the </a:t>
            </a:r>
            <a:r>
              <a:rPr b="1" lang="tr"/>
              <a:t>minimum number of samples</a:t>
            </a:r>
            <a:r>
              <a:rPr lang="tr"/>
              <a:t> s needed to reliably detect non-uniformity in each case.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Collision-based Uniformity Test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If D is uniform: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If D is unknown: </a:t>
            </a:r>
            <a:endParaRPr/>
          </a:p>
        </p:txBody>
      </p:sp>
      <p:pic>
        <p:nvPicPr>
          <p:cNvPr id="90" name="Google Shape;90;p18" title="Ekran Resmi 2025-04-29 13.50.3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2768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 title="Ekran Resmi 2025-04-29 13.51.4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7325" y="1872550"/>
            <a:ext cx="22859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 title="Ekran Resmi 2025-04-29 13.53.39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9125" y="2881550"/>
            <a:ext cx="2034100" cy="857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8"/>
          <p:cNvCxnSpPr/>
          <p:nvPr/>
        </p:nvCxnSpPr>
        <p:spPr>
          <a:xfrm flipH="1" rot="10800000">
            <a:off x="942125" y="4214225"/>
            <a:ext cx="7677000" cy="1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8"/>
          <p:cNvSpPr/>
          <p:nvPr/>
        </p:nvSpPr>
        <p:spPr>
          <a:xfrm>
            <a:off x="2355325" y="4226825"/>
            <a:ext cx="127200" cy="241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6187100" y="4226825"/>
            <a:ext cx="127200" cy="241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6" name="Google Shape;96;p18" title="Ekran Resmi 2025-04-29 13.55.10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0763" y="4468626"/>
            <a:ext cx="376325" cy="54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 title="Ekran Resmi 2025-04-29 13.55.27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21600" y="4522286"/>
            <a:ext cx="600425" cy="49556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6314300" y="4093175"/>
            <a:ext cx="1438800" cy="24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9" name="Google Shape;99;p18" title="Ekran Resmi 2025-04-29 13.56.11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4125" y="4017573"/>
            <a:ext cx="720675" cy="40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4176025" y="4226825"/>
            <a:ext cx="127200" cy="241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1" name="Google Shape;101;p18" title="Ekran Resmi 2025-04-29 13.58.15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85638" y="4522275"/>
            <a:ext cx="1707975" cy="4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3475675" y="3905571"/>
            <a:ext cx="600300" cy="141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4417325" y="3905575"/>
            <a:ext cx="600300" cy="14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723550" y="3855613"/>
            <a:ext cx="6621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5093600" y="3855613"/>
            <a:ext cx="6621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407400"/>
            <a:ext cx="8520600" cy="41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2400"/>
              <a:t>If                                   , output “D is not Uniform”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2400"/>
              <a:t>Else, output </a:t>
            </a:r>
            <a:r>
              <a:rPr lang="tr" sz="2400"/>
              <a:t>“D is Uniform”</a:t>
            </a:r>
            <a:endParaRPr sz="2400"/>
          </a:p>
        </p:txBody>
      </p:sp>
      <p:pic>
        <p:nvPicPr>
          <p:cNvPr id="111" name="Google Shape;111;p19" title="Ekran Resmi 2025-04-29 14.08.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50" y="1515050"/>
            <a:ext cx="26479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Direct Approach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Since the only thing that we know about D is its samples, we can’t directly compute: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We can keep drawing pairs and see the number of collisions you get in them: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But this requires,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And, we want to do this </a:t>
            </a:r>
            <a:r>
              <a:rPr b="1" lang="tr"/>
              <a:t>≪ 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 title="Ekran Resmi 2025-04-29 14.02.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803" y="1504425"/>
            <a:ext cx="445664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 title="Ekran Resmi 2025-04-29 14.04.5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5475" y="2508250"/>
            <a:ext cx="53530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 title="Ekran Resmi 2025-04-29 14.06.0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4225" y="3327675"/>
            <a:ext cx="233777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Better Algorithm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Draw s samples and use the number of collisions on all pairs: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Defining the test statistic: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1" title="Ekran Resmi 2025-04-29 15.27.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0750" y="1660275"/>
            <a:ext cx="2186400" cy="11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