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a77fa9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a77fa9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a77fa90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a77fa90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a77fa90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a77fa90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a77fa900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a77fa900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77fa900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77fa900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a77fa900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a77fa900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a77fa900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a77fa900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developer.mozilla.org/es/docs/Web/JavaScript/Language_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254101" y="81975"/>
            <a:ext cx="1500549" cy="1470392"/>
          </a:xfrm>
          <a:prstGeom prst="rect">
            <a:avLst/>
          </a:prstGeom>
          <a:noFill/>
          <a:ln>
            <a:noFill/>
          </a:ln>
        </p:spPr>
      </p:pic>
      <p:sp>
        <p:nvSpPr>
          <p:cNvPr id="55" name="Google Shape;55;p13"/>
          <p:cNvSpPr txBox="1"/>
          <p:nvPr/>
        </p:nvSpPr>
        <p:spPr>
          <a:xfrm>
            <a:off x="1291000" y="81975"/>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Introducción a</a:t>
            </a:r>
            <a:r>
              <a:rPr b="1" lang="es" sz="2500"/>
              <a:t> Javascript</a:t>
            </a:r>
            <a:endParaRPr b="1" sz="2500"/>
          </a:p>
        </p:txBody>
      </p:sp>
      <p:pic>
        <p:nvPicPr>
          <p:cNvPr id="56" name="Google Shape;56;p13"/>
          <p:cNvPicPr preferRelativeResize="0"/>
          <p:nvPr/>
        </p:nvPicPr>
        <p:blipFill>
          <a:blip r:embed="rId4">
            <a:alphaModFix/>
          </a:blip>
          <a:stretch>
            <a:fillRect/>
          </a:stretch>
        </p:blipFill>
        <p:spPr>
          <a:xfrm>
            <a:off x="646150" y="1552375"/>
            <a:ext cx="3340300" cy="3340300"/>
          </a:xfrm>
          <a:prstGeom prst="rect">
            <a:avLst/>
          </a:prstGeom>
          <a:noFill/>
          <a:ln>
            <a:noFill/>
          </a:ln>
        </p:spPr>
      </p:pic>
      <p:sp>
        <p:nvSpPr>
          <p:cNvPr id="57" name="Google Shape;57;p13"/>
          <p:cNvSpPr txBox="1"/>
          <p:nvPr/>
        </p:nvSpPr>
        <p:spPr>
          <a:xfrm>
            <a:off x="4211475" y="1552375"/>
            <a:ext cx="4838100" cy="326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2000"/>
              <a:t>¿Qué es Javascript?</a:t>
            </a:r>
            <a:endParaRPr b="1" sz="2000"/>
          </a:p>
          <a:p>
            <a:pPr indent="0" lvl="0" marL="0" rtl="0" algn="r">
              <a:spcBef>
                <a:spcPts val="0"/>
              </a:spcBef>
              <a:spcAft>
                <a:spcPts val="0"/>
              </a:spcAft>
              <a:buNone/>
            </a:pPr>
            <a:r>
              <a:rPr lang="es" sz="2000"/>
              <a:t>Javascript es un lenguaje de programación basado en el estándar </a:t>
            </a:r>
            <a:r>
              <a:rPr lang="es" sz="2000" u="sng">
                <a:solidFill>
                  <a:schemeClr val="hlink"/>
                </a:solidFill>
                <a:hlinkClick r:id="rId5"/>
              </a:rPr>
              <a:t>ES(Ecma script)</a:t>
            </a:r>
            <a:r>
              <a:rPr lang="es" sz="2000"/>
              <a:t> que a la fecha se ha convertido en un lenguaje muy poderoso por sus características multiparadigma. Pues si bien es el lenguaje que por excelencia corre del lado del cliente en los navegadores, también puede hacerlo en servidores, móviles etc.</a:t>
            </a:r>
            <a:endParaRPr sz="2000"/>
          </a:p>
        </p:txBody>
      </p:sp>
      <p:sp>
        <p:nvSpPr>
          <p:cNvPr id="58" name="Google Shape;58;p13"/>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64" name="Google Shape;64;p14"/>
          <p:cNvSpPr txBox="1"/>
          <p:nvPr/>
        </p:nvSpPr>
        <p:spPr>
          <a:xfrm>
            <a:off x="1291000" y="81975"/>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Algunas características de</a:t>
            </a:r>
            <a:r>
              <a:rPr b="1" lang="es" sz="2500"/>
              <a:t> Javascript</a:t>
            </a:r>
            <a:endParaRPr b="1" sz="2500"/>
          </a:p>
        </p:txBody>
      </p:sp>
      <p:pic>
        <p:nvPicPr>
          <p:cNvPr id="65" name="Google Shape;65;p14"/>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66" name="Google Shape;66;p14"/>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pic>
        <p:nvPicPr>
          <p:cNvPr id="67" name="Google Shape;67;p14"/>
          <p:cNvPicPr preferRelativeResize="0"/>
          <p:nvPr/>
        </p:nvPicPr>
        <p:blipFill>
          <a:blip r:embed="rId5">
            <a:alphaModFix/>
          </a:blip>
          <a:stretch>
            <a:fillRect/>
          </a:stretch>
        </p:blipFill>
        <p:spPr>
          <a:xfrm>
            <a:off x="2044550" y="651375"/>
            <a:ext cx="4111800" cy="416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73" name="Google Shape;73;p15"/>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t>
            </a:r>
            <a:r>
              <a:rPr b="1" lang="es" sz="2500"/>
              <a:t>avascript?</a:t>
            </a:r>
            <a:endParaRPr b="1" sz="2500"/>
          </a:p>
        </p:txBody>
      </p:sp>
      <p:pic>
        <p:nvPicPr>
          <p:cNvPr id="74" name="Google Shape;74;p15"/>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75" name="Google Shape;75;p15"/>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
        <p:nvSpPr>
          <p:cNvPr id="76" name="Google Shape;76;p15"/>
          <p:cNvSpPr txBox="1"/>
          <p:nvPr/>
        </p:nvSpPr>
        <p:spPr>
          <a:xfrm>
            <a:off x="1291000" y="997600"/>
            <a:ext cx="644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t>javascript es un lenguaje amigable con una sintaxis entendible que permite al usuario intuir algunos elementos y más si por algún motivo viene de otros lenguajes de programación. Analizaremos algunos elementos que nos facilitarán la manipulación del </a:t>
            </a:r>
            <a:r>
              <a:rPr b="1" lang="es" sz="2000"/>
              <a:t>DOM con javascript a partir del clásico </a:t>
            </a:r>
            <a:r>
              <a:rPr b="1" lang="es" sz="2000"/>
              <a:t>ejercicio</a:t>
            </a:r>
            <a:r>
              <a:rPr b="1" lang="es" sz="2000"/>
              <a:t> de “Hello World”</a:t>
            </a:r>
            <a:endParaRPr b="1" sz="2000"/>
          </a:p>
        </p:txBody>
      </p:sp>
      <p:sp>
        <p:nvSpPr>
          <p:cNvPr id="77" name="Google Shape;77;p15"/>
          <p:cNvSpPr/>
          <p:nvPr/>
        </p:nvSpPr>
        <p:spPr>
          <a:xfrm>
            <a:off x="627100" y="3955125"/>
            <a:ext cx="1977000" cy="61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HTML</a:t>
            </a:r>
            <a:endParaRPr b="1"/>
          </a:p>
        </p:txBody>
      </p:sp>
      <p:sp>
        <p:nvSpPr>
          <p:cNvPr id="78" name="Google Shape;78;p15"/>
          <p:cNvSpPr/>
          <p:nvPr/>
        </p:nvSpPr>
        <p:spPr>
          <a:xfrm>
            <a:off x="3254800" y="3955125"/>
            <a:ext cx="1977000" cy="61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CSS</a:t>
            </a:r>
            <a:endParaRPr b="1"/>
          </a:p>
        </p:txBody>
      </p:sp>
      <p:sp>
        <p:nvSpPr>
          <p:cNvPr id="79" name="Google Shape;79;p15"/>
          <p:cNvSpPr/>
          <p:nvPr/>
        </p:nvSpPr>
        <p:spPr>
          <a:xfrm>
            <a:off x="5882500" y="3955125"/>
            <a:ext cx="1977000" cy="61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t>JAVASCRIPT</a:t>
            </a:r>
            <a:endParaRPr b="1"/>
          </a:p>
        </p:txBody>
      </p:sp>
      <p:sp>
        <p:nvSpPr>
          <p:cNvPr id="80" name="Google Shape;80;p15"/>
          <p:cNvSpPr txBox="1"/>
          <p:nvPr/>
        </p:nvSpPr>
        <p:spPr>
          <a:xfrm>
            <a:off x="578875" y="3554925"/>
            <a:ext cx="21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Estructura y semántica</a:t>
            </a:r>
            <a:endParaRPr/>
          </a:p>
        </p:txBody>
      </p:sp>
      <p:sp>
        <p:nvSpPr>
          <p:cNvPr id="81" name="Google Shape;81;p15"/>
          <p:cNvSpPr txBox="1"/>
          <p:nvPr/>
        </p:nvSpPr>
        <p:spPr>
          <a:xfrm>
            <a:off x="3166450" y="3554925"/>
            <a:ext cx="21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Estilos</a:t>
            </a:r>
            <a:endParaRPr/>
          </a:p>
        </p:txBody>
      </p:sp>
      <p:sp>
        <p:nvSpPr>
          <p:cNvPr id="82" name="Google Shape;82;p15"/>
          <p:cNvSpPr txBox="1"/>
          <p:nvPr/>
        </p:nvSpPr>
        <p:spPr>
          <a:xfrm>
            <a:off x="5754025" y="3554925"/>
            <a:ext cx="215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Interacción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88" name="Google Shape;88;p16"/>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Javascript?</a:t>
            </a:r>
            <a:endParaRPr b="1" sz="2500"/>
          </a:p>
        </p:txBody>
      </p:sp>
      <p:pic>
        <p:nvPicPr>
          <p:cNvPr id="89" name="Google Shape;89;p16"/>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90" name="Google Shape;90;p16"/>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
        <p:nvSpPr>
          <p:cNvPr id="91" name="Google Shape;91;p16"/>
          <p:cNvSpPr txBox="1"/>
          <p:nvPr/>
        </p:nvSpPr>
        <p:spPr>
          <a:xfrm>
            <a:off x="97350" y="1267700"/>
            <a:ext cx="90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Crear estructura básica en </a:t>
            </a:r>
            <a:r>
              <a:rPr b="1" lang="es"/>
              <a:t>HTML, </a:t>
            </a:r>
            <a:r>
              <a:rPr lang="es"/>
              <a:t>que se conectará con css y js.</a:t>
            </a:r>
            <a:endParaRPr/>
          </a:p>
          <a:p>
            <a:pPr indent="0" lvl="0" marL="0" rtl="0" algn="l">
              <a:spcBef>
                <a:spcPts val="0"/>
              </a:spcBef>
              <a:spcAft>
                <a:spcPts val="0"/>
              </a:spcAft>
              <a:buNone/>
            </a:pPr>
            <a:r>
              <a:t/>
            </a:r>
            <a:endParaRPr/>
          </a:p>
        </p:txBody>
      </p:sp>
      <p:pic>
        <p:nvPicPr>
          <p:cNvPr id="92" name="Google Shape;92;p16"/>
          <p:cNvPicPr preferRelativeResize="0"/>
          <p:nvPr/>
        </p:nvPicPr>
        <p:blipFill>
          <a:blip r:embed="rId5">
            <a:alphaModFix/>
          </a:blip>
          <a:stretch>
            <a:fillRect/>
          </a:stretch>
        </p:blipFill>
        <p:spPr>
          <a:xfrm>
            <a:off x="97350" y="1631976"/>
            <a:ext cx="5256599" cy="3049904"/>
          </a:xfrm>
          <a:prstGeom prst="rect">
            <a:avLst/>
          </a:prstGeom>
          <a:noFill/>
          <a:ln>
            <a:noFill/>
          </a:ln>
        </p:spPr>
      </p:pic>
      <p:cxnSp>
        <p:nvCxnSpPr>
          <p:cNvPr id="93" name="Google Shape;93;p16"/>
          <p:cNvCxnSpPr/>
          <p:nvPr/>
        </p:nvCxnSpPr>
        <p:spPr>
          <a:xfrm flipH="1" rot="10800000">
            <a:off x="3295275" y="3231675"/>
            <a:ext cx="3198600" cy="16200"/>
          </a:xfrm>
          <a:prstGeom prst="straightConnector1">
            <a:avLst/>
          </a:prstGeom>
          <a:noFill/>
          <a:ln cap="flat" cmpd="sng" w="19050">
            <a:solidFill>
              <a:srgbClr val="FF0000"/>
            </a:solidFill>
            <a:prstDash val="solid"/>
            <a:round/>
            <a:headEnd len="med" w="med" type="none"/>
            <a:tailEnd len="med" w="med" type="triangle"/>
          </a:ln>
        </p:spPr>
      </p:cxnSp>
      <p:cxnSp>
        <p:nvCxnSpPr>
          <p:cNvPr id="94" name="Google Shape;94;p16"/>
          <p:cNvCxnSpPr/>
          <p:nvPr/>
        </p:nvCxnSpPr>
        <p:spPr>
          <a:xfrm flipH="1" rot="10800000">
            <a:off x="2734900" y="3842525"/>
            <a:ext cx="3759000" cy="7800"/>
          </a:xfrm>
          <a:prstGeom prst="straightConnector1">
            <a:avLst/>
          </a:prstGeom>
          <a:noFill/>
          <a:ln cap="flat" cmpd="sng" w="19050">
            <a:solidFill>
              <a:srgbClr val="FF0000"/>
            </a:solidFill>
            <a:prstDash val="solid"/>
            <a:round/>
            <a:headEnd len="med" w="med" type="none"/>
            <a:tailEnd len="med" w="med" type="triangle"/>
          </a:ln>
        </p:spPr>
      </p:cxnSp>
      <p:sp>
        <p:nvSpPr>
          <p:cNvPr id="95" name="Google Shape;95;p16"/>
          <p:cNvSpPr txBox="1"/>
          <p:nvPr/>
        </p:nvSpPr>
        <p:spPr>
          <a:xfrm>
            <a:off x="6574275" y="3047000"/>
            <a:ext cx="241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Conexión con css</a:t>
            </a:r>
            <a:endParaRPr b="1"/>
          </a:p>
        </p:txBody>
      </p:sp>
      <p:sp>
        <p:nvSpPr>
          <p:cNvPr id="96" name="Google Shape;96;p16"/>
          <p:cNvSpPr txBox="1"/>
          <p:nvPr/>
        </p:nvSpPr>
        <p:spPr>
          <a:xfrm>
            <a:off x="6493900" y="3646325"/>
            <a:ext cx="241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t>Conexión con js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102" name="Google Shape;102;p17"/>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Javascript?</a:t>
            </a:r>
            <a:endParaRPr b="1" sz="2500"/>
          </a:p>
        </p:txBody>
      </p:sp>
      <p:pic>
        <p:nvPicPr>
          <p:cNvPr id="103" name="Google Shape;103;p17"/>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104" name="Google Shape;104;p17"/>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pic>
        <p:nvPicPr>
          <p:cNvPr id="105" name="Google Shape;105;p17"/>
          <p:cNvPicPr preferRelativeResize="0"/>
          <p:nvPr/>
        </p:nvPicPr>
        <p:blipFill>
          <a:blip r:embed="rId5">
            <a:alphaModFix/>
          </a:blip>
          <a:stretch>
            <a:fillRect/>
          </a:stretch>
        </p:blipFill>
        <p:spPr>
          <a:xfrm>
            <a:off x="581062" y="1696400"/>
            <a:ext cx="3992412" cy="3294700"/>
          </a:xfrm>
          <a:prstGeom prst="rect">
            <a:avLst/>
          </a:prstGeom>
          <a:noFill/>
          <a:ln>
            <a:noFill/>
          </a:ln>
        </p:spPr>
      </p:pic>
      <p:sp>
        <p:nvSpPr>
          <p:cNvPr id="106" name="Google Shape;106;p17"/>
          <p:cNvSpPr txBox="1"/>
          <p:nvPr/>
        </p:nvSpPr>
        <p:spPr>
          <a:xfrm>
            <a:off x="4965000" y="1696400"/>
            <a:ext cx="4179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Es el momento para recordar los selectores que se pueden manejar.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Etiqueta: </a:t>
            </a:r>
            <a:r>
              <a:rPr b="1" lang="es" sz="2000">
                <a:solidFill>
                  <a:schemeClr val="accent1"/>
                </a:solidFill>
              </a:rPr>
              <a:t>&lt;img&gt;</a:t>
            </a:r>
            <a:endParaRPr b="1" sz="2000">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Clase: 	</a:t>
            </a:r>
            <a:r>
              <a:rPr b="1" lang="es" sz="2000">
                <a:solidFill>
                  <a:schemeClr val="accent1"/>
                </a:solidFill>
              </a:rPr>
              <a:t>.</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id: 		</a:t>
            </a:r>
            <a:r>
              <a:rPr b="1" lang="es" sz="2000">
                <a:solidFill>
                  <a:schemeClr val="accent1"/>
                </a:solidFill>
              </a:rPr>
              <a:t>#</a:t>
            </a:r>
            <a:endParaRPr b="1" sz="2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112" name="Google Shape;112;p18"/>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Javascript?</a:t>
            </a:r>
            <a:endParaRPr b="1" sz="2500"/>
          </a:p>
        </p:txBody>
      </p:sp>
      <p:pic>
        <p:nvPicPr>
          <p:cNvPr id="113" name="Google Shape;113;p18"/>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114" name="Google Shape;114;p18"/>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
        <p:nvSpPr>
          <p:cNvPr id="115" name="Google Shape;115;p18"/>
          <p:cNvSpPr txBox="1"/>
          <p:nvPr/>
        </p:nvSpPr>
        <p:spPr>
          <a:xfrm>
            <a:off x="4002525" y="2481500"/>
            <a:ext cx="488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Luego de dar los estilos apropiados, todo está dado para generar la interacción.</a:t>
            </a:r>
            <a:endParaRPr b="1" sz="2000">
              <a:solidFill>
                <a:schemeClr val="accent1"/>
              </a:solidFill>
            </a:endParaRPr>
          </a:p>
        </p:txBody>
      </p:sp>
      <p:pic>
        <p:nvPicPr>
          <p:cNvPr id="116" name="Google Shape;116;p18"/>
          <p:cNvPicPr preferRelativeResize="0"/>
          <p:nvPr/>
        </p:nvPicPr>
        <p:blipFill>
          <a:blip r:embed="rId5">
            <a:alphaModFix/>
          </a:blip>
          <a:stretch>
            <a:fillRect/>
          </a:stretch>
        </p:blipFill>
        <p:spPr>
          <a:xfrm>
            <a:off x="152400" y="1342651"/>
            <a:ext cx="3759383" cy="364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122" name="Google Shape;122;p19"/>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Javascript?</a:t>
            </a:r>
            <a:endParaRPr b="1" sz="2500"/>
          </a:p>
        </p:txBody>
      </p:sp>
      <p:pic>
        <p:nvPicPr>
          <p:cNvPr id="123" name="Google Shape;123;p19"/>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124" name="Google Shape;124;p19"/>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
        <p:nvSpPr>
          <p:cNvPr id="125" name="Google Shape;125;p19"/>
          <p:cNvSpPr txBox="1"/>
          <p:nvPr/>
        </p:nvSpPr>
        <p:spPr>
          <a:xfrm>
            <a:off x="0" y="1318850"/>
            <a:ext cx="914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En principio, todo elemento del HTML(DOM) con el que interactuemos, deberá generar su referencia en javascript por medio de una variable, y utilizará los selectores: etiqueta, </a:t>
            </a:r>
            <a:r>
              <a:rPr b="1" lang="es"/>
              <a:t>id(recomendado), clase.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Ejemplo:</a:t>
            </a:r>
            <a:endParaRPr b="1"/>
          </a:p>
          <a:p>
            <a:pPr indent="0" lvl="0" marL="0" rtl="0" algn="l">
              <a:spcBef>
                <a:spcPts val="0"/>
              </a:spcBef>
              <a:spcAft>
                <a:spcPts val="0"/>
              </a:spcAft>
              <a:buNone/>
            </a:pPr>
            <a:r>
              <a:rPr lang="es"/>
              <a:t>const numero1</a:t>
            </a:r>
            <a:r>
              <a:rPr b="1" lang="es"/>
              <a:t> = </a:t>
            </a:r>
            <a:r>
              <a:rPr b="1" lang="es">
                <a:solidFill>
                  <a:srgbClr val="0000FF"/>
                </a:solidFill>
              </a:rPr>
              <a:t>document.getElementById(‘input1’);</a:t>
            </a:r>
            <a:endParaRPr b="1">
              <a:solidFill>
                <a:srgbClr val="0000FF"/>
              </a:solidFill>
            </a:endParaRPr>
          </a:p>
          <a:p>
            <a:pPr indent="0" lvl="0" marL="0" rtl="0" algn="l">
              <a:spcBef>
                <a:spcPts val="0"/>
              </a:spcBef>
              <a:spcAft>
                <a:spcPts val="0"/>
              </a:spcAft>
              <a:buNone/>
            </a:pPr>
            <a:r>
              <a:rPr lang="es"/>
              <a:t>const numero2</a:t>
            </a:r>
            <a:r>
              <a:rPr b="1" lang="es"/>
              <a:t> = </a:t>
            </a:r>
            <a:r>
              <a:rPr b="1" lang="es">
                <a:solidFill>
                  <a:srgbClr val="0000FF"/>
                </a:solidFill>
              </a:rPr>
              <a:t>document.queryselector(‘input2’);</a:t>
            </a:r>
            <a:endParaRPr b="1">
              <a:solidFill>
                <a:srgbClr val="0000FF"/>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126" name="Google Shape;126;p19"/>
          <p:cNvPicPr preferRelativeResize="0"/>
          <p:nvPr/>
        </p:nvPicPr>
        <p:blipFill>
          <a:blip r:embed="rId5">
            <a:alphaModFix/>
          </a:blip>
          <a:stretch>
            <a:fillRect/>
          </a:stretch>
        </p:blipFill>
        <p:spPr>
          <a:xfrm>
            <a:off x="1952625" y="2869300"/>
            <a:ext cx="4620776" cy="17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7377375" y="81975"/>
            <a:ext cx="1377276" cy="1349601"/>
          </a:xfrm>
          <a:prstGeom prst="rect">
            <a:avLst/>
          </a:prstGeom>
          <a:noFill/>
          <a:ln>
            <a:noFill/>
          </a:ln>
        </p:spPr>
      </p:pic>
      <p:sp>
        <p:nvSpPr>
          <p:cNvPr id="132" name="Google Shape;132;p20"/>
          <p:cNvSpPr txBox="1"/>
          <p:nvPr/>
        </p:nvSpPr>
        <p:spPr>
          <a:xfrm>
            <a:off x="1352638" y="398288"/>
            <a:ext cx="5963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500"/>
              <a:t>¿Cómo se ve Javascript?</a:t>
            </a:r>
            <a:endParaRPr b="1" sz="2500"/>
          </a:p>
        </p:txBody>
      </p:sp>
      <p:pic>
        <p:nvPicPr>
          <p:cNvPr id="133" name="Google Shape;133;p20"/>
          <p:cNvPicPr preferRelativeResize="0"/>
          <p:nvPr/>
        </p:nvPicPr>
        <p:blipFill>
          <a:blip r:embed="rId4">
            <a:alphaModFix/>
          </a:blip>
          <a:stretch>
            <a:fillRect/>
          </a:stretch>
        </p:blipFill>
        <p:spPr>
          <a:xfrm>
            <a:off x="276475" y="175725"/>
            <a:ext cx="1014526" cy="1014526"/>
          </a:xfrm>
          <a:prstGeom prst="rect">
            <a:avLst/>
          </a:prstGeom>
          <a:noFill/>
          <a:ln>
            <a:noFill/>
          </a:ln>
        </p:spPr>
      </p:pic>
      <p:sp>
        <p:nvSpPr>
          <p:cNvPr id="134" name="Google Shape;134;p20"/>
          <p:cNvSpPr txBox="1"/>
          <p:nvPr/>
        </p:nvSpPr>
        <p:spPr>
          <a:xfrm>
            <a:off x="5353950" y="4610900"/>
            <a:ext cx="379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a:t>Edwin Rozo Gómez - edwin.rozo1@misena.edu.co</a:t>
            </a:r>
            <a:endParaRPr b="1"/>
          </a:p>
        </p:txBody>
      </p:sp>
      <p:sp>
        <p:nvSpPr>
          <p:cNvPr id="135" name="Google Shape;135;p20"/>
          <p:cNvSpPr txBox="1"/>
          <p:nvPr/>
        </p:nvSpPr>
        <p:spPr>
          <a:xfrm>
            <a:off x="0" y="1318850"/>
            <a:ext cx="9144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t>Posterior a la comunicación entre elementos, todo es cuestión de saber cómo y en qué momento ejecutar determinada acción. Para el ejemplo rellenaremos el texto del </a:t>
            </a:r>
            <a:r>
              <a:rPr b="1" lang="es" sz="2000"/>
              <a:t>h1 </a:t>
            </a:r>
            <a:r>
              <a:rPr lang="es" sz="2000"/>
              <a:t>con el texto</a:t>
            </a:r>
            <a:r>
              <a:rPr b="1" lang="es" sz="2000"/>
              <a:t> “Hello World”</a:t>
            </a:r>
            <a:endParaRPr b="1" sz="2000"/>
          </a:p>
          <a:p>
            <a:pPr indent="0" lvl="0" marL="0" rtl="0" algn="l">
              <a:spcBef>
                <a:spcPts val="0"/>
              </a:spcBef>
              <a:spcAft>
                <a:spcPts val="0"/>
              </a:spcAft>
              <a:buNone/>
            </a:pPr>
            <a:r>
              <a:t/>
            </a:r>
            <a:endParaRPr b="1" sz="2000"/>
          </a:p>
        </p:txBody>
      </p:sp>
      <p:pic>
        <p:nvPicPr>
          <p:cNvPr id="136" name="Google Shape;136;p20"/>
          <p:cNvPicPr preferRelativeResize="0"/>
          <p:nvPr/>
        </p:nvPicPr>
        <p:blipFill>
          <a:blip r:embed="rId5">
            <a:alphaModFix/>
          </a:blip>
          <a:stretch>
            <a:fillRect/>
          </a:stretch>
        </p:blipFill>
        <p:spPr>
          <a:xfrm>
            <a:off x="1952625" y="2869300"/>
            <a:ext cx="4620776" cy="174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