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BCACA5-09AF-4DD1-8B8D-30A901ACE6D1}">
  <a:tblStyle styleId="{D8BCACA5-09AF-4DD1-8B8D-30A901ACE6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c499ea23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c499ea23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c499ea23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c499ea23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c499ea23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c499ea23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c499ea23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c499ea23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c499ea23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c499ea23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c499ea23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c499ea23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c499ea23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c499ea23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c499ea23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c499ea23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c499ea2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ec499ea2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c499ea2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c499ea2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c499ea23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c499ea23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c499ea23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c499ea23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c499ea23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c499ea23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c499ea23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c499ea23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c499ea23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c499ea23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c499ea23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c499ea23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hyperlink" Target="https://www.neumoytoraxpanama.org/cloud/resources/documentos/camelcase.pdf" TargetMode="External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01" y="81975"/>
            <a:ext cx="1500549" cy="147039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291000" y="81975"/>
            <a:ext cx="596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Variable</a:t>
            </a:r>
            <a:r>
              <a:rPr b="1" lang="es" sz="2500"/>
              <a:t> en Javascript</a:t>
            </a:r>
            <a:endParaRPr b="1" sz="25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375" y="293925"/>
            <a:ext cx="1258450" cy="12584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217250" y="1555800"/>
            <a:ext cx="57378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Una variable en programación es un espacio </a:t>
            </a:r>
            <a:r>
              <a:rPr lang="es" sz="2300"/>
              <a:t>en memoria</a:t>
            </a:r>
            <a:r>
              <a:rPr lang="es" sz="2300"/>
              <a:t> donde se </a:t>
            </a:r>
            <a:r>
              <a:rPr lang="es" sz="2300"/>
              <a:t>almacenará</a:t>
            </a:r>
            <a:r>
              <a:rPr lang="es" sz="2300"/>
              <a:t> determinado tipo de dato. En esa medida en javascript y pese a que es un lenguaje dinámicamente tipado, también se reconocen algunos tipos de variables, tal y como veremos a continuación</a:t>
            </a:r>
            <a:endParaRPr sz="2300"/>
          </a:p>
        </p:txBody>
      </p:sp>
      <p:sp>
        <p:nvSpPr>
          <p:cNvPr id="58" name="Google Shape;58;p13"/>
          <p:cNvSpPr txBox="1"/>
          <p:nvPr/>
        </p:nvSpPr>
        <p:spPr>
          <a:xfrm>
            <a:off x="5353950" y="4610900"/>
            <a:ext cx="3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Edwin Rozo Gómez - edwin.rozo1@misena.edu.co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01" y="81975"/>
            <a:ext cx="1500549" cy="147039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1291000" y="81975"/>
            <a:ext cx="596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Métodos para trabajar con Strings</a:t>
            </a:r>
            <a:endParaRPr b="1" sz="2500"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750" y="267550"/>
            <a:ext cx="932250" cy="9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/>
        </p:nvSpPr>
        <p:spPr>
          <a:xfrm>
            <a:off x="5353950" y="4610900"/>
            <a:ext cx="3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Edwin Rozo Gómez - edwin.rozo1@misena.edu.co</a:t>
            </a:r>
            <a:endParaRPr b="1"/>
          </a:p>
        </p:txBody>
      </p:sp>
      <p:sp>
        <p:nvSpPr>
          <p:cNvPr id="154" name="Google Shape;154;p22"/>
          <p:cNvSpPr txBox="1"/>
          <p:nvPr/>
        </p:nvSpPr>
        <p:spPr>
          <a:xfrm>
            <a:off x="152400" y="1367788"/>
            <a:ext cx="773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string.</a:t>
            </a:r>
            <a:r>
              <a:rPr b="1" lang="es"/>
              <a:t>trimStart() - string.trimEnde() - string.trim()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Eliminar espacios de la cadena de texto al principio, al final o a ambos lados.</a:t>
            </a:r>
            <a:endParaRPr b="1"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0100" y="1983388"/>
            <a:ext cx="4678705" cy="2855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01" y="81975"/>
            <a:ext cx="1500549" cy="147039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1291000" y="81975"/>
            <a:ext cx="596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Métodos para trabajar con Strings</a:t>
            </a:r>
            <a:endParaRPr b="1" sz="2500"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750" y="267550"/>
            <a:ext cx="932250" cy="9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/>
        </p:nvSpPr>
        <p:spPr>
          <a:xfrm>
            <a:off x="5353950" y="4610900"/>
            <a:ext cx="3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Edwin Rozo Gómez - edwin.rozo1@misena.edu.co</a:t>
            </a:r>
            <a:endParaRPr b="1"/>
          </a:p>
        </p:txBody>
      </p:sp>
      <p:sp>
        <p:nvSpPr>
          <p:cNvPr id="164" name="Google Shape;164;p23"/>
          <p:cNvSpPr txBox="1"/>
          <p:nvPr/>
        </p:nvSpPr>
        <p:spPr>
          <a:xfrm>
            <a:off x="152400" y="1367788"/>
            <a:ext cx="77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string.replace(): </a:t>
            </a:r>
            <a:r>
              <a:rPr lang="es"/>
              <a:t>Reemplazar un fragmento de la cadena por otro.</a:t>
            </a:r>
            <a:endParaRPr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113" y="1812588"/>
            <a:ext cx="6477869" cy="2538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01" y="81975"/>
            <a:ext cx="1500549" cy="147039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/>
        </p:nvSpPr>
        <p:spPr>
          <a:xfrm>
            <a:off x="1291000" y="81975"/>
            <a:ext cx="596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Métodos para trabajar con Strings</a:t>
            </a:r>
            <a:endParaRPr b="1" sz="2500"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750" y="267550"/>
            <a:ext cx="932250" cy="9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/>
          <p:nvPr/>
        </p:nvSpPr>
        <p:spPr>
          <a:xfrm>
            <a:off x="5353950" y="4610900"/>
            <a:ext cx="3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Edwin Rozo Gómez - edwin.rozo1@misena.edu.co</a:t>
            </a:r>
            <a:endParaRPr b="1"/>
          </a:p>
        </p:txBody>
      </p:sp>
      <p:sp>
        <p:nvSpPr>
          <p:cNvPr id="174" name="Google Shape;174;p24"/>
          <p:cNvSpPr txBox="1"/>
          <p:nvPr/>
        </p:nvSpPr>
        <p:spPr>
          <a:xfrm>
            <a:off x="152400" y="1367788"/>
            <a:ext cx="7731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string.slice(valueInit,valueEnd): </a:t>
            </a:r>
            <a:r>
              <a:rPr lang="es"/>
              <a:t>Cortar la cadena de texto desde el valor inicial indicado hasta el valor final indicado.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</a:rPr>
              <a:t>string.susbstring(valueInit,valueEnd): </a:t>
            </a:r>
            <a:r>
              <a:rPr lang="es">
                <a:solidFill>
                  <a:schemeClr val="dk1"/>
                </a:solidFill>
              </a:rPr>
              <a:t>Cortar la cadena de texto desde el valor inicial indicado hasta el valor final indicado.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813" y="2571750"/>
            <a:ext cx="8720374" cy="20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01" y="81975"/>
            <a:ext cx="1500549" cy="147039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/>
        </p:nvSpPr>
        <p:spPr>
          <a:xfrm>
            <a:off x="1291000" y="81975"/>
            <a:ext cx="596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Métodos para trabajar con Strings</a:t>
            </a:r>
            <a:endParaRPr b="1" sz="2500"/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750" y="267550"/>
            <a:ext cx="932250" cy="9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5353950" y="4610900"/>
            <a:ext cx="3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Edwin Rozo Gómez - edwin.rozo1@misena.edu.co</a:t>
            </a:r>
            <a:endParaRPr b="1"/>
          </a:p>
        </p:txBody>
      </p:sp>
      <p:sp>
        <p:nvSpPr>
          <p:cNvPr id="184" name="Google Shape;184;p25"/>
          <p:cNvSpPr txBox="1"/>
          <p:nvPr/>
        </p:nvSpPr>
        <p:spPr>
          <a:xfrm>
            <a:off x="152400" y="1367788"/>
            <a:ext cx="773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string.charAt(posicion en la cadena): </a:t>
            </a:r>
            <a:r>
              <a:rPr lang="es"/>
              <a:t>Traer el valor solicitado de la cadena de texto.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135788"/>
            <a:ext cx="8607698" cy="2322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01" y="81975"/>
            <a:ext cx="1500549" cy="14703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 txBox="1"/>
          <p:nvPr/>
        </p:nvSpPr>
        <p:spPr>
          <a:xfrm>
            <a:off x="1291000" y="81975"/>
            <a:ext cx="596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Métodos para trabajar con Strings</a:t>
            </a:r>
            <a:endParaRPr b="1" sz="2500"/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750" y="267550"/>
            <a:ext cx="932250" cy="9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 txBox="1"/>
          <p:nvPr/>
        </p:nvSpPr>
        <p:spPr>
          <a:xfrm>
            <a:off x="5353950" y="4610900"/>
            <a:ext cx="3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Edwin Rozo Gómez - edwin.rozo1@misena.edu.co</a:t>
            </a:r>
            <a:endParaRPr b="1"/>
          </a:p>
        </p:txBody>
      </p:sp>
      <p:sp>
        <p:nvSpPr>
          <p:cNvPr id="194" name="Google Shape;194;p26"/>
          <p:cNvSpPr txBox="1"/>
          <p:nvPr/>
        </p:nvSpPr>
        <p:spPr>
          <a:xfrm>
            <a:off x="152400" y="1367788"/>
            <a:ext cx="773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string.repeat(número de veces): </a:t>
            </a:r>
            <a:r>
              <a:rPr lang="es"/>
              <a:t>Repetir la cadena de texto de acuerdo al número ingresado en el parámetro.</a:t>
            </a:r>
            <a:r>
              <a:rPr lang="es"/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0700" y="2110388"/>
            <a:ext cx="5503391" cy="2107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01" y="81975"/>
            <a:ext cx="1500549" cy="14703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7"/>
          <p:cNvSpPr txBox="1"/>
          <p:nvPr/>
        </p:nvSpPr>
        <p:spPr>
          <a:xfrm>
            <a:off x="1291000" y="81975"/>
            <a:ext cx="596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Métodos para trabajar con Strings</a:t>
            </a:r>
            <a:endParaRPr b="1" sz="2500"/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750" y="267550"/>
            <a:ext cx="932250" cy="9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/>
          <p:nvPr/>
        </p:nvSpPr>
        <p:spPr>
          <a:xfrm>
            <a:off x="5353950" y="4610900"/>
            <a:ext cx="3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Edwin Rozo Gómez - edwin.rozo1@misena.edu.co</a:t>
            </a:r>
            <a:endParaRPr b="1"/>
          </a:p>
        </p:txBody>
      </p:sp>
      <p:sp>
        <p:nvSpPr>
          <p:cNvPr id="204" name="Google Shape;204;p27"/>
          <p:cNvSpPr txBox="1"/>
          <p:nvPr/>
        </p:nvSpPr>
        <p:spPr>
          <a:xfrm>
            <a:off x="152400" y="1367788"/>
            <a:ext cx="773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string.split(“Caracter ingresado”): </a:t>
            </a:r>
            <a:r>
              <a:rPr lang="es"/>
              <a:t>Dividir la cadena de texto por en la cantidad de elementos donde aparezca el caracter ingresado en el parámetro.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particularidad de este método es que convierte la respuesta en un arreglo.</a:t>
            </a:r>
            <a:endParaRPr/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6850" y="2199087"/>
            <a:ext cx="5049149" cy="2478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01" y="81975"/>
            <a:ext cx="1500549" cy="14703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 txBox="1"/>
          <p:nvPr/>
        </p:nvSpPr>
        <p:spPr>
          <a:xfrm>
            <a:off x="1291000" y="81975"/>
            <a:ext cx="596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Métodos para trabajar con Strings</a:t>
            </a:r>
            <a:endParaRPr b="1" sz="2500"/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750" y="267550"/>
            <a:ext cx="932250" cy="9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8"/>
          <p:cNvSpPr txBox="1"/>
          <p:nvPr/>
        </p:nvSpPr>
        <p:spPr>
          <a:xfrm>
            <a:off x="5353950" y="4610900"/>
            <a:ext cx="3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Edwin Rozo Gómez - edwin.rozo1@misena.edu.co</a:t>
            </a:r>
            <a:endParaRPr b="1"/>
          </a:p>
        </p:txBody>
      </p:sp>
      <p:sp>
        <p:nvSpPr>
          <p:cNvPr id="214" name="Google Shape;214;p28"/>
          <p:cNvSpPr txBox="1"/>
          <p:nvPr/>
        </p:nvSpPr>
        <p:spPr>
          <a:xfrm>
            <a:off x="152400" y="1367788"/>
            <a:ext cx="773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string.toUpperCase() -  </a:t>
            </a:r>
            <a:r>
              <a:rPr b="1" lang="es">
                <a:solidFill>
                  <a:schemeClr val="dk1"/>
                </a:solidFill>
              </a:rPr>
              <a:t>string.toLowerCase()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Convertir la cadena de texto a mayúscula - Convertir la cadena de texto a minúscula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1913" y="1983388"/>
            <a:ext cx="4900166" cy="2855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01" y="81975"/>
            <a:ext cx="1500549" cy="147039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9"/>
          <p:cNvSpPr txBox="1"/>
          <p:nvPr/>
        </p:nvSpPr>
        <p:spPr>
          <a:xfrm>
            <a:off x="1291000" y="81975"/>
            <a:ext cx="596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Métodos para trabajar con Strings</a:t>
            </a:r>
            <a:endParaRPr b="1" sz="2500"/>
          </a:p>
        </p:txBody>
      </p:sp>
      <p:pic>
        <p:nvPicPr>
          <p:cNvPr id="222" name="Google Shape;22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750" y="267550"/>
            <a:ext cx="932250" cy="9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9"/>
          <p:cNvSpPr txBox="1"/>
          <p:nvPr/>
        </p:nvSpPr>
        <p:spPr>
          <a:xfrm>
            <a:off x="5353950" y="4610900"/>
            <a:ext cx="3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Edwin Rozo Gómez - edwin.rozo1@misena.edu.co</a:t>
            </a:r>
            <a:endParaRPr b="1"/>
          </a:p>
        </p:txBody>
      </p:sp>
      <p:sp>
        <p:nvSpPr>
          <p:cNvPr id="224" name="Google Shape;224;p29"/>
          <p:cNvSpPr txBox="1"/>
          <p:nvPr/>
        </p:nvSpPr>
        <p:spPr>
          <a:xfrm>
            <a:off x="152400" y="1367788"/>
            <a:ext cx="773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number.toString()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Convertir un valor numérico a string.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7813" y="1983388"/>
            <a:ext cx="5030473" cy="232271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9"/>
          <p:cNvSpPr/>
          <p:nvPr/>
        </p:nvSpPr>
        <p:spPr>
          <a:xfrm>
            <a:off x="128825" y="4614125"/>
            <a:ext cx="6156000" cy="35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Plus: Recordemos que </a:t>
            </a:r>
            <a:r>
              <a:rPr b="1" lang="es" sz="1200"/>
              <a:t>type of </a:t>
            </a:r>
            <a:r>
              <a:rPr lang="es" sz="1200"/>
              <a:t>value, retorna el tipo de dato con el que estoy trabajando.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01" y="81975"/>
            <a:ext cx="1500549" cy="147039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291000" y="81975"/>
            <a:ext cx="596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Variable en Javascript</a:t>
            </a:r>
            <a:endParaRPr b="1" sz="25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050" y="81973"/>
            <a:ext cx="1064950" cy="10649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5353950" y="4610900"/>
            <a:ext cx="3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Edwin Rozo Gómez - edwin.rozo1@misena.edu.co</a:t>
            </a:r>
            <a:endParaRPr b="1"/>
          </a:p>
        </p:txBody>
      </p:sp>
      <p:graphicFrame>
        <p:nvGraphicFramePr>
          <p:cNvPr id="67" name="Google Shape;67;p14"/>
          <p:cNvGraphicFramePr/>
          <p:nvPr/>
        </p:nvGraphicFramePr>
        <p:xfrm>
          <a:off x="1371375" y="5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{D8BCACA5-09AF-4DD1-8B8D-30A901ACE6D1}</a:tableStyleId>
              </a:tblPr>
              <a:tblGrid>
                <a:gridCol w="2831425"/>
                <a:gridCol w="2831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Tipo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asignación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String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“texto” - ‘texto’ - `texto`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Number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50 - 50.7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Boolean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false - true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Others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null, undefined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0875" y="2606354"/>
            <a:ext cx="3790200" cy="2432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01" y="81975"/>
            <a:ext cx="1500549" cy="147039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291000" y="81975"/>
            <a:ext cx="596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Variable en Javascript</a:t>
            </a:r>
            <a:endParaRPr b="1" sz="25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750" y="267550"/>
            <a:ext cx="932250" cy="9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5353950" y="4610900"/>
            <a:ext cx="3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Edwin Rozo Gómez - edwin.rozo1@misena.edu.co</a:t>
            </a:r>
            <a:endParaRPr b="1"/>
          </a:p>
        </p:txBody>
      </p:sp>
      <p:sp>
        <p:nvSpPr>
          <p:cNvPr id="77" name="Google Shape;77;p15"/>
          <p:cNvSpPr txBox="1"/>
          <p:nvPr/>
        </p:nvSpPr>
        <p:spPr>
          <a:xfrm>
            <a:off x="1366475" y="595775"/>
            <a:ext cx="6075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Teniendo en cuenta que JS es un lenguaje </a:t>
            </a:r>
            <a:r>
              <a:rPr lang="es"/>
              <a:t>dinámicamente</a:t>
            </a:r>
            <a:r>
              <a:rPr lang="es"/>
              <a:t>(</a:t>
            </a:r>
            <a:r>
              <a:rPr lang="es"/>
              <a:t>débilmente</a:t>
            </a:r>
            <a:r>
              <a:rPr lang="es"/>
              <a:t>) tipado.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manera como se nombran las variables aquí es: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 </a:t>
            </a:r>
            <a:r>
              <a:rPr b="1" lang="es"/>
              <a:t>nameValue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let </a:t>
            </a:r>
            <a:r>
              <a:rPr b="1" lang="es"/>
              <a:t>nameValue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const </a:t>
            </a:r>
            <a:r>
              <a:rPr b="1" lang="es"/>
              <a:t>nameValue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donde nameValue es el nombre que decides darle a la variable(es bueno que las variables </a:t>
            </a:r>
            <a:r>
              <a:rPr b="1" lang="es"/>
              <a:t>comienzan</a:t>
            </a:r>
            <a:r>
              <a:rPr b="1" lang="es"/>
              <a:t> en minúscula y utilizar el método </a:t>
            </a:r>
            <a:r>
              <a:rPr b="1" lang="es" u="sng">
                <a:solidFill>
                  <a:schemeClr val="hlink"/>
                </a:solidFill>
                <a:hlinkClick r:id="rId5"/>
              </a:rPr>
              <a:t>camelCase</a:t>
            </a:r>
            <a:r>
              <a:rPr b="1" lang="es"/>
              <a:t>)</a:t>
            </a:r>
            <a:endParaRPr b="1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61000" y="2719775"/>
            <a:ext cx="3422007" cy="21189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160975" y="2733525"/>
            <a:ext cx="2539500" cy="225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Con el pasar del curso iremos comprendiendo un poco el uso de cada tipo, pero por lo pronto, usaremos </a:t>
            </a:r>
            <a:r>
              <a:rPr b="1" lang="es"/>
              <a:t>let </a:t>
            </a:r>
            <a:r>
              <a:rPr lang="es"/>
              <a:t>para variables </a:t>
            </a:r>
            <a:r>
              <a:rPr b="1" lang="es"/>
              <a:t>y const </a:t>
            </a:r>
            <a:r>
              <a:rPr lang="es"/>
              <a:t>para constantes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01" y="81975"/>
            <a:ext cx="1500549" cy="147039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1291000" y="81975"/>
            <a:ext cx="596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Variable numéricas</a:t>
            </a:r>
            <a:endParaRPr b="1" sz="25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750" y="267550"/>
            <a:ext cx="932250" cy="9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5353950" y="4610900"/>
            <a:ext cx="3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Edwin Rozo Gómez - edwin.rozo1@misena.edu.co</a:t>
            </a:r>
            <a:endParaRPr b="1"/>
          </a:p>
        </p:txBody>
      </p:sp>
      <p:sp>
        <p:nvSpPr>
          <p:cNvPr id="88" name="Google Shape;88;p16"/>
          <p:cNvSpPr txBox="1"/>
          <p:nvPr/>
        </p:nvSpPr>
        <p:spPr>
          <a:xfrm>
            <a:off x="1366475" y="595775"/>
            <a:ext cx="607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Normalmente y dependiendo cada caso para garantizar las variables numéricas en Javascript se utilizan los siguientes tópicos:</a:t>
            </a:r>
            <a:endParaRPr/>
          </a:p>
        </p:txBody>
      </p:sp>
      <p:graphicFrame>
        <p:nvGraphicFramePr>
          <p:cNvPr id="89" name="Google Shape;89;p16"/>
          <p:cNvGraphicFramePr/>
          <p:nvPr/>
        </p:nvGraphicFramePr>
        <p:xfrm>
          <a:off x="3853400" y="119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{D8BCACA5-09AF-4DD1-8B8D-30A901ACE6D1}</a:tableStyleId>
              </a:tblPr>
              <a:tblGrid>
                <a:gridCol w="15005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Number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parseInt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parseFloat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0" name="Google Shape;90;p16"/>
          <p:cNvSpPr txBox="1"/>
          <p:nvPr/>
        </p:nvSpPr>
        <p:spPr>
          <a:xfrm>
            <a:off x="216925" y="2571750"/>
            <a:ext cx="88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Estos 3 se aplican en caso de que el número ingrese en tipo </a:t>
            </a:r>
            <a:r>
              <a:rPr b="1" lang="es"/>
              <a:t>string, </a:t>
            </a:r>
            <a:r>
              <a:rPr lang="es"/>
              <a:t>y requiera su valor numérico.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2700" y="2936850"/>
            <a:ext cx="4941397" cy="18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01" y="81975"/>
            <a:ext cx="1500549" cy="147039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1291000" y="81975"/>
            <a:ext cx="596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Variables String</a:t>
            </a:r>
            <a:endParaRPr b="1" sz="250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750" y="267550"/>
            <a:ext cx="932250" cy="9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5353950" y="4610900"/>
            <a:ext cx="3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Edwin Rozo Gómez - edwin.rozo1@misena.edu.co</a:t>
            </a:r>
            <a:endParaRPr b="1"/>
          </a:p>
        </p:txBody>
      </p:sp>
      <p:sp>
        <p:nvSpPr>
          <p:cNvPr id="100" name="Google Shape;100;p17"/>
          <p:cNvSpPr txBox="1"/>
          <p:nvPr/>
        </p:nvSpPr>
        <p:spPr>
          <a:xfrm>
            <a:off x="1366475" y="595775"/>
            <a:ext cx="588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dar uso de variables tipo String en javascript, existen varias formas, todas útiles.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800" y="1378025"/>
            <a:ext cx="5963100" cy="30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/>
          <p:nvPr/>
        </p:nvSpPr>
        <p:spPr>
          <a:xfrm>
            <a:off x="6558200" y="1833425"/>
            <a:ext cx="2427000" cy="2610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Aunque todas son válidas, lo más usual es simplemente asignar la variable tal y como sucede en las líneas 2,3 y 6 del ejemplo,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01" y="81975"/>
            <a:ext cx="1500549" cy="147039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1291000" y="81975"/>
            <a:ext cx="596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Variables String</a:t>
            </a:r>
            <a:endParaRPr b="1" sz="2500"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750" y="267550"/>
            <a:ext cx="932250" cy="9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5353950" y="4610900"/>
            <a:ext cx="3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Edwin Rozo Gómez - edwin.rozo1@misena.edu.co</a:t>
            </a:r>
            <a:endParaRPr b="1"/>
          </a:p>
        </p:txBody>
      </p:sp>
      <p:sp>
        <p:nvSpPr>
          <p:cNvPr id="111" name="Google Shape;111;p18"/>
          <p:cNvSpPr txBox="1"/>
          <p:nvPr/>
        </p:nvSpPr>
        <p:spPr>
          <a:xfrm>
            <a:off x="1366475" y="595775"/>
            <a:ext cx="5887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dedicar un momento a mostrar la importancia de usar el template literal(comilla invertida </a:t>
            </a:r>
            <a:r>
              <a:rPr b="1" lang="es"/>
              <a:t>``</a:t>
            </a:r>
            <a:r>
              <a:rPr lang="es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ya que por su sintaxis permite ahorrar la concatenación de cadenas y permite concatenar muchas valores(funciones,variables,calculos,arrays entre otros)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5471" y="2031473"/>
            <a:ext cx="6813043" cy="2100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01" y="81975"/>
            <a:ext cx="1500549" cy="147039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1291000" y="81975"/>
            <a:ext cx="596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Métodos para trabajar con Strings</a:t>
            </a:r>
            <a:endParaRPr b="1" sz="2500"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750" y="267550"/>
            <a:ext cx="932250" cy="9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5353950" y="4610900"/>
            <a:ext cx="3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Edwin Rozo Gómez - edwin.rozo1@misena.edu.co</a:t>
            </a:r>
            <a:endParaRPr b="1"/>
          </a:p>
        </p:txBody>
      </p:sp>
      <p:sp>
        <p:nvSpPr>
          <p:cNvPr id="121" name="Google Shape;121;p19"/>
          <p:cNvSpPr txBox="1"/>
          <p:nvPr/>
        </p:nvSpPr>
        <p:spPr>
          <a:xfrm>
            <a:off x="152400" y="1367788"/>
            <a:ext cx="77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string.length: </a:t>
            </a:r>
            <a:r>
              <a:rPr lang="es"/>
              <a:t>Imprime la dimensión de la cadena de texto.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935975"/>
            <a:ext cx="7967695" cy="22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/>
          <p:nvPr/>
        </p:nvSpPr>
        <p:spPr>
          <a:xfrm>
            <a:off x="5433050" y="2653175"/>
            <a:ext cx="627000" cy="61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/>
              <a:t>20</a:t>
            </a:r>
            <a:endParaRPr b="1"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01" y="81975"/>
            <a:ext cx="1500549" cy="147039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1291000" y="81975"/>
            <a:ext cx="596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Métodos para trabajar con Strings</a:t>
            </a:r>
            <a:endParaRPr b="1" sz="2500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750" y="267550"/>
            <a:ext cx="932250" cy="9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5353950" y="4610900"/>
            <a:ext cx="3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Edwin Rozo Gómez - edwin.rozo1@misena.edu.co</a:t>
            </a:r>
            <a:endParaRPr b="1"/>
          </a:p>
        </p:txBody>
      </p:sp>
      <p:sp>
        <p:nvSpPr>
          <p:cNvPr id="132" name="Google Shape;132;p20"/>
          <p:cNvSpPr txBox="1"/>
          <p:nvPr/>
        </p:nvSpPr>
        <p:spPr>
          <a:xfrm>
            <a:off x="152400" y="1367788"/>
            <a:ext cx="773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string.indexOf(‘’): </a:t>
            </a:r>
            <a:r>
              <a:rPr lang="es"/>
              <a:t>Si el elemento que colocamos dentro del parámetro existe, retornará su posición. En caso de no encontrar coincidencia retornará </a:t>
            </a:r>
            <a:r>
              <a:rPr b="1" lang="es"/>
              <a:t>-1</a:t>
            </a:r>
            <a:endParaRPr b="1"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148425"/>
            <a:ext cx="8640576" cy="22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/>
          <p:nvPr/>
        </p:nvSpPr>
        <p:spPr>
          <a:xfrm>
            <a:off x="5433050" y="2653175"/>
            <a:ext cx="627000" cy="61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/>
              <a:t>3</a:t>
            </a:r>
            <a:endParaRPr b="1" sz="2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101" y="81975"/>
            <a:ext cx="1500549" cy="147039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1291000" y="81975"/>
            <a:ext cx="596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Métodos para trabajar con Strings</a:t>
            </a:r>
            <a:endParaRPr b="1" sz="2500"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750" y="267550"/>
            <a:ext cx="932250" cy="9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5353950" y="4610900"/>
            <a:ext cx="379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Edwin Rozo Gómez - edwin.rozo1@misena.edu.co</a:t>
            </a:r>
            <a:endParaRPr b="1"/>
          </a:p>
        </p:txBody>
      </p:sp>
      <p:sp>
        <p:nvSpPr>
          <p:cNvPr id="143" name="Google Shape;143;p21"/>
          <p:cNvSpPr txBox="1"/>
          <p:nvPr/>
        </p:nvSpPr>
        <p:spPr>
          <a:xfrm>
            <a:off x="152400" y="1367788"/>
            <a:ext cx="773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string.includes(‘’): </a:t>
            </a:r>
            <a:r>
              <a:rPr lang="es"/>
              <a:t>Comprobar si un elemento existe o no en la cadena de texto. En caso de no encontrar coincidencia, retornará </a:t>
            </a:r>
            <a:r>
              <a:rPr b="1" lang="es"/>
              <a:t>false</a:t>
            </a:r>
            <a:r>
              <a:rPr lang="es"/>
              <a:t>.</a:t>
            </a:r>
            <a:endParaRPr b="1"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888" y="2150925"/>
            <a:ext cx="7177325" cy="229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/>
          <p:nvPr/>
        </p:nvSpPr>
        <p:spPr>
          <a:xfrm>
            <a:off x="4790125" y="2150925"/>
            <a:ext cx="2186100" cy="61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/>
              <a:t>true</a:t>
            </a:r>
            <a:endParaRPr b="1"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