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6" r:id="rId2"/>
  </p:sldMasterIdLst>
  <p:notesMasterIdLst>
    <p:notesMasterId r:id="rId9"/>
  </p:notesMasterIdLst>
  <p:sldIdLst>
    <p:sldId id="256" r:id="rId3"/>
    <p:sldId id="265" r:id="rId4"/>
    <p:sldId id="266" r:id="rId5"/>
    <p:sldId id="268" r:id="rId6"/>
    <p:sldId id="267" r:id="rId7"/>
    <p:sldId id="26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FC2897-132E-4DCA-8CCC-17A676DA0333}">
          <p14:sldIdLst>
            <p14:sldId id="256"/>
          </p14:sldIdLst>
        </p14:section>
        <p14:section name="main" id="{A10F6E85-ECE3-4C9C-B3FB-1ABD0C439452}">
          <p14:sldIdLst>
            <p14:sldId id="265"/>
            <p14:sldId id="266"/>
            <p14:sldId id="268"/>
            <p14:sldId id="267"/>
            <p14:sldId id="269"/>
          </p14:sldIdLst>
        </p14:section>
      </p14:sectionLst>
    </p:ext>
    <p:ext uri="{EFAFB233-063F-42B5-8137-9DF3F51BA10A}">
      <p15:sldGuideLst xmlns:p15="http://schemas.microsoft.com/office/powerpoint/2012/main">
        <p15:guide id="1" orient="horz" pos="2040" userDrawn="1">
          <p15:clr>
            <a:srgbClr val="A4A3A4"/>
          </p15:clr>
        </p15:guide>
        <p15:guide id="2" pos="2856" userDrawn="1">
          <p15:clr>
            <a:srgbClr val="A4A3A4"/>
          </p15:clr>
        </p15:guide>
        <p15:guide id="3" orient="horz" pos="4086">
          <p15:clr>
            <a:srgbClr val="A4A3A4"/>
          </p15:clr>
        </p15:guide>
        <p15:guide id="4"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74888" autoAdjust="0"/>
  </p:normalViewPr>
  <p:slideViewPr>
    <p:cSldViewPr snapToGrid="0" showGuides="1">
      <p:cViewPr varScale="1">
        <p:scale>
          <a:sx n="83" d="100"/>
          <a:sy n="83" d="100"/>
        </p:scale>
        <p:origin x="2202" y="78"/>
      </p:cViewPr>
      <p:guideLst>
        <p:guide orient="horz" pos="2040"/>
        <p:guide pos="2856"/>
        <p:guide orient="horz" pos="4086"/>
        <p:guide pos="28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yima1@uw.edu" userId="364ae37e-4ace-499b-9e5f-1a0fd5f34c8b" providerId="ADAL" clId="{FD9D33FF-8BA0-408E-B72A-F0050B3FD164}"/>
    <pc:docChg chg="custSel delSld modSld modSection">
      <pc:chgData name="shuyima1@uw.edu" userId="364ae37e-4ace-499b-9e5f-1a0fd5f34c8b" providerId="ADAL" clId="{FD9D33FF-8BA0-408E-B72A-F0050B3FD164}" dt="2022-03-28T19:54:53.141" v="162" actId="20577"/>
      <pc:docMkLst>
        <pc:docMk/>
      </pc:docMkLst>
      <pc:sldChg chg="modSp mod modNotesTx">
        <pc:chgData name="shuyima1@uw.edu" userId="364ae37e-4ace-499b-9e5f-1a0fd5f34c8b" providerId="ADAL" clId="{FD9D33FF-8BA0-408E-B72A-F0050B3FD164}" dt="2022-03-28T19:42:27.465" v="147" actId="5793"/>
        <pc:sldMkLst>
          <pc:docMk/>
          <pc:sldMk cId="1201924903" sldId="256"/>
        </pc:sldMkLst>
        <pc:spChg chg="mod">
          <ac:chgData name="shuyima1@uw.edu" userId="364ae37e-4ace-499b-9e5f-1a0fd5f34c8b" providerId="ADAL" clId="{FD9D33FF-8BA0-408E-B72A-F0050B3FD164}" dt="2022-03-28T19:40:52.500" v="6" actId="20577"/>
          <ac:spMkLst>
            <pc:docMk/>
            <pc:sldMk cId="1201924903" sldId="256"/>
            <ac:spMk id="3" creationId="{32CCCEB9-A75C-4C03-B9E0-FE4C14082BE3}"/>
          </ac:spMkLst>
        </pc:spChg>
      </pc:sldChg>
      <pc:sldChg chg="del mod modShow">
        <pc:chgData name="shuyima1@uw.edu" userId="364ae37e-4ace-499b-9e5f-1a0fd5f34c8b" providerId="ADAL" clId="{FD9D33FF-8BA0-408E-B72A-F0050B3FD164}" dt="2022-03-28T19:40:29.944" v="1" actId="47"/>
        <pc:sldMkLst>
          <pc:docMk/>
          <pc:sldMk cId="3422010913" sldId="261"/>
        </pc:sldMkLst>
      </pc:sldChg>
      <pc:sldChg chg="modNotesTx">
        <pc:chgData name="shuyima1@uw.edu" userId="364ae37e-4ace-499b-9e5f-1a0fd5f34c8b" providerId="ADAL" clId="{FD9D33FF-8BA0-408E-B72A-F0050B3FD164}" dt="2022-03-28T19:54:53.141" v="162" actId="20577"/>
        <pc:sldMkLst>
          <pc:docMk/>
          <pc:sldMk cId="599518803" sldId="265"/>
        </pc:sldMkLst>
      </pc:sldChg>
    </pc:docChg>
  </pc:docChgLst>
  <pc:docChgLst>
    <pc:chgData name="shuyima1" userId="364ae37e-4ace-499b-9e5f-1a0fd5f34c8b" providerId="ADAL" clId="{2951EDFE-E8E7-49AE-82D7-F5DA7CDE649D}"/>
    <pc:docChg chg="modSld">
      <pc:chgData name="shuyima1" userId="364ae37e-4ace-499b-9e5f-1a0fd5f34c8b" providerId="ADAL" clId="{2951EDFE-E8E7-49AE-82D7-F5DA7CDE649D}" dt="2023-04-02T05:32:41.160" v="2" actId="20577"/>
      <pc:docMkLst>
        <pc:docMk/>
      </pc:docMkLst>
      <pc:sldChg chg="modSp mod">
        <pc:chgData name="shuyima1" userId="364ae37e-4ace-499b-9e5f-1a0fd5f34c8b" providerId="ADAL" clId="{2951EDFE-E8E7-49AE-82D7-F5DA7CDE649D}" dt="2023-04-02T05:32:41.160" v="2" actId="20577"/>
        <pc:sldMkLst>
          <pc:docMk/>
          <pc:sldMk cId="1201924903" sldId="256"/>
        </pc:sldMkLst>
        <pc:spChg chg="mod">
          <ac:chgData name="shuyima1" userId="364ae37e-4ace-499b-9e5f-1a0fd5f34c8b" providerId="ADAL" clId="{2951EDFE-E8E7-49AE-82D7-F5DA7CDE649D}" dt="2023-04-02T05:32:41.160" v="2" actId="20577"/>
          <ac:spMkLst>
            <pc:docMk/>
            <pc:sldMk cId="1201924903" sldId="256"/>
            <ac:spMk id="3" creationId="{32CCCEB9-A75C-4C03-B9E0-FE4C14082BE3}"/>
          </ac:spMkLst>
        </pc:spChg>
      </pc:sldChg>
    </pc:docChg>
  </pc:docChgLst>
  <pc:docChgLst>
    <pc:chgData name="shuyima1" userId="364ae37e-4ace-499b-9e5f-1a0fd5f34c8b" providerId="ADAL" clId="{BA915A5E-2BA9-F441-B3B6-EC2BD57E0762}"/>
    <pc:docChg chg="custSel addSld modSld sldOrd modSection">
      <pc:chgData name="shuyima1" userId="364ae37e-4ace-499b-9e5f-1a0fd5f34c8b" providerId="ADAL" clId="{BA915A5E-2BA9-F441-B3B6-EC2BD57E0762}" dt="2022-03-29T02:08:06.449" v="3556" actId="20577"/>
      <pc:docMkLst>
        <pc:docMk/>
      </pc:docMkLst>
      <pc:sldChg chg="modSp modNotesTx">
        <pc:chgData name="shuyima1" userId="364ae37e-4ace-499b-9e5f-1a0fd5f34c8b" providerId="ADAL" clId="{BA915A5E-2BA9-F441-B3B6-EC2BD57E0762}" dt="2022-03-29T01:59:27.934" v="3477" actId="20577"/>
        <pc:sldMkLst>
          <pc:docMk/>
          <pc:sldMk cId="599518803" sldId="265"/>
        </pc:sldMkLst>
        <pc:spChg chg="mod">
          <ac:chgData name="shuyima1" userId="364ae37e-4ace-499b-9e5f-1a0fd5f34c8b" providerId="ADAL" clId="{BA915A5E-2BA9-F441-B3B6-EC2BD57E0762}" dt="2022-03-29T01:58:35.241" v="3440" actId="20578"/>
          <ac:spMkLst>
            <pc:docMk/>
            <pc:sldMk cId="599518803" sldId="265"/>
            <ac:spMk id="3" creationId="{65AEE075-4CEF-4549-A9C5-B31499CFED9F}"/>
          </ac:spMkLst>
        </pc:spChg>
      </pc:sldChg>
      <pc:sldChg chg="modSp mod ord modAnim modNotesTx">
        <pc:chgData name="shuyima1" userId="364ae37e-4ace-499b-9e5f-1a0fd5f34c8b" providerId="ADAL" clId="{BA915A5E-2BA9-F441-B3B6-EC2BD57E0762}" dt="2022-03-29T02:08:06.449" v="3556" actId="20577"/>
        <pc:sldMkLst>
          <pc:docMk/>
          <pc:sldMk cId="1893452509" sldId="266"/>
        </pc:sldMkLst>
        <pc:spChg chg="mod">
          <ac:chgData name="shuyima1" userId="364ae37e-4ace-499b-9e5f-1a0fd5f34c8b" providerId="ADAL" clId="{BA915A5E-2BA9-F441-B3B6-EC2BD57E0762}" dt="2022-03-29T00:01:21.494" v="573" actId="20577"/>
          <ac:spMkLst>
            <pc:docMk/>
            <pc:sldMk cId="1893452509" sldId="266"/>
            <ac:spMk id="2" creationId="{00000000-0000-0000-0000-000000000000}"/>
          </ac:spMkLst>
        </pc:spChg>
        <pc:spChg chg="mod">
          <ac:chgData name="shuyima1" userId="364ae37e-4ace-499b-9e5f-1a0fd5f34c8b" providerId="ADAL" clId="{BA915A5E-2BA9-F441-B3B6-EC2BD57E0762}" dt="2022-03-29T01:07:37.891" v="1647" actId="20577"/>
          <ac:spMkLst>
            <pc:docMk/>
            <pc:sldMk cId="1893452509" sldId="266"/>
            <ac:spMk id="3" creationId="{00000000-0000-0000-0000-000000000000}"/>
          </ac:spMkLst>
        </pc:spChg>
      </pc:sldChg>
      <pc:sldChg chg="modNotesTx">
        <pc:chgData name="shuyima1" userId="364ae37e-4ace-499b-9e5f-1a0fd5f34c8b" providerId="ADAL" clId="{BA915A5E-2BA9-F441-B3B6-EC2BD57E0762}" dt="2022-03-29T01:54:22.297" v="3367" actId="20577"/>
        <pc:sldMkLst>
          <pc:docMk/>
          <pc:sldMk cId="3798361102" sldId="267"/>
        </pc:sldMkLst>
      </pc:sldChg>
      <pc:sldChg chg="modSp new mod modAnim modNotesTx">
        <pc:chgData name="shuyima1" userId="364ae37e-4ace-499b-9e5f-1a0fd5f34c8b" providerId="ADAL" clId="{BA915A5E-2BA9-F441-B3B6-EC2BD57E0762}" dt="2022-03-29T02:02:57.446" v="3530" actId="20577"/>
        <pc:sldMkLst>
          <pc:docMk/>
          <pc:sldMk cId="2630348211" sldId="268"/>
        </pc:sldMkLst>
        <pc:spChg chg="mod">
          <ac:chgData name="shuyima1" userId="364ae37e-4ace-499b-9e5f-1a0fd5f34c8b" providerId="ADAL" clId="{BA915A5E-2BA9-F441-B3B6-EC2BD57E0762}" dt="2022-03-28T23:56:40.198" v="549" actId="20577"/>
          <ac:spMkLst>
            <pc:docMk/>
            <pc:sldMk cId="2630348211" sldId="268"/>
            <ac:spMk id="2" creationId="{A4D68D48-DC24-D441-86C4-CA53B2C39334}"/>
          </ac:spMkLst>
        </pc:spChg>
        <pc:spChg chg="mod">
          <ac:chgData name="shuyima1" userId="364ae37e-4ace-499b-9e5f-1a0fd5f34c8b" providerId="ADAL" clId="{BA915A5E-2BA9-F441-B3B6-EC2BD57E0762}" dt="2022-03-29T01:13:02.244" v="2418" actId="20577"/>
          <ac:spMkLst>
            <pc:docMk/>
            <pc:sldMk cId="2630348211" sldId="268"/>
            <ac:spMk id="3" creationId="{44DC9B88-275C-6147-B862-8673384AF880}"/>
          </ac:spMkLst>
        </pc:spChg>
      </pc:sldChg>
      <pc:sldChg chg="modSp new mod modNotesTx">
        <pc:chgData name="shuyima1" userId="364ae37e-4ace-499b-9e5f-1a0fd5f34c8b" providerId="ADAL" clId="{BA915A5E-2BA9-F441-B3B6-EC2BD57E0762}" dt="2022-03-29T01:54:39.376" v="3439" actId="20577"/>
        <pc:sldMkLst>
          <pc:docMk/>
          <pc:sldMk cId="3136960212" sldId="269"/>
        </pc:sldMkLst>
        <pc:spChg chg="mod">
          <ac:chgData name="shuyima1" userId="364ae37e-4ace-499b-9e5f-1a0fd5f34c8b" providerId="ADAL" clId="{BA915A5E-2BA9-F441-B3B6-EC2BD57E0762}" dt="2022-03-29T01:00:21.064" v="1165" actId="20577"/>
          <ac:spMkLst>
            <pc:docMk/>
            <pc:sldMk cId="3136960212" sldId="269"/>
            <ac:spMk id="2" creationId="{D5CED5CA-715A-4A4E-A671-A1889995C5C6}"/>
          </ac:spMkLst>
        </pc:spChg>
        <pc:spChg chg="mod">
          <ac:chgData name="shuyima1" userId="364ae37e-4ace-499b-9e5f-1a0fd5f34c8b" providerId="ADAL" clId="{BA915A5E-2BA9-F441-B3B6-EC2BD57E0762}" dt="2022-03-29T01:51:02.454" v="2817" actId="20577"/>
          <ac:spMkLst>
            <pc:docMk/>
            <pc:sldMk cId="3136960212" sldId="269"/>
            <ac:spMk id="3" creationId="{9A5BC1A9-0F42-134E-BA28-BB01D67536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38738-936F-4F00-815C-5BC58E54910F}" type="datetimeFigureOut">
              <a:rPr lang="en-US" smtClean="0"/>
              <a:t>4/1/2023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09FD3-3C3A-4ED6-9B38-AAC0AE6C152D}" type="slidenum">
              <a:rPr lang="en-US" smtClean="0"/>
              <a:t>‹#›</a:t>
            </a:fld>
            <a:endParaRPr lang="en-US"/>
          </a:p>
        </p:txBody>
      </p:sp>
    </p:spTree>
    <p:extLst>
      <p:ext uri="{BB962C8B-B14F-4D97-AF65-F5344CB8AC3E}">
        <p14:creationId xmlns:p14="http://schemas.microsoft.com/office/powerpoint/2010/main" val="288424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lecture 3, where we’ll be doing more work with the Pandas data frames, including sorting data and calculating summary statistics.</a:t>
            </a:r>
          </a:p>
        </p:txBody>
      </p:sp>
      <p:sp>
        <p:nvSpPr>
          <p:cNvPr id="4" name="Slide Number Placeholder 3"/>
          <p:cNvSpPr>
            <a:spLocks noGrp="1"/>
          </p:cNvSpPr>
          <p:nvPr>
            <p:ph type="sldNum" sz="quarter" idx="5"/>
          </p:nvPr>
        </p:nvSpPr>
        <p:spPr/>
        <p:txBody>
          <a:bodyPr/>
          <a:lstStyle/>
          <a:p>
            <a:fld id="{F4A09FD3-3C3A-4ED6-9B38-AAC0AE6C152D}" type="slidenum">
              <a:rPr lang="en-US" smtClean="0"/>
              <a:t>1</a:t>
            </a:fld>
            <a:endParaRPr lang="en-US"/>
          </a:p>
        </p:txBody>
      </p:sp>
    </p:spTree>
    <p:extLst>
      <p:ext uri="{BB962C8B-B14F-4D97-AF65-F5344CB8AC3E}">
        <p14:creationId xmlns:p14="http://schemas.microsoft.com/office/powerpoint/2010/main" val="412266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be learning how to sort data in data frames and reshape data frames by adding new rows or columns of data; as well as learning how to use data frames to calculate summary parameters.</a:t>
            </a:r>
          </a:p>
        </p:txBody>
      </p:sp>
      <p:sp>
        <p:nvSpPr>
          <p:cNvPr id="4" name="Slide Number Placeholder 3"/>
          <p:cNvSpPr>
            <a:spLocks noGrp="1"/>
          </p:cNvSpPr>
          <p:nvPr>
            <p:ph type="sldNum" sz="quarter" idx="5"/>
          </p:nvPr>
        </p:nvSpPr>
        <p:spPr/>
        <p:txBody>
          <a:bodyPr/>
          <a:lstStyle/>
          <a:p>
            <a:fld id="{F4A09FD3-3C3A-4ED6-9B38-AAC0AE6C152D}" type="slidenum">
              <a:rPr lang="en-US" smtClean="0"/>
              <a:t>2</a:t>
            </a:fld>
            <a:endParaRPr lang="en-US"/>
          </a:p>
        </p:txBody>
      </p:sp>
    </p:spTree>
    <p:extLst>
      <p:ext uri="{BB962C8B-B14F-4D97-AF65-F5344CB8AC3E}">
        <p14:creationId xmlns:p14="http://schemas.microsoft.com/office/powerpoint/2010/main" val="399260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Pandas has built in many different ways to adjust data frames based on user needs.</a:t>
            </a:r>
          </a:p>
          <a:p>
            <a:endParaRPr lang="en-US" dirty="0"/>
          </a:p>
          <a:p>
            <a:r>
              <a:rPr lang="en-US" dirty="0"/>
              <a:t>For example, you can rename both the indexes (row names) and the column names of a data frame, to facilitate more intuitive referencing </a:t>
            </a:r>
            <a:r>
              <a:rPr lang="en-US"/>
              <a:t>of that </a:t>
            </a:r>
            <a:r>
              <a:rPr lang="en-US" dirty="0"/>
              <a:t>data frame’s contents. The dimensions of the new row or column names need to match the dimensions of the data frame you’re trying to relabel, and the names themselves should be unique so that Python will know which column or row you’re want to refer to.</a:t>
            </a:r>
          </a:p>
          <a:p>
            <a:endParaRPr lang="en-US" dirty="0"/>
          </a:p>
          <a:p>
            <a:r>
              <a:rPr lang="en-US" dirty="0"/>
              <a:t>If instead of wanting to look for a specific data element by referring to their index or column names, you want to see which rows have the highest or lowest value of something, you can use the .</a:t>
            </a:r>
            <a:r>
              <a:rPr lang="en-US" dirty="0" err="1"/>
              <a:t>sort_values</a:t>
            </a:r>
            <a:r>
              <a:rPr lang="en-US" dirty="0"/>
              <a:t>() method. </a:t>
            </a:r>
          </a:p>
          <a:p>
            <a:endParaRPr lang="en-US" dirty="0"/>
          </a:p>
          <a:p>
            <a:r>
              <a:rPr lang="en-US" dirty="0"/>
              <a:t>Among the arguments needed for .</a:t>
            </a:r>
            <a:r>
              <a:rPr lang="en-US" dirty="0" err="1"/>
              <a:t>sort_values</a:t>
            </a:r>
            <a:r>
              <a:rPr lang="en-US" dirty="0"/>
              <a:t>, you can set which columns or rows you want to sort by, </a:t>
            </a:r>
          </a:p>
          <a:p>
            <a:endParaRPr lang="en-US" dirty="0"/>
          </a:p>
          <a:p>
            <a:r>
              <a:rPr lang="en-US" dirty="0"/>
              <a:t>you can specify whether you want to sort by rows or by columns with ‘axis,’ </a:t>
            </a:r>
          </a:p>
          <a:p>
            <a:endParaRPr lang="en-US" dirty="0"/>
          </a:p>
          <a:p>
            <a:r>
              <a:rPr lang="en-US" dirty="0"/>
              <a:t>you can specify whether you want to sort via ascending or descending order, and you can specify whether you want the data frame that you’re sorting to actually become modified by the sort or not.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4A09FD3-3C3A-4ED6-9B38-AAC0AE6C152D}" type="slidenum">
              <a:rPr lang="en-US" smtClean="0"/>
              <a:t>3</a:t>
            </a:fld>
            <a:endParaRPr lang="en-US"/>
          </a:p>
        </p:txBody>
      </p:sp>
    </p:spTree>
    <p:extLst>
      <p:ext uri="{BB962C8B-B14F-4D97-AF65-F5344CB8AC3E}">
        <p14:creationId xmlns:p14="http://schemas.microsoft.com/office/powerpoint/2010/main" val="3211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rearranging data frames, you can also add columns to them. There are many ways to do this.</a:t>
            </a:r>
          </a:p>
          <a:p>
            <a:endParaRPr lang="en-US" dirty="0"/>
          </a:p>
          <a:p>
            <a:r>
              <a:rPr lang="en-US" dirty="0"/>
              <a:t>One of the easiest ways to create a new column of data, involves simply specifying the name of the new column you’d like to create, and set it equal to the new column’s contents. As with setting indexes, you need to make sure that the number of rows in the new column matches the number of rows in your existing data frame.</a:t>
            </a:r>
          </a:p>
          <a:p>
            <a:endParaRPr lang="en-US" dirty="0"/>
          </a:p>
          <a:p>
            <a:r>
              <a:rPr lang="en-US" dirty="0"/>
              <a:t>You can also add to a data frame by joining it with another data frame using the pandas </a:t>
            </a:r>
            <a:r>
              <a:rPr lang="en-US" dirty="0" err="1"/>
              <a:t>concat</a:t>
            </a:r>
            <a:r>
              <a:rPr lang="en-US" dirty="0"/>
              <a:t> function. You just need to specify which data frames you want to piece together, and whether you want to join by row or by column with the axis argument.</a:t>
            </a:r>
          </a:p>
        </p:txBody>
      </p:sp>
      <p:sp>
        <p:nvSpPr>
          <p:cNvPr id="4" name="Slide Number Placeholder 3"/>
          <p:cNvSpPr>
            <a:spLocks noGrp="1"/>
          </p:cNvSpPr>
          <p:nvPr>
            <p:ph type="sldNum" sz="quarter" idx="5"/>
          </p:nvPr>
        </p:nvSpPr>
        <p:spPr/>
        <p:txBody>
          <a:bodyPr/>
          <a:lstStyle/>
          <a:p>
            <a:fld id="{F4A09FD3-3C3A-4ED6-9B38-AAC0AE6C152D}" type="slidenum">
              <a:rPr lang="en-US" smtClean="0"/>
              <a:t>4</a:t>
            </a:fld>
            <a:endParaRPr lang="en-US"/>
          </a:p>
        </p:txBody>
      </p:sp>
    </p:spTree>
    <p:extLst>
      <p:ext uri="{BB962C8B-B14F-4D97-AF65-F5344CB8AC3E}">
        <p14:creationId xmlns:p14="http://schemas.microsoft.com/office/powerpoint/2010/main" val="217521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features of data frames is its capacity to facilitate multiple modes of mathematical operations and summarizations.</a:t>
            </a:r>
          </a:p>
          <a:p>
            <a:endParaRPr lang="en-US" dirty="0"/>
          </a:p>
          <a:p>
            <a:r>
              <a:rPr lang="en-US" dirty="0"/>
              <a:t>The .describe() and .aggregate() functions can report back summary statistics, including the mean and the standard deviation of the data frame.</a:t>
            </a:r>
          </a:p>
          <a:p>
            <a:endParaRPr lang="en-US" dirty="0"/>
          </a:p>
          <a:p>
            <a:r>
              <a:rPr lang="en-US" dirty="0"/>
              <a:t>These methods can also be called on in conjunction with the .</a:t>
            </a:r>
            <a:r>
              <a:rPr lang="en-US" dirty="0" err="1"/>
              <a:t>groupby</a:t>
            </a:r>
            <a:r>
              <a:rPr lang="en-US" dirty="0"/>
              <a:t>() method, which enables the calculation of summary statistics by groupings, as specified by a specific column in the data frame. </a:t>
            </a:r>
          </a:p>
          <a:p>
            <a:endParaRPr lang="en-US" dirty="0"/>
          </a:p>
          <a:p>
            <a:r>
              <a:rPr lang="en-US" dirty="0"/>
              <a:t>We’ll demonstrate examples of this in the interactive portion of the class.</a:t>
            </a:r>
          </a:p>
          <a:p>
            <a:endParaRPr lang="en-US" dirty="0"/>
          </a:p>
        </p:txBody>
      </p:sp>
      <p:sp>
        <p:nvSpPr>
          <p:cNvPr id="4" name="Slide Number Placeholder 3"/>
          <p:cNvSpPr>
            <a:spLocks noGrp="1"/>
          </p:cNvSpPr>
          <p:nvPr>
            <p:ph type="sldNum" sz="quarter" idx="5"/>
          </p:nvPr>
        </p:nvSpPr>
        <p:spPr/>
        <p:txBody>
          <a:bodyPr/>
          <a:lstStyle/>
          <a:p>
            <a:fld id="{F4A09FD3-3C3A-4ED6-9B38-AAC0AE6C152D}" type="slidenum">
              <a:rPr lang="en-US" smtClean="0"/>
              <a:t>5</a:t>
            </a:fld>
            <a:endParaRPr lang="en-US"/>
          </a:p>
        </p:txBody>
      </p:sp>
    </p:spTree>
    <p:extLst>
      <p:ext uri="{BB962C8B-B14F-4D97-AF65-F5344CB8AC3E}">
        <p14:creationId xmlns:p14="http://schemas.microsoft.com/office/powerpoint/2010/main" val="427682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please check out these references.</a:t>
            </a:r>
          </a:p>
        </p:txBody>
      </p:sp>
      <p:sp>
        <p:nvSpPr>
          <p:cNvPr id="4" name="Slide Number Placeholder 3"/>
          <p:cNvSpPr>
            <a:spLocks noGrp="1"/>
          </p:cNvSpPr>
          <p:nvPr>
            <p:ph type="sldNum" sz="quarter" idx="5"/>
          </p:nvPr>
        </p:nvSpPr>
        <p:spPr/>
        <p:txBody>
          <a:bodyPr/>
          <a:lstStyle/>
          <a:p>
            <a:fld id="{F4A09FD3-3C3A-4ED6-9B38-AAC0AE6C152D}" type="slidenum">
              <a:rPr lang="en-US" smtClean="0"/>
              <a:t>6</a:t>
            </a:fld>
            <a:endParaRPr lang="en-US"/>
          </a:p>
        </p:txBody>
      </p:sp>
    </p:spTree>
    <p:extLst>
      <p:ext uri="{BB962C8B-B14F-4D97-AF65-F5344CB8AC3E}">
        <p14:creationId xmlns:p14="http://schemas.microsoft.com/office/powerpoint/2010/main" val="228089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85ED6A86-9BB5-4088-A643-B3A23B2DE7FB}" type="datetimeFigureOut">
              <a:rPr lang="en-US" smtClean="0"/>
              <a:t>4/1/2023</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80157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90783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05051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85198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70164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5ED6A86-9BB5-4088-A643-B3A23B2DE7FB}"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69288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5ED6A86-9BB5-4088-A643-B3A23B2DE7FB}" type="datetimeFigureOut">
              <a:rPr lang="en-US" smtClean="0"/>
              <a:t>4/1/2023</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3115467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824124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55483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67CB-0ABD-4F1E-9227-28B105B91DB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01E2C1F-32DF-4C17-966C-D27F2CCA3C8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7697B8-6313-4709-AAEC-E0F89848C9D5}"/>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3F00BC47-4484-4BDE-9579-2FB8D487E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F820A-12D5-4A03-B5B5-46B5A3AF59D1}"/>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78227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34C-FE6A-4619-AB88-AD5114D88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94B27-834C-4A03-9087-0B2618A110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5E00C-98AB-4467-8303-1FF69AF5239F}"/>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6CB39228-B647-47AA-A425-C255EFBA2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2B6E3-83F4-477D-9936-3354E87DE75A}"/>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11665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85ED6A86-9BB5-4088-A643-B3A23B2DE7FB}" type="datetimeFigureOut">
              <a:rPr lang="en-US" smtClean="0"/>
              <a:t>4/1/2023</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555492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D775-326D-4276-B5FA-77BC571223C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9C506BC-04AF-460A-A115-99C1D0C6D6F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76A428-6607-46EC-B042-A375C8DBA2D7}"/>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43140C14-92EE-487B-BB01-C2249B0D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B7EB9-8B11-4BBC-8A47-6D9401D5E1A7}"/>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546050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45E3-BECC-4D7B-946A-1AB6D2DBC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C1250-D0AF-41B6-9B39-5D0D123EF46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A64F80-E1E6-43E8-B632-2CCE4E4A190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F82FC-072F-46D2-9126-481245E939A0}"/>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a:extLst>
              <a:ext uri="{FF2B5EF4-FFF2-40B4-BE49-F238E27FC236}">
                <a16:creationId xmlns:a16="http://schemas.microsoft.com/office/drawing/2014/main" id="{055963BC-33FC-42CD-B1DB-E3561D7C7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059DD-F4AD-4789-857E-0AAA05854646}"/>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577768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3A9-77A9-4E81-897F-3DEEB888401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95954C-FB83-4AB4-AE8B-F848CA78F50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3819BC-45F3-497D-B7AB-C4EE5DC5E40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8B13D-A2A0-4C26-9047-DBC99EEB62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A3F28FB-36AF-4F84-AE51-CAE56357C8F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B0022-5FA6-4B4E-9A83-2529CCC58117}"/>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8" name="Footer Placeholder 7">
            <a:extLst>
              <a:ext uri="{FF2B5EF4-FFF2-40B4-BE49-F238E27FC236}">
                <a16:creationId xmlns:a16="http://schemas.microsoft.com/office/drawing/2014/main" id="{3D00543E-4178-4513-B6FB-B99A41714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D9F447-EFF5-49CD-AF7B-724CB1368527}"/>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861783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DAAB-FB9B-4E9D-B5A7-85CCF37C3D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18D0C-6FFE-44EA-A8FF-2DECB06CF59B}"/>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4" name="Footer Placeholder 3">
            <a:extLst>
              <a:ext uri="{FF2B5EF4-FFF2-40B4-BE49-F238E27FC236}">
                <a16:creationId xmlns:a16="http://schemas.microsoft.com/office/drawing/2014/main" id="{06E2AD0B-EAE9-4329-AA86-FF8119EC1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F785C-F010-4023-9198-75C320BD51FD}"/>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971067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5A84E-119B-407E-885C-88938C2E2D36}"/>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3" name="Footer Placeholder 2">
            <a:extLst>
              <a:ext uri="{FF2B5EF4-FFF2-40B4-BE49-F238E27FC236}">
                <a16:creationId xmlns:a16="http://schemas.microsoft.com/office/drawing/2014/main" id="{751A8254-289F-41B4-A479-E51F81A5E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5D90A-7ADD-4ABB-A685-AE5790410311}"/>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140205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FE14-FD37-4DD6-B071-010D90CE50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E3E6FC4-D36E-4CAA-9931-A1F356D9123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A33663-8DC4-4A5C-A7C3-0BC300B457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A125FB2-358B-4678-8383-1F3FE0AC33AE}"/>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a:extLst>
              <a:ext uri="{FF2B5EF4-FFF2-40B4-BE49-F238E27FC236}">
                <a16:creationId xmlns:a16="http://schemas.microsoft.com/office/drawing/2014/main" id="{4BE38485-1528-4A82-91A4-DEC95737B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71380-A92E-4114-86E4-CA1FC8F360CD}"/>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1394818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1AAA-E602-4639-9292-78326BF1DA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B47EDA2-CBCC-4021-974C-F8D9DE9E396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55EF087-A1B5-458F-ACFD-895997E9F5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541B09F-8E9C-4D3A-A338-519E863CC42C}"/>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a:extLst>
              <a:ext uri="{FF2B5EF4-FFF2-40B4-BE49-F238E27FC236}">
                <a16:creationId xmlns:a16="http://schemas.microsoft.com/office/drawing/2014/main" id="{28892DF4-DE36-4940-89C0-CF0FE4FE0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40720-E7FD-493B-8D4F-4D814FA54F2F}"/>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30417359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33F2-EA6D-4C15-9C27-564E9B77A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98818-D939-45B8-8CBF-7B0A8C6145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03BDB-07FD-4939-A288-5FE02F1580D2}"/>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2EF51E6D-0EEE-4D96-9974-083A6CE5F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D6790-0A2A-4042-9C83-CDAEF9F1A6A5}"/>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368881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27AD8-3A66-4163-880C-373E987F6A5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E519E6-63D7-42A4-9805-B5FB0D73D5B9}"/>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7630A-7DF0-45BA-A14B-2B9F930F7089}"/>
              </a:ext>
            </a:extLst>
          </p:cNvPr>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A7506787-77FF-4695-9D3E-63CA74A82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777E1-12C7-43C7-9C96-AE6B9CC91DCA}"/>
              </a:ext>
            </a:extLst>
          </p:cNvPr>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42243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ED6A86-9BB5-4088-A643-B3A23B2DE7FB}"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21520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45818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D6A86-9BB5-4088-A643-B3A23B2DE7FB}"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18353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ED6A86-9BB5-4088-A643-B3A23B2DE7FB}"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7682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D6A86-9BB5-4088-A643-B3A23B2DE7FB}"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9867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374404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6A86-9BB5-4088-A643-B3A23B2DE7FB}"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3FE65-C074-423B-AA9E-DBAD79354E5C}" type="slidenum">
              <a:rPr lang="en-US" smtClean="0"/>
              <a:t>‹#›</a:t>
            </a:fld>
            <a:endParaRPr lang="en-US"/>
          </a:p>
        </p:txBody>
      </p:sp>
    </p:spTree>
    <p:extLst>
      <p:ext uri="{BB962C8B-B14F-4D97-AF65-F5344CB8AC3E}">
        <p14:creationId xmlns:p14="http://schemas.microsoft.com/office/powerpoint/2010/main" val="26732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ED6A86-9BB5-4088-A643-B3A23B2DE7FB}" type="datetimeFigureOut">
              <a:rPr lang="en-US" smtClean="0"/>
              <a:t>4/1/2023</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D3FE65-C074-423B-AA9E-DBAD79354E5C}" type="slidenum">
              <a:rPr lang="en-US" smtClean="0"/>
              <a:t>‹#›</a:t>
            </a:fld>
            <a:endParaRPr lang="en-US"/>
          </a:p>
        </p:txBody>
      </p:sp>
    </p:spTree>
    <p:extLst>
      <p:ext uri="{BB962C8B-B14F-4D97-AF65-F5344CB8AC3E}">
        <p14:creationId xmlns:p14="http://schemas.microsoft.com/office/powerpoint/2010/main" val="203618050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C7B5E-9910-4518-AAF2-B1807859044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DDE1E6-8C0F-4F2B-BF08-493E496F8E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525D1-E530-4B66-BCD6-C1972CB5EC1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5ED6A86-9BB5-4088-A643-B3A23B2DE7FB}" type="datetimeFigureOut">
              <a:rPr lang="en-US" smtClean="0"/>
              <a:t>4/1/2023</a:t>
            </a:fld>
            <a:endParaRPr lang="en-US"/>
          </a:p>
        </p:txBody>
      </p:sp>
      <p:sp>
        <p:nvSpPr>
          <p:cNvPr id="5" name="Footer Placeholder 4">
            <a:extLst>
              <a:ext uri="{FF2B5EF4-FFF2-40B4-BE49-F238E27FC236}">
                <a16:creationId xmlns:a16="http://schemas.microsoft.com/office/drawing/2014/main" id="{6502F90F-4B93-4770-B752-9103CEB44CF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EB6922-0282-4808-AA86-90284FAC994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3FE65-C074-423B-AA9E-DBAD79354E5C}" type="slidenum">
              <a:rPr lang="en-US" smtClean="0"/>
              <a:t>‹#›</a:t>
            </a:fld>
            <a:endParaRPr lang="en-US"/>
          </a:p>
        </p:txBody>
      </p:sp>
    </p:spTree>
    <p:extLst>
      <p:ext uri="{BB962C8B-B14F-4D97-AF65-F5344CB8AC3E}">
        <p14:creationId xmlns:p14="http://schemas.microsoft.com/office/powerpoint/2010/main" val="42598268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hyperlink" Target="https://www.educba.com/pandas-aggregate/" TargetMode="External"/><Relationship Id="rId3" Type="http://schemas.openxmlformats.org/officeDocument/2006/relationships/hyperlink" Target="https://datagy.io/pandas-sort-values/" TargetMode="External"/><Relationship Id="rId7" Type="http://schemas.openxmlformats.org/officeDocument/2006/relationships/hyperlink" Target="https://pandas.pydata.org/pandas-docs/stable/reference/api/pandas.DataFrame.describe.html"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hyperlink" Target="https://www.geeksforgeeks.org/remove-infinite-values-from-a-given-pandas-dataframe/" TargetMode="External"/><Relationship Id="rId5" Type="http://schemas.openxmlformats.org/officeDocument/2006/relationships/hyperlink" Target="https://pythontic.com/pandas/dataframe-manipulations/drop-truncate" TargetMode="External"/><Relationship Id="rId4" Type="http://schemas.openxmlformats.org/officeDocument/2006/relationships/hyperlink" Target="https://www.naukri.com/learning/articles/adding-columns-to-pandas-dataframe/" TargetMode="External"/><Relationship Id="rId9" Type="http://schemas.openxmlformats.org/officeDocument/2006/relationships/hyperlink" Target="https://moonbooks.org/Articles/How-to-use-Groupby-and-Aggregate-with-pandas-i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2879-54F4-433A-9AB1-96749A4B56BA}"/>
              </a:ext>
            </a:extLst>
          </p:cNvPr>
          <p:cNvSpPr>
            <a:spLocks noGrp="1"/>
          </p:cNvSpPr>
          <p:nvPr>
            <p:ph type="ctrTitle"/>
          </p:nvPr>
        </p:nvSpPr>
        <p:spPr/>
        <p:txBody>
          <a:bodyPr>
            <a:normAutofit/>
          </a:bodyPr>
          <a:lstStyle/>
          <a:p>
            <a:r>
              <a:rPr lang="en-US" dirty="0"/>
              <a:t>PABIO Lecture 3: </a:t>
            </a:r>
            <a:br>
              <a:rPr lang="en-US" dirty="0"/>
            </a:br>
            <a:r>
              <a:rPr lang="en-US" dirty="0"/>
              <a:t>Python basics - </a:t>
            </a:r>
          </a:p>
        </p:txBody>
      </p:sp>
      <p:sp>
        <p:nvSpPr>
          <p:cNvPr id="3" name="Subtitle 2">
            <a:extLst>
              <a:ext uri="{FF2B5EF4-FFF2-40B4-BE49-F238E27FC236}">
                <a16:creationId xmlns:a16="http://schemas.microsoft.com/office/drawing/2014/main" id="{32CCCEB9-A75C-4C03-B9E0-FE4C14082BE3}"/>
              </a:ext>
            </a:extLst>
          </p:cNvPr>
          <p:cNvSpPr>
            <a:spLocks noGrp="1"/>
          </p:cNvSpPr>
          <p:nvPr>
            <p:ph type="subTitle" idx="1"/>
          </p:nvPr>
        </p:nvSpPr>
        <p:spPr>
          <a:xfrm>
            <a:off x="1808435" y="3617338"/>
            <a:ext cx="7081193" cy="1655762"/>
          </a:xfrm>
        </p:spPr>
        <p:txBody>
          <a:bodyPr>
            <a:normAutofit/>
          </a:bodyPr>
          <a:lstStyle/>
          <a:p>
            <a:r>
              <a:rPr lang="en-US" sz="2400" dirty="0">
                <a:solidFill>
                  <a:schemeClr val="tx1">
                    <a:lumMod val="95000"/>
                  </a:schemeClr>
                </a:solidFill>
              </a:rPr>
              <a:t>manipulating data and Calculating Summaries</a:t>
            </a:r>
          </a:p>
          <a:p>
            <a:r>
              <a:rPr lang="en-US" sz="2400" dirty="0">
                <a:solidFill>
                  <a:schemeClr val="tx1">
                    <a:lumMod val="95000"/>
                  </a:schemeClr>
                </a:solidFill>
              </a:rPr>
              <a:t>4-3-23</a:t>
            </a:r>
          </a:p>
        </p:txBody>
      </p:sp>
    </p:spTree>
    <p:extLst>
      <p:ext uri="{BB962C8B-B14F-4D97-AF65-F5344CB8AC3E}">
        <p14:creationId xmlns:p14="http://schemas.microsoft.com/office/powerpoint/2010/main" val="120192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B993-CDA0-48C1-A0F7-C2F23548EC94}"/>
              </a:ext>
            </a:extLst>
          </p:cNvPr>
          <p:cNvSpPr>
            <a:spLocks noGrp="1"/>
          </p:cNvSpPr>
          <p:nvPr>
            <p:ph type="title"/>
          </p:nvPr>
        </p:nvSpPr>
        <p:spPr/>
        <p:txBody>
          <a:bodyPr>
            <a:normAutofit/>
          </a:bodyPr>
          <a:lstStyle/>
          <a:p>
            <a:r>
              <a:rPr lang="en-US" sz="3600" dirty="0"/>
              <a:t>Today’s Key Takeaways</a:t>
            </a:r>
          </a:p>
        </p:txBody>
      </p:sp>
      <p:sp>
        <p:nvSpPr>
          <p:cNvPr id="3" name="Content Placeholder 2">
            <a:extLst>
              <a:ext uri="{FF2B5EF4-FFF2-40B4-BE49-F238E27FC236}">
                <a16:creationId xmlns:a16="http://schemas.microsoft.com/office/drawing/2014/main" id="{65AEE075-4CEF-4549-A9C5-B31499CFED9F}"/>
              </a:ext>
            </a:extLst>
          </p:cNvPr>
          <p:cNvSpPr>
            <a:spLocks noGrp="1"/>
          </p:cNvSpPr>
          <p:nvPr>
            <p:ph idx="1"/>
          </p:nvPr>
        </p:nvSpPr>
        <p:spPr>
          <a:xfrm>
            <a:off x="641350" y="1822079"/>
            <a:ext cx="7931150" cy="4351338"/>
          </a:xfrm>
        </p:spPr>
        <p:txBody>
          <a:bodyPr>
            <a:normAutofit/>
          </a:bodyPr>
          <a:lstStyle/>
          <a:p>
            <a:pPr>
              <a:lnSpc>
                <a:spcPct val="150000"/>
              </a:lnSpc>
            </a:pPr>
            <a:r>
              <a:rPr lang="en-US" sz="2800" b="1" u="sng" dirty="0"/>
              <a:t>Sorting</a:t>
            </a:r>
            <a:r>
              <a:rPr lang="en-US" sz="2800" dirty="0"/>
              <a:t> data in pandas</a:t>
            </a:r>
          </a:p>
          <a:p>
            <a:pPr>
              <a:lnSpc>
                <a:spcPct val="150000"/>
              </a:lnSpc>
            </a:pPr>
            <a:r>
              <a:rPr lang="en-US" sz="2800" b="1" u="sng" dirty="0"/>
              <a:t>Reshaping</a:t>
            </a:r>
            <a:r>
              <a:rPr lang="en-US" sz="2800" dirty="0"/>
              <a:t> data frames</a:t>
            </a:r>
          </a:p>
          <a:p>
            <a:pPr>
              <a:lnSpc>
                <a:spcPct val="150000"/>
              </a:lnSpc>
            </a:pPr>
            <a:r>
              <a:rPr lang="en-US" sz="2800" dirty="0"/>
              <a:t>Calculating </a:t>
            </a:r>
            <a:r>
              <a:rPr lang="en-US" sz="2800" b="1" u="sng" dirty="0"/>
              <a:t>summary parameters </a:t>
            </a:r>
          </a:p>
          <a:p>
            <a:pPr marL="0" indent="0">
              <a:lnSpc>
                <a:spcPct val="150000"/>
              </a:lnSpc>
              <a:buNone/>
            </a:pPr>
            <a:endParaRPr lang="en-US" sz="2800" dirty="0"/>
          </a:p>
        </p:txBody>
      </p:sp>
    </p:spTree>
    <p:extLst>
      <p:ext uri="{BB962C8B-B14F-4D97-AF65-F5344CB8AC3E}">
        <p14:creationId xmlns:p14="http://schemas.microsoft.com/office/powerpoint/2010/main" val="59951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Adjusting and sorting data frames</a:t>
            </a:r>
          </a:p>
        </p:txBody>
      </p:sp>
      <p:sp>
        <p:nvSpPr>
          <p:cNvPr id="3" name="Content Placeholder 2"/>
          <p:cNvSpPr>
            <a:spLocks noGrp="1"/>
          </p:cNvSpPr>
          <p:nvPr>
            <p:ph idx="1"/>
          </p:nvPr>
        </p:nvSpPr>
        <p:spPr>
          <a:xfrm>
            <a:off x="628649" y="1309404"/>
            <a:ext cx="8121811" cy="5355460"/>
          </a:xfrm>
        </p:spPr>
        <p:txBody>
          <a:bodyPr>
            <a:normAutofit/>
          </a:bodyPr>
          <a:lstStyle/>
          <a:p>
            <a:r>
              <a:rPr lang="en-US" sz="2400" dirty="0"/>
              <a:t>Data frame indexes and columns can be renamed:</a:t>
            </a:r>
          </a:p>
          <a:p>
            <a:pPr lvl="1"/>
            <a:r>
              <a:rPr lang="en-US" sz="2400" dirty="0" err="1">
                <a:solidFill>
                  <a:srgbClr val="0000FF"/>
                </a:solidFill>
                <a:latin typeface="Courier New" panose="02070309020205020404" pitchFamily="49" charset="0"/>
                <a:cs typeface="Courier New" panose="02070309020205020404" pitchFamily="49" charset="0"/>
              </a:rPr>
              <a:t>df.index</a:t>
            </a:r>
            <a:r>
              <a:rPr lang="en-US" sz="2400" dirty="0">
                <a:solidFill>
                  <a:srgbClr val="0000FF"/>
                </a:solidFill>
                <a:latin typeface="Courier New" panose="02070309020205020404" pitchFamily="49" charset="0"/>
                <a:cs typeface="Courier New" panose="02070309020205020404" pitchFamily="49" charset="0"/>
              </a:rPr>
              <a:t> = &lt;contents&gt;</a:t>
            </a:r>
          </a:p>
          <a:p>
            <a:pPr lvl="1"/>
            <a:r>
              <a:rPr lang="en-US" sz="2400" dirty="0"/>
              <a:t>Note: the contents have to have the same number of </a:t>
            </a:r>
            <a:br>
              <a:rPr lang="en-US" sz="2400" dirty="0"/>
            </a:br>
            <a:r>
              <a:rPr lang="en-US" sz="2400" dirty="0"/>
              <a:t>rows as the others in the data frame </a:t>
            </a:r>
          </a:p>
          <a:p>
            <a:pPr lvl="1"/>
            <a:endParaRPr lang="en-US" sz="1600" dirty="0"/>
          </a:p>
          <a:p>
            <a:pPr lvl="1"/>
            <a:endParaRPr lang="en-US" sz="1400" dirty="0">
              <a:solidFill>
                <a:srgbClr val="0000FF"/>
              </a:solidFill>
              <a:latin typeface="Courier New" panose="02070309020205020404" pitchFamily="49" charset="0"/>
              <a:cs typeface="Courier New" panose="02070309020205020404" pitchFamily="49" charset="0"/>
            </a:endParaRPr>
          </a:p>
          <a:p>
            <a:r>
              <a:rPr lang="en-US" sz="2300" dirty="0"/>
              <a:t>Data can be sorted using: </a:t>
            </a:r>
            <a:br>
              <a:rPr lang="en-US" sz="2300" dirty="0"/>
            </a:br>
            <a:r>
              <a:rPr lang="en-US" sz="2300" dirty="0">
                <a:solidFill>
                  <a:srgbClr val="0000FF"/>
                </a:solidFill>
                <a:latin typeface="Courier New" panose="02070309020205020404" pitchFamily="49" charset="0"/>
                <a:cs typeface="Courier New" panose="02070309020205020404" pitchFamily="49" charset="0"/>
              </a:rPr>
              <a:t>.</a:t>
            </a:r>
            <a:r>
              <a:rPr lang="en-US" sz="2300" dirty="0" err="1">
                <a:solidFill>
                  <a:srgbClr val="0000FF"/>
                </a:solidFill>
                <a:latin typeface="Courier New" panose="02070309020205020404" pitchFamily="49" charset="0"/>
                <a:cs typeface="Courier New" panose="02070309020205020404" pitchFamily="49" charset="0"/>
              </a:rPr>
              <a:t>sort_values</a:t>
            </a:r>
            <a:r>
              <a:rPr lang="en-US" sz="2300" dirty="0">
                <a:solidFill>
                  <a:srgbClr val="0000FF"/>
                </a:solidFill>
                <a:latin typeface="Courier New" panose="02070309020205020404" pitchFamily="49" charset="0"/>
                <a:cs typeface="Courier New" panose="02070309020205020404" pitchFamily="49" charset="0"/>
              </a:rPr>
              <a:t>(by = [&lt;column or row names&gt;],  </a:t>
            </a:r>
            <a:br>
              <a:rPr lang="en-US" sz="2300" dirty="0">
                <a:solidFill>
                  <a:srgbClr val="0000FF"/>
                </a:solidFill>
                <a:latin typeface="Courier New" panose="02070309020205020404" pitchFamily="49" charset="0"/>
                <a:cs typeface="Courier New" panose="02070309020205020404" pitchFamily="49" charset="0"/>
              </a:rPr>
            </a:br>
            <a:r>
              <a:rPr lang="en-US" sz="2300" dirty="0">
                <a:solidFill>
                  <a:srgbClr val="0000FF"/>
                </a:solidFill>
                <a:latin typeface="Courier New" panose="02070309020205020404" pitchFamily="49" charset="0"/>
                <a:cs typeface="Courier New" panose="02070309020205020404" pitchFamily="49" charset="0"/>
              </a:rPr>
              <a:t>		  axis = &lt;0 for row, 1 for column&gt;, 		  ascending = &lt;True or False&gt;,</a:t>
            </a:r>
            <a:br>
              <a:rPr lang="en-US" sz="2300" dirty="0">
                <a:solidFill>
                  <a:srgbClr val="0000FF"/>
                </a:solidFill>
                <a:latin typeface="Courier New" panose="02070309020205020404" pitchFamily="49" charset="0"/>
                <a:cs typeface="Courier New" panose="02070309020205020404" pitchFamily="49" charset="0"/>
              </a:rPr>
            </a:br>
            <a:r>
              <a:rPr lang="en-US" sz="2300" dirty="0">
                <a:solidFill>
                  <a:srgbClr val="0000FF"/>
                </a:solidFill>
                <a:latin typeface="Courier New" panose="02070309020205020404" pitchFamily="49" charset="0"/>
                <a:cs typeface="Courier New" panose="02070309020205020404" pitchFamily="49" charset="0"/>
              </a:rPr>
              <a:t>		  </a:t>
            </a:r>
            <a:r>
              <a:rPr lang="en-US" sz="2300" dirty="0" err="1">
                <a:solidFill>
                  <a:srgbClr val="0000FF"/>
                </a:solidFill>
                <a:latin typeface="Courier New" panose="02070309020205020404" pitchFamily="49" charset="0"/>
                <a:cs typeface="Courier New" panose="02070309020205020404" pitchFamily="49" charset="0"/>
              </a:rPr>
              <a:t>inplace</a:t>
            </a:r>
            <a:r>
              <a:rPr lang="en-US" sz="2300" dirty="0">
                <a:solidFill>
                  <a:srgbClr val="0000FF"/>
                </a:solidFill>
                <a:latin typeface="Courier New" panose="02070309020205020404" pitchFamily="49" charset="0"/>
                <a:cs typeface="Courier New" panose="02070309020205020404" pitchFamily="49" charset="0"/>
              </a:rPr>
              <a:t> = &lt;True or False&gt;,…)</a:t>
            </a:r>
          </a:p>
          <a:p>
            <a:pPr lvl="1"/>
            <a:endParaRPr lang="en-US" sz="2000" dirty="0">
              <a:solidFill>
                <a:srgbClr val="0000FF"/>
              </a:solidFill>
              <a:latin typeface="Courier New" panose="02070309020205020404" pitchFamily="49" charset="0"/>
              <a:cs typeface="Courier New" panose="02070309020205020404" pitchFamily="49" charset="0"/>
            </a:endParaRPr>
          </a:p>
          <a:p>
            <a:pPr lvl="1"/>
            <a:endParaRPr lang="en-US" sz="20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345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8D48-DC24-D441-86C4-CA53B2C39334}"/>
              </a:ext>
            </a:extLst>
          </p:cNvPr>
          <p:cNvSpPr>
            <a:spLocks noGrp="1"/>
          </p:cNvSpPr>
          <p:nvPr>
            <p:ph type="title"/>
          </p:nvPr>
        </p:nvSpPr>
        <p:spPr/>
        <p:txBody>
          <a:bodyPr/>
          <a:lstStyle/>
          <a:p>
            <a:r>
              <a:rPr lang="en-US" dirty="0"/>
              <a:t>Adding content to data frames</a:t>
            </a:r>
          </a:p>
        </p:txBody>
      </p:sp>
      <p:sp>
        <p:nvSpPr>
          <p:cNvPr id="3" name="Content Placeholder 2">
            <a:extLst>
              <a:ext uri="{FF2B5EF4-FFF2-40B4-BE49-F238E27FC236}">
                <a16:creationId xmlns:a16="http://schemas.microsoft.com/office/drawing/2014/main" id="{44DC9B88-275C-6147-B862-8673384AF880}"/>
              </a:ext>
            </a:extLst>
          </p:cNvPr>
          <p:cNvSpPr>
            <a:spLocks noGrp="1"/>
          </p:cNvSpPr>
          <p:nvPr>
            <p:ph idx="1"/>
          </p:nvPr>
        </p:nvSpPr>
        <p:spPr/>
        <p:txBody>
          <a:bodyPr/>
          <a:lstStyle/>
          <a:p>
            <a:r>
              <a:rPr lang="en-US" sz="2400" dirty="0"/>
              <a:t>Creating new columns of data:</a:t>
            </a:r>
          </a:p>
          <a:p>
            <a:pPr lvl="1"/>
            <a:r>
              <a:rPr lang="en-US" sz="2400" dirty="0">
                <a:solidFill>
                  <a:srgbClr val="0000FF"/>
                </a:solidFill>
                <a:latin typeface="Courier New" panose="02070309020205020404" pitchFamily="49" charset="0"/>
                <a:cs typeface="Courier New" panose="02070309020205020404" pitchFamily="49" charset="0"/>
              </a:rPr>
              <a:t>df[‘</a:t>
            </a:r>
            <a:r>
              <a:rPr lang="en-US" sz="2400" dirty="0" err="1">
                <a:solidFill>
                  <a:srgbClr val="0000FF"/>
                </a:solidFill>
                <a:latin typeface="Courier New" panose="02070309020205020404" pitchFamily="49" charset="0"/>
                <a:cs typeface="Courier New" panose="02070309020205020404" pitchFamily="49" charset="0"/>
              </a:rPr>
              <a:t>new_column_name</a:t>
            </a:r>
            <a:r>
              <a:rPr lang="en-US" sz="2400" dirty="0">
                <a:solidFill>
                  <a:srgbClr val="0000FF"/>
                </a:solidFill>
                <a:latin typeface="Courier New" panose="02070309020205020404" pitchFamily="49" charset="0"/>
                <a:cs typeface="Courier New" panose="02070309020205020404" pitchFamily="49" charset="0"/>
              </a:rPr>
              <a:t>’] = &lt;contents&gt;</a:t>
            </a:r>
          </a:p>
          <a:p>
            <a:pPr lvl="1"/>
            <a:r>
              <a:rPr lang="en-US" sz="2400" dirty="0"/>
              <a:t>Note: the contents have to have the same number of rows as the others in the data frame </a:t>
            </a:r>
          </a:p>
          <a:p>
            <a:pPr lvl="1"/>
            <a:endParaRPr lang="en-US" sz="1600" dirty="0"/>
          </a:p>
          <a:p>
            <a:r>
              <a:rPr lang="en-US" sz="2400" dirty="0"/>
              <a:t>Joining data frames</a:t>
            </a:r>
          </a:p>
          <a:p>
            <a:pPr lvl="1"/>
            <a:r>
              <a:rPr lang="en-US" sz="2400" dirty="0" err="1">
                <a:solidFill>
                  <a:srgbClr val="0000FF"/>
                </a:solidFill>
                <a:latin typeface="Courier New" panose="02070309020205020404" pitchFamily="49" charset="0"/>
                <a:cs typeface="Courier New" panose="02070309020205020404" pitchFamily="49" charset="0"/>
              </a:rPr>
              <a:t>pd.concat</a:t>
            </a:r>
            <a:r>
              <a:rPr lang="en-US" sz="2000" dirty="0">
                <a:solidFill>
                  <a:srgbClr val="0000FF"/>
                </a:solidFill>
                <a:latin typeface="Courier New" panose="02070309020205020404" pitchFamily="49" charset="0"/>
                <a:cs typeface="Courier New" panose="02070309020205020404" pitchFamily="49" charset="0"/>
              </a:rPr>
              <a:t>([df1,df2], </a:t>
            </a:r>
            <a:br>
              <a:rPr lang="en-US" sz="2000" dirty="0">
                <a:solidFill>
                  <a:srgbClr val="0000FF"/>
                </a:solidFill>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			  axis = &lt;0 for row, 1 for column&gt;) </a:t>
            </a:r>
          </a:p>
          <a:p>
            <a:endParaRPr lang="en-US" dirty="0"/>
          </a:p>
        </p:txBody>
      </p:sp>
    </p:spTree>
    <p:extLst>
      <p:ext uri="{BB962C8B-B14F-4D97-AF65-F5344CB8AC3E}">
        <p14:creationId xmlns:p14="http://schemas.microsoft.com/office/powerpoint/2010/main" val="26303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5" y="157128"/>
            <a:ext cx="7886700" cy="1325563"/>
          </a:xfrm>
        </p:spPr>
        <p:txBody>
          <a:bodyPr/>
          <a:lstStyle/>
          <a:p>
            <a:r>
              <a:rPr lang="en-US" dirty="0"/>
              <a:t>Performing calculations</a:t>
            </a:r>
          </a:p>
        </p:txBody>
      </p:sp>
      <p:sp>
        <p:nvSpPr>
          <p:cNvPr id="3" name="Content Placeholder 2"/>
          <p:cNvSpPr>
            <a:spLocks noGrp="1"/>
          </p:cNvSpPr>
          <p:nvPr>
            <p:ph idx="1"/>
          </p:nvPr>
        </p:nvSpPr>
        <p:spPr>
          <a:xfrm>
            <a:off x="510637" y="1697529"/>
            <a:ext cx="8078537" cy="4788996"/>
          </a:xfrm>
        </p:spPr>
        <p:txBody>
          <a:bodyPr>
            <a:normAutofit/>
          </a:bodyPr>
          <a:lstStyle/>
          <a:p>
            <a:r>
              <a:rPr lang="en-US" sz="2400" dirty="0"/>
              <a:t>Mathematical operations and functions are uniformly applied onto each element of the data frame</a:t>
            </a:r>
          </a:p>
          <a:p>
            <a:endParaRPr lang="en-US" sz="2400" dirty="0"/>
          </a:p>
          <a:p>
            <a:r>
              <a:rPr lang="en-US" sz="2400" dirty="0"/>
              <a:t>Summary parameters can be calculated using: </a:t>
            </a:r>
            <a:br>
              <a:rPr lang="en-US" sz="2400" dirty="0"/>
            </a:br>
            <a:r>
              <a:rPr lang="en-US" sz="2400" dirty="0">
                <a:solidFill>
                  <a:srgbClr val="0000FF"/>
                </a:solidFill>
                <a:latin typeface="Courier New" panose="02070309020205020404" pitchFamily="49" charset="0"/>
                <a:cs typeface="Courier New" panose="02070309020205020404" pitchFamily="49" charset="0"/>
              </a:rPr>
              <a:t>.describe() and .aggregate()</a:t>
            </a:r>
          </a:p>
          <a:p>
            <a:endParaRPr lang="en-US" sz="2400" dirty="0">
              <a:solidFill>
                <a:srgbClr val="0000FF"/>
              </a:solidFill>
              <a:latin typeface="Courier New" panose="02070309020205020404" pitchFamily="49" charset="0"/>
              <a:cs typeface="Courier New" panose="02070309020205020404" pitchFamily="49" charset="0"/>
            </a:endParaRPr>
          </a:p>
          <a:p>
            <a:r>
              <a:rPr lang="en-US" sz="2400" dirty="0"/>
              <a:t>Can calculate parameters by groups using: </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groupby</a:t>
            </a:r>
            <a:r>
              <a:rPr lang="en-US" sz="2400" dirty="0">
                <a:solidFill>
                  <a:srgbClr val="0000FF"/>
                </a:solidFill>
                <a:latin typeface="Courier New" panose="02070309020205020404" pitchFamily="49" charset="0"/>
                <a:cs typeface="Courier New" panose="02070309020205020404" pitchFamily="49" charset="0"/>
              </a:rPr>
              <a:t>()</a:t>
            </a:r>
          </a:p>
          <a:p>
            <a:pPr lvl="1"/>
            <a:r>
              <a:rPr lang="en-US" sz="2400" dirty="0"/>
              <a:t>Note: the group has to be a different column in the </a:t>
            </a:r>
            <a:br>
              <a:rPr lang="en-US" sz="2400" dirty="0"/>
            </a:br>
            <a:r>
              <a:rPr lang="en-US" sz="2400" dirty="0"/>
              <a:t>data frame</a:t>
            </a:r>
          </a:p>
        </p:txBody>
      </p:sp>
    </p:spTree>
    <p:extLst>
      <p:ext uri="{BB962C8B-B14F-4D97-AF65-F5344CB8AC3E}">
        <p14:creationId xmlns:p14="http://schemas.microsoft.com/office/powerpoint/2010/main" val="37983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D5CA-715A-4A4E-A671-A1889995C5C6}"/>
              </a:ext>
            </a:extLst>
          </p:cNvPr>
          <p:cNvSpPr>
            <a:spLocks noGrp="1"/>
          </p:cNvSpPr>
          <p:nvPr>
            <p:ph type="title"/>
          </p:nvPr>
        </p:nvSpPr>
        <p:spPr/>
        <p:txBody>
          <a:bodyPr/>
          <a:lstStyle/>
          <a:p>
            <a:r>
              <a:rPr lang="en-US" dirty="0"/>
              <a:t>Additional References</a:t>
            </a:r>
          </a:p>
        </p:txBody>
      </p:sp>
      <p:sp>
        <p:nvSpPr>
          <p:cNvPr id="3" name="Content Placeholder 2">
            <a:extLst>
              <a:ext uri="{FF2B5EF4-FFF2-40B4-BE49-F238E27FC236}">
                <a16:creationId xmlns:a16="http://schemas.microsoft.com/office/drawing/2014/main" id="{9A5BC1A9-0F42-134E-BA28-BB01D6753668}"/>
              </a:ext>
            </a:extLst>
          </p:cNvPr>
          <p:cNvSpPr>
            <a:spLocks noGrp="1"/>
          </p:cNvSpPr>
          <p:nvPr>
            <p:ph idx="1"/>
          </p:nvPr>
        </p:nvSpPr>
        <p:spPr/>
        <p:txBody>
          <a:bodyPr>
            <a:normAutofit fontScale="92500"/>
          </a:bodyPr>
          <a:lstStyle/>
          <a:p>
            <a:r>
              <a:rPr lang="en-US" dirty="0">
                <a:hlinkClick r:id="rId3"/>
              </a:rPr>
              <a:t>https://datagy.io/pandas-sort-values/</a:t>
            </a:r>
            <a:endParaRPr lang="en-US" dirty="0"/>
          </a:p>
          <a:p>
            <a:r>
              <a:rPr lang="en-US" dirty="0">
                <a:hlinkClick r:id="rId4"/>
              </a:rPr>
              <a:t>https://www.naukri.com/learning/articles/adding-columns-to-pandas-dataframe/</a:t>
            </a:r>
            <a:endParaRPr lang="en-US" dirty="0"/>
          </a:p>
          <a:p>
            <a:r>
              <a:rPr lang="en-US" dirty="0">
                <a:hlinkClick r:id="rId5"/>
              </a:rPr>
              <a:t>https://pythontic.com/pandas/dataframe-manipulations/drop-truncate</a:t>
            </a:r>
            <a:endParaRPr lang="en-US" dirty="0"/>
          </a:p>
          <a:p>
            <a:r>
              <a:rPr lang="en-US" dirty="0"/>
              <a:t> </a:t>
            </a:r>
            <a:r>
              <a:rPr lang="en-US" dirty="0">
                <a:hlinkClick r:id="rId6"/>
              </a:rPr>
              <a:t>https://www.geeksforgeeks.org/remove-infinite-values-from-a-given-pandas-dataframe/</a:t>
            </a:r>
            <a:endParaRPr lang="en-US" dirty="0"/>
          </a:p>
          <a:p>
            <a:r>
              <a:rPr lang="en-US" dirty="0">
                <a:hlinkClick r:id="rId7"/>
              </a:rPr>
              <a:t>https://pandas.pydata.org/pandas-docs/stable/reference/api/pandas.DataFrame.describe.html</a:t>
            </a:r>
            <a:endParaRPr lang="en-US" dirty="0"/>
          </a:p>
          <a:p>
            <a:r>
              <a:rPr lang="en-US" dirty="0">
                <a:hlinkClick r:id="rId8"/>
              </a:rPr>
              <a:t>https://www.tutorialspoint.com/python_pandas/python_pandas_groupby.htm</a:t>
            </a:r>
          </a:p>
          <a:p>
            <a:r>
              <a:rPr lang="en-US" dirty="0">
                <a:hlinkClick r:id="rId8"/>
              </a:rPr>
              <a:t>https://www.educba.com/pandas-aggregate/</a:t>
            </a:r>
            <a:endParaRPr lang="en-US" dirty="0"/>
          </a:p>
          <a:p>
            <a:r>
              <a:rPr lang="en-US" dirty="0">
                <a:hlinkClick r:id="rId9"/>
              </a:rPr>
              <a:t>https://moonbooks.org/Articles/How-to-use-Groupby-and-Aggregate-with-pandas-in-python-/</a:t>
            </a:r>
            <a:r>
              <a:rPr lang="en-US" dirty="0"/>
              <a:t> </a:t>
            </a:r>
          </a:p>
          <a:p>
            <a:endParaRPr lang="en-US" dirty="0"/>
          </a:p>
        </p:txBody>
      </p:sp>
    </p:spTree>
    <p:extLst>
      <p:ext uri="{BB962C8B-B14F-4D97-AF65-F5344CB8AC3E}">
        <p14:creationId xmlns:p14="http://schemas.microsoft.com/office/powerpoint/2010/main" val="3136960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4913</TotalTime>
  <Words>896</Words>
  <Application>Microsoft Office PowerPoint</Application>
  <PresentationFormat>On-screen Show (4:3)</PresentationFormat>
  <Paragraphs>73</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Courier New</vt:lpstr>
      <vt:lpstr>Tw Cen MT</vt:lpstr>
      <vt:lpstr>Circuit</vt:lpstr>
      <vt:lpstr>Office Theme</vt:lpstr>
      <vt:lpstr>PABIO Lecture 3:  Python basics - </vt:lpstr>
      <vt:lpstr>Today’s Key Takeaways</vt:lpstr>
      <vt:lpstr>Adjusting and sorting data frames</vt:lpstr>
      <vt:lpstr>Adding content to data frames</vt:lpstr>
      <vt:lpstr>Performing calculations</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Shuyi Ma</dc:creator>
  <cp:lastModifiedBy>Ma, Shuyi</cp:lastModifiedBy>
  <cp:revision>62</cp:revision>
  <dcterms:created xsi:type="dcterms:W3CDTF">2018-02-26T19:07:58Z</dcterms:created>
  <dcterms:modified xsi:type="dcterms:W3CDTF">2023-04-02T05:32:48Z</dcterms:modified>
</cp:coreProperties>
</file>