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0" r:id="rId2"/>
    <p:sldId id="593" r:id="rId3"/>
    <p:sldId id="592" r:id="rId4"/>
    <p:sldId id="588" r:id="rId5"/>
    <p:sldId id="621" r:id="rId6"/>
    <p:sldId id="620" r:id="rId7"/>
    <p:sldId id="552" r:id="rId8"/>
    <p:sldId id="606" r:id="rId9"/>
    <p:sldId id="605" r:id="rId10"/>
    <p:sldId id="616" r:id="rId11"/>
    <p:sldId id="595" r:id="rId12"/>
    <p:sldId id="609" r:id="rId13"/>
    <p:sldId id="594" r:id="rId14"/>
    <p:sldId id="613" r:id="rId15"/>
    <p:sldId id="614" r:id="rId16"/>
    <p:sldId id="615" r:id="rId17"/>
    <p:sldId id="597" r:id="rId18"/>
    <p:sldId id="607" r:id="rId19"/>
    <p:sldId id="608" r:id="rId20"/>
    <p:sldId id="598" r:id="rId21"/>
    <p:sldId id="610" r:id="rId22"/>
    <p:sldId id="611" r:id="rId23"/>
    <p:sldId id="596" r:id="rId24"/>
    <p:sldId id="599" r:id="rId25"/>
    <p:sldId id="600" r:id="rId26"/>
    <p:sldId id="601" r:id="rId27"/>
    <p:sldId id="602" r:id="rId28"/>
    <p:sldId id="603" r:id="rId29"/>
    <p:sldId id="604" r:id="rId30"/>
    <p:sldId id="618" r:id="rId31"/>
    <p:sldId id="619" r:id="rId32"/>
    <p:sldId id="580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CC33"/>
    <a:srgbClr val="CCECFF"/>
    <a:srgbClr val="CC3300"/>
    <a:srgbClr val="CC9900"/>
    <a:srgbClr val="009900"/>
    <a:srgbClr val="6699FF"/>
    <a:srgbClr val="EAEAE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6812" autoAdjust="0"/>
  </p:normalViewPr>
  <p:slideViewPr>
    <p:cSldViewPr snapToGrid="0">
      <p:cViewPr>
        <p:scale>
          <a:sx n="66" d="100"/>
          <a:sy n="66" d="100"/>
        </p:scale>
        <p:origin x="-160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63B750C-3F9F-4757-B454-F7959CB3DA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71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ngho.ca/dsp/convolution/convolution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F8445-7467-49A4-9840-0EFE6D67A485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Hello. I would like to start by welcoming you to this class on </a:t>
            </a:r>
            <a:r>
              <a:rPr lang="en-US" dirty="0" err="1"/>
              <a:t>bioimage</a:t>
            </a:r>
            <a:r>
              <a:rPr lang="en-US" dirty="0"/>
              <a:t> informatics. This graduate-level class is cross-listed as BME 42-731 &amp; ECE 18-795</a:t>
            </a:r>
            <a:r>
              <a:rPr lang="en-US"/>
              <a:t>. 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84E59E-9C73-4FA2-86FB-7180D61B6E20}" type="slidenum">
              <a:rPr lang="en-US"/>
              <a:pPr/>
              <a:t>17</a:t>
            </a:fld>
            <a:endParaRPr lang="en-US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238FBF-4033-4144-B21D-62C2E6603A7B}" type="slidenum">
              <a:rPr lang="en-US" sz="1300"/>
              <a:pPr/>
              <a:t>18</a:t>
            </a:fld>
            <a:endParaRPr lang="en-US" sz="1300" dirty="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Common</a:t>
            </a:r>
            <a:r>
              <a:rPr lang="en-US" baseline="0" dirty="0" smtClean="0"/>
              <a:t> image processing operations become simpler in the </a:t>
            </a:r>
            <a:r>
              <a:rPr lang="en-US" baseline="0" dirty="0" err="1" smtClean="0"/>
              <a:t>fourier</a:t>
            </a:r>
            <a:r>
              <a:rPr lang="en-US" baseline="0" dirty="0" smtClean="0"/>
              <a:t> space.</a:t>
            </a:r>
            <a:r>
              <a:rPr lang="en-US" sz="1300" dirty="0" smtClean="0"/>
              <a:t> Read more </a:t>
            </a:r>
            <a:r>
              <a:rPr lang="en-US" sz="1300" dirty="0" smtClean="0">
                <a:hlinkClick r:id="rId3"/>
              </a:rPr>
              <a:t>here</a:t>
            </a:r>
            <a:r>
              <a:rPr lang="en-US" sz="1300" dirty="0" smtClean="0"/>
              <a:t>.</a:t>
            </a:r>
          </a:p>
          <a:p>
            <a:pPr eaLnBrk="1" hangingPunct="1"/>
            <a:endParaRPr lang="en-US" sz="1300" dirty="0" smtClean="0"/>
          </a:p>
          <a:p>
            <a:pPr eaLnBrk="1" hangingPunct="1"/>
            <a:r>
              <a:rPr lang="en-US" sz="1300" dirty="0" smtClean="0"/>
              <a:t>Blackboard work:  Derive</a:t>
            </a:r>
            <a:r>
              <a:rPr lang="en-US" sz="1300" baseline="0" dirty="0" smtClean="0"/>
              <a:t> the </a:t>
            </a:r>
            <a:r>
              <a:rPr lang="en-US" sz="1300" baseline="0" dirty="0" err="1" smtClean="0"/>
              <a:t>sinc</a:t>
            </a:r>
            <a:r>
              <a:rPr lang="en-US" sz="1300" baseline="0" dirty="0" smtClean="0"/>
              <a:t> function and establish how it leads to what is known as the Airy Disc pattern.  Single slit and Double slit experiments.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BE552-3B54-42FF-B926-8EBB27C369CC}" type="slidenum">
              <a:rPr lang="en-US"/>
              <a:pPr/>
              <a:t>19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0AF8-4BE5-456E-87B1-9DE36E2208C4}" type="slidenum">
              <a:rPr lang="en-US"/>
              <a:pPr/>
              <a:t>20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0AF8-4BE5-456E-87B1-9DE36E2208C4}" type="slidenum">
              <a:rPr lang="en-US"/>
              <a:pPr/>
              <a:t>21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0AF8-4BE5-456E-87B1-9DE36E2208C4}" type="slidenum">
              <a:rPr lang="en-US"/>
              <a:pPr/>
              <a:t>22</a:t>
            </a:fld>
            <a:endParaRPr lang="en-US"/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D4572-86FA-4BD6-90CB-F7D8865A0F66}" type="slidenum">
              <a:rPr lang="en-US"/>
              <a:pPr/>
              <a:t>23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99648-9E0B-41DC-9F33-C25589E6067C}" type="slidenum">
              <a:rPr lang="en-US"/>
              <a:pPr/>
              <a:t>24</a:t>
            </a:fld>
            <a:endParaRPr lang="en-US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E9692-9DE1-49E3-A210-19AC8F42B072}" type="slidenum">
              <a:rPr lang="en-US"/>
              <a:pPr/>
              <a:t>25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799F3-B761-47E0-8723-C51E875DF3EC}" type="slidenum">
              <a:rPr lang="en-US"/>
              <a:pPr/>
              <a:t>26</a:t>
            </a:fld>
            <a:endParaRPr lang="en-US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BB610-7628-4554-BBE8-310665D8BBD4}" type="slidenum">
              <a:rPr lang="en-US"/>
              <a:pPr/>
              <a:t>2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7AFC98-924A-408E-A7C8-4E0C4CF55193}" type="slidenum">
              <a:rPr lang="en-US"/>
              <a:pPr/>
              <a:t>27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5A770-56C3-4296-8DFC-D242E7D12E59}" type="slidenum">
              <a:rPr lang="en-US"/>
              <a:pPr/>
              <a:t>28</a:t>
            </a:fld>
            <a:endParaRPr lang="en-US"/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D2913-EBA4-4C4B-B43B-86C4498B1E1D}" type="slidenum">
              <a:rPr lang="en-US"/>
              <a:pPr/>
              <a:t>29</a:t>
            </a:fld>
            <a:endParaRPr lang="en-US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8A7D4-B62C-4262-B97E-9E8DBC0664D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18DF1-B511-486C-9AE2-D06DC296060B}" type="slidenum">
              <a:rPr lang="en-US"/>
              <a:pPr/>
              <a:t>3</a:t>
            </a:fld>
            <a:endParaRPr lang="en-US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BC748-535D-405A-AD64-03A69B3C1A61}" type="slidenum">
              <a:rPr lang="en-US"/>
              <a:pPr/>
              <a:t>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C075D0-36BC-D04C-A67C-000C63DF4972}" type="slidenum">
              <a:rPr lang="en-US" sz="1300"/>
              <a:pPr/>
              <a:t>8</a:t>
            </a:fld>
            <a:endParaRPr lang="en-US" sz="1300" dirty="0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BB610-7628-4554-BBE8-310665D8BBD4}" type="slidenum">
              <a:rPr lang="en-US"/>
              <a:pPr/>
              <a:t>9</a:t>
            </a:fld>
            <a:endParaRPr lang="en-US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C509C0-5301-4F8D-B723-48D6874CA49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A2286-19AE-4444-B5D3-B46E57DE924D}" type="slidenum">
              <a:rPr lang="en-US"/>
              <a:pPr/>
              <a:t>11</a:t>
            </a:fld>
            <a:endParaRPr lang="en-US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BE552-3B54-42FF-B926-8EBB27C369CC}" type="slidenum">
              <a:rPr lang="en-US"/>
              <a:pPr/>
              <a:t>13</a:t>
            </a:fld>
            <a:endParaRPr lang="en-US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DE880-269C-4531-AD66-CC3D957BEB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891B4-CA34-4372-8BD0-1C23EBE783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FDBDC-32F1-46E5-BCCE-3EC8D7F14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5B495-A1C5-490B-945D-DABEFB3AD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38" y="568836"/>
            <a:ext cx="8229600" cy="53639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AF907-7185-42E0-8068-70682D5E8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3CDB2-B7F5-497A-A11A-1943480802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7A3AD-4295-4355-B826-6DFE92312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B8E7C-8307-4D26-8DEA-D2690E67D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F9D7-6F78-4C99-BBAB-7F4CEB60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F7373-823E-4CA1-A405-CD177EA30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DF150-2608-457F-B3F9-C69B9ECEE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0C7BD-1919-499B-8BBE-211A45E2E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0" y="6391275"/>
            <a:ext cx="9144000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9605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fld id="{DBEDBF6F-B081-4C68-8076-6D007452C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stcallharry.com/the-medcave---research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mathworld.wolfram.com/SincFunction.html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3.png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Virtual_im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F629-199B-4B76-A8C2-52B10D7FD82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371600"/>
            <a:ext cx="8305800" cy="12192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4000" dirty="0"/>
              <a:t>Bioimage Informatics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3200" dirty="0"/>
              <a:t>Lecture </a:t>
            </a:r>
            <a:r>
              <a:rPr lang="en-US" sz="3200" dirty="0" smtClean="0"/>
              <a:t>5, </a:t>
            </a:r>
            <a:r>
              <a:rPr lang="en-US" sz="3200" dirty="0"/>
              <a:t>Spring </a:t>
            </a:r>
            <a:r>
              <a:rPr lang="en-US" sz="3200" dirty="0" smtClean="0"/>
              <a:t>2014</a:t>
            </a: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6341" y="3042101"/>
            <a:ext cx="7431315" cy="903381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200000"/>
              </a:lnSpc>
            </a:pPr>
            <a:r>
              <a:rPr lang="en-US" sz="2400" dirty="0" smtClean="0">
                <a:solidFill>
                  <a:srgbClr val="000099"/>
                </a:solidFill>
              </a:rPr>
              <a:t>Linear Systems View of an Optical Imaging System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</a:pPr>
            <a:endParaRPr lang="en-US" sz="1800" i="1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800" b="1" i="1" dirty="0" smtClean="0">
                <a:solidFill>
                  <a:srgbClr val="000099"/>
                </a:solidFill>
                <a:hlinkClick r:id="rId3"/>
              </a:rPr>
              <a:t>Prahlad G Menon, PhD </a:t>
            </a:r>
            <a:endParaRPr lang="en-US" sz="1800" b="1" i="1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800" b="1" i="1" dirty="0" smtClean="0">
                <a:solidFill>
                  <a:srgbClr val="000099"/>
                </a:solidFill>
              </a:rPr>
              <a:t>Assistant Professor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800" b="1" i="1" dirty="0" smtClean="0">
                <a:solidFill>
                  <a:srgbClr val="000099"/>
                </a:solidFill>
              </a:rPr>
              <a:t>Sun </a:t>
            </a:r>
            <a:r>
              <a:rPr lang="en-US" sz="1800" b="1" i="1" dirty="0" err="1" smtClean="0">
                <a:solidFill>
                  <a:srgbClr val="000099"/>
                </a:solidFill>
              </a:rPr>
              <a:t>Yat-sen</a:t>
            </a:r>
            <a:r>
              <a:rPr lang="en-US" sz="1800" b="1" i="1" dirty="0" smtClean="0">
                <a:solidFill>
                  <a:srgbClr val="000099"/>
                </a:solidFill>
              </a:rPr>
              <a:t> University – Carnegie Mellon University (SYSU-CMU)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800" b="1" i="1" dirty="0" smtClean="0">
                <a:solidFill>
                  <a:srgbClr val="000099"/>
                </a:solidFill>
              </a:rPr>
              <a:t>Joint Institute of Engineering </a:t>
            </a:r>
          </a:p>
          <a:p>
            <a:pPr eaLnBrk="1" hangingPunct="1">
              <a:lnSpc>
                <a:spcPct val="200000"/>
              </a:lnSpc>
            </a:pPr>
            <a:r>
              <a:rPr lang="en-US" sz="1800" i="1" dirty="0" smtClean="0">
                <a:solidFill>
                  <a:srgbClr val="000099"/>
                </a:solidFill>
              </a:rPr>
              <a:t> </a:t>
            </a:r>
            <a:endParaRPr lang="en-US" sz="1800" i="1" dirty="0">
              <a:solidFill>
                <a:srgbClr val="000099"/>
              </a:solidFill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914400"/>
            <a:ext cx="9144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57524" y="6543675"/>
            <a:ext cx="372427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 smtClean="0">
                <a:solidFill>
                  <a:srgbClr val="CC3300"/>
                </a:solidFill>
                <a:latin typeface="Tahoma" charset="0"/>
              </a:rPr>
              <a:t>Lecture 5        January </a:t>
            </a:r>
            <a:r>
              <a:rPr lang="en-US" sz="1000" b="1" dirty="0" smtClean="0">
                <a:solidFill>
                  <a:srgbClr val="CC3300"/>
                </a:solidFill>
                <a:latin typeface="Tahoma" charset="0"/>
              </a:rPr>
              <a:t>29</a:t>
            </a:r>
            <a:r>
              <a:rPr lang="en-US" sz="1000" b="1" dirty="0" smtClean="0">
                <a:solidFill>
                  <a:srgbClr val="CC3300"/>
                </a:solidFill>
                <a:latin typeface="Tahoma" charset="0"/>
              </a:rPr>
              <a:t>, 2014</a:t>
            </a:r>
            <a:endParaRPr lang="en-US" sz="1000" b="1" dirty="0">
              <a:solidFill>
                <a:srgbClr val="CC3300"/>
              </a:solidFill>
              <a:latin typeface="Tahoma" charset="0"/>
            </a:endParaRPr>
          </a:p>
        </p:txBody>
      </p:sp>
      <p:pic>
        <p:nvPicPr>
          <p:cNvPr id="7" name="Picture 16" descr="BioMedicalLogohorizontalR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6429375"/>
            <a:ext cx="12192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 descr="Lane_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2563" y="6415088"/>
            <a:ext cx="13271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24" y="176950"/>
            <a:ext cx="8229600" cy="53639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Recording the Image:  </a:t>
            </a:r>
            <a:r>
              <a:rPr lang="en-GB" dirty="0" smtClean="0"/>
              <a:t>what is actually happening at each Pixel?</a:t>
            </a:r>
            <a:endParaRPr lang="en-GB" dirty="0"/>
          </a:p>
        </p:txBody>
      </p:sp>
      <p:grpSp>
        <p:nvGrpSpPr>
          <p:cNvPr id="3" name="Group 46"/>
          <p:cNvGrpSpPr>
            <a:grpSpLocks noGrp="1"/>
          </p:cNvGrpSpPr>
          <p:nvPr/>
        </p:nvGrpSpPr>
        <p:grpSpPr bwMode="auto">
          <a:xfrm>
            <a:off x="457200" y="1555966"/>
            <a:ext cx="7909283" cy="4020672"/>
            <a:chOff x="1254731" y="3616018"/>
            <a:chExt cx="7351138" cy="2860982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21059300">
              <a:off x="1254731" y="5385477"/>
              <a:ext cx="1676400" cy="585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isometricOffAxis1Right"/>
              <a:lightRig rig="threePt" dir="t"/>
            </a:scene3d>
          </p:spPr>
        </p:pic>
        <p:sp>
          <p:nvSpPr>
            <p:cNvPr id="6" name="Cube 5"/>
            <p:cNvSpPr/>
            <p:nvPr/>
          </p:nvSpPr>
          <p:spPr bwMode="auto">
            <a:xfrm flipH="1">
              <a:off x="2971800" y="3962400"/>
              <a:ext cx="1143000" cy="2514600"/>
            </a:xfrm>
            <a:prstGeom prst="cube">
              <a:avLst>
                <a:gd name="adj" fmla="val 75149"/>
              </a:avLst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2Left"/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r>
                <a:rPr lang="en-US" dirty="0"/>
                <a:t>CCD</a:t>
              </a:r>
            </a:p>
          </p:txBody>
        </p:sp>
        <p:sp>
          <p:nvSpPr>
            <p:cNvPr id="7" name="Right Arrow 6"/>
            <p:cNvSpPr/>
            <p:nvPr/>
          </p:nvSpPr>
          <p:spPr bwMode="auto">
            <a:xfrm rot="875478">
              <a:off x="4320870" y="4745179"/>
              <a:ext cx="8382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8" name="Sun 12"/>
            <p:cNvSpPr>
              <a:spLocks noChangeArrowheads="1"/>
            </p:cNvSpPr>
            <p:nvPr/>
          </p:nvSpPr>
          <p:spPr bwMode="auto">
            <a:xfrm>
              <a:off x="5334000" y="4343400"/>
              <a:ext cx="457200" cy="3810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/>
            </a:p>
          </p:txBody>
        </p:sp>
        <p:sp>
          <p:nvSpPr>
            <p:cNvPr id="9" name="Sun 13"/>
            <p:cNvSpPr>
              <a:spLocks noChangeArrowheads="1"/>
            </p:cNvSpPr>
            <p:nvPr/>
          </p:nvSpPr>
          <p:spPr bwMode="auto">
            <a:xfrm>
              <a:off x="5867400" y="4572000"/>
              <a:ext cx="457200" cy="3810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/>
            </a:p>
          </p:txBody>
        </p:sp>
        <p:sp>
          <p:nvSpPr>
            <p:cNvPr id="10" name="Sun 14"/>
            <p:cNvSpPr>
              <a:spLocks noChangeArrowheads="1"/>
            </p:cNvSpPr>
            <p:nvPr/>
          </p:nvSpPr>
          <p:spPr bwMode="auto">
            <a:xfrm>
              <a:off x="5410200" y="4800600"/>
              <a:ext cx="457200" cy="381000"/>
            </a:xfrm>
            <a:prstGeom prst="su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 bwMode="auto">
            <a:xfrm rot="875478">
              <a:off x="6454470" y="4135579"/>
              <a:ext cx="838200" cy="533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TopUp"/>
              <a:lightRig rig="threePt" dir="t"/>
            </a:scene3d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12" name="Flowchart: Alternate Process 11"/>
            <p:cNvSpPr/>
            <p:nvPr/>
          </p:nvSpPr>
          <p:spPr bwMode="auto">
            <a:xfrm rot="21215565">
              <a:off x="7255512" y="3616018"/>
              <a:ext cx="1350357" cy="984341"/>
            </a:xfrm>
            <a:prstGeom prst="flowChartAlternateProcess">
              <a:avLst/>
            </a:prstGeom>
            <a:solidFill>
              <a:schemeClr val="tx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1Right"/>
              <a:lightRig rig="threePt" dir="t"/>
            </a:scene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3600" dirty="0" smtClean="0">
                  <a:solidFill>
                    <a:schemeClr val="bg1"/>
                  </a:solidFill>
                  <a:latin typeface="Calibri" pitchFamily="34" charset="0"/>
                </a:rPr>
                <a:t>Grey Scales</a:t>
              </a:r>
              <a:endParaRPr lang="en-US" sz="36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3" name="Flowchart: Alternate Process 12"/>
            <p:cNvSpPr/>
            <p:nvPr/>
          </p:nvSpPr>
          <p:spPr bwMode="auto">
            <a:xfrm rot="21215565">
              <a:off x="4616905" y="3910082"/>
              <a:ext cx="1693331" cy="262058"/>
            </a:xfrm>
            <a:prstGeom prst="flowChartAlternate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1Right"/>
              <a:lightRig rig="threePt" dir="t"/>
            </a:scene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400" dirty="0">
                  <a:latin typeface="Calibri" pitchFamily="34" charset="0"/>
                </a:rPr>
                <a:t>Electrons</a:t>
              </a:r>
            </a:p>
          </p:txBody>
        </p:sp>
        <p:sp>
          <p:nvSpPr>
            <p:cNvPr id="14" name="Flowchart: Alternate Process 13"/>
            <p:cNvSpPr/>
            <p:nvPr/>
          </p:nvSpPr>
          <p:spPr bwMode="auto">
            <a:xfrm rot="21215565">
              <a:off x="1265925" y="4883656"/>
              <a:ext cx="1389570" cy="278381"/>
            </a:xfrm>
            <a:prstGeom prst="flowChartAlternateProcess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1Right"/>
              <a:lightRig rig="threePt" dir="t"/>
            </a:scene3d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400" dirty="0">
                  <a:latin typeface="Calibri" pitchFamily="34" charset="0"/>
                </a:rPr>
                <a:t>Photons</a:t>
              </a:r>
              <a:endParaRPr lang="en-US" sz="6000" dirty="0">
                <a:latin typeface="Calibri" pitchFamily="34" charset="0"/>
              </a:endParaRPr>
            </a:p>
          </p:txBody>
        </p:sp>
      </p:grpSp>
      <p:sp>
        <p:nvSpPr>
          <p:cNvPr id="22" name="Freeform 21"/>
          <p:cNvSpPr/>
          <p:nvPr/>
        </p:nvSpPr>
        <p:spPr>
          <a:xfrm>
            <a:off x="2209800" y="4143380"/>
            <a:ext cx="2241550" cy="1857388"/>
          </a:xfrm>
          <a:custGeom>
            <a:avLst/>
            <a:gdLst>
              <a:gd name="connsiteX0" fmla="*/ 0 w 2241550"/>
              <a:gd name="connsiteY0" fmla="*/ 1041400 h 1576917"/>
              <a:gd name="connsiteX1" fmla="*/ 1377950 w 2241550"/>
              <a:gd name="connsiteY1" fmla="*/ 1403350 h 1576917"/>
              <a:gd name="connsiteX2" fmla="*/ 2241550 w 2241550"/>
              <a:gd name="connsiteY2" fmla="*/ 0 h 1576917"/>
              <a:gd name="connsiteX3" fmla="*/ 2241550 w 2241550"/>
              <a:gd name="connsiteY3" fmla="*/ 0 h 1576917"/>
              <a:gd name="connsiteX4" fmla="*/ 2241550 w 2241550"/>
              <a:gd name="connsiteY4" fmla="*/ 0 h 1576917"/>
              <a:gd name="connsiteX5" fmla="*/ 2241550 w 2241550"/>
              <a:gd name="connsiteY5" fmla="*/ 0 h 157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550" h="1576917">
                <a:moveTo>
                  <a:pt x="0" y="1041400"/>
                </a:moveTo>
                <a:cubicBezTo>
                  <a:pt x="502179" y="1309158"/>
                  <a:pt x="1004358" y="1576917"/>
                  <a:pt x="1377950" y="1403350"/>
                </a:cubicBezTo>
                <a:cubicBezTo>
                  <a:pt x="1751542" y="1229783"/>
                  <a:pt x="2241550" y="0"/>
                  <a:pt x="2241550" y="0"/>
                </a:cubicBezTo>
                <a:lnTo>
                  <a:pt x="2241550" y="0"/>
                </a:lnTo>
                <a:lnTo>
                  <a:pt x="2241550" y="0"/>
                </a:lnTo>
                <a:lnTo>
                  <a:pt x="2241550" y="0"/>
                </a:lnTo>
              </a:path>
            </a:pathLst>
          </a:custGeom>
          <a:ln w="508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643305" y="5715016"/>
            <a:ext cx="3497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Quantum Efficiency, </a:t>
            </a:r>
          </a:p>
          <a:p>
            <a:r>
              <a:rPr lang="en-GB" dirty="0" smtClean="0"/>
              <a:t>Photon Counting Errors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>
            <a:off x="5607050" y="3492500"/>
            <a:ext cx="1885950" cy="1574800"/>
          </a:xfrm>
          <a:custGeom>
            <a:avLst/>
            <a:gdLst>
              <a:gd name="connsiteX0" fmla="*/ 0 w 1885950"/>
              <a:gd name="connsiteY0" fmla="*/ 609600 h 1574800"/>
              <a:gd name="connsiteX1" fmla="*/ 1289050 w 1885950"/>
              <a:gd name="connsiteY1" fmla="*/ 1473200 h 1574800"/>
              <a:gd name="connsiteX2" fmla="*/ 1885950 w 1885950"/>
              <a:gd name="connsiteY2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5950" h="1574800">
                <a:moveTo>
                  <a:pt x="0" y="609600"/>
                </a:moveTo>
                <a:cubicBezTo>
                  <a:pt x="487362" y="1092200"/>
                  <a:pt x="974725" y="1574800"/>
                  <a:pt x="1289050" y="1473200"/>
                </a:cubicBezTo>
                <a:cubicBezTo>
                  <a:pt x="1603375" y="1371600"/>
                  <a:pt x="1744662" y="685800"/>
                  <a:pt x="1885950" y="0"/>
                </a:cubicBezTo>
              </a:path>
            </a:pathLst>
          </a:custGeom>
          <a:ln w="50800"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929322" y="4929198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System 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24C45-3976-4C5D-B1EC-47D692AEED87}" type="slidenum">
              <a:rPr lang="en-US"/>
              <a:pPr/>
              <a:t>11</a:t>
            </a:fld>
            <a:endParaRPr lang="en-US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66" y="559330"/>
            <a:ext cx="8229600" cy="575204"/>
          </a:xfrm>
        </p:spPr>
        <p:txBody>
          <a:bodyPr/>
          <a:lstStyle/>
          <a:p>
            <a:r>
              <a:rPr lang="en-US" dirty="0"/>
              <a:t>Microscope Image Formation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1247775"/>
            <a:ext cx="8229600" cy="2163763"/>
          </a:xfrm>
        </p:spPr>
        <p:txBody>
          <a:bodyPr/>
          <a:lstStyle/>
          <a:p>
            <a:r>
              <a:rPr lang="en-US" sz="2400" dirty="0"/>
              <a:t>The impulse response of the microscope is called its point spread function (PSF).</a:t>
            </a:r>
          </a:p>
          <a:p>
            <a:endParaRPr lang="en-US" sz="2400" dirty="0"/>
          </a:p>
          <a:p>
            <a:r>
              <a:rPr lang="en-US" sz="2400" dirty="0"/>
              <a:t>The transfer function of a microscope is called its optical transfer function (OTF).  </a:t>
            </a:r>
          </a:p>
          <a:p>
            <a:endParaRPr lang="en-US" sz="2400" dirty="0"/>
          </a:p>
          <a:p>
            <a:r>
              <a:rPr lang="en-US" sz="2400" dirty="0"/>
              <a:t>The PSF has the shape of an Airy Disk.</a:t>
            </a:r>
          </a:p>
          <a:p>
            <a:endParaRPr lang="en-US" sz="2400" dirty="0"/>
          </a:p>
        </p:txBody>
      </p:sp>
      <p:pic>
        <p:nvPicPr>
          <p:cNvPr id="49767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4348163"/>
            <a:ext cx="38957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7294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312334"/>
            <a:ext cx="4512733" cy="3201610"/>
          </a:xfrm>
        </p:spPr>
        <p:txBody>
          <a:bodyPr/>
          <a:lstStyle/>
          <a:p>
            <a:r>
              <a:rPr lang="en-US" sz="2000" dirty="0"/>
              <a:t>Light has characteristics of both particle and wave (particle-wave duality</a:t>
            </a:r>
            <a:r>
              <a:rPr lang="en-US" sz="2000" dirty="0" smtClean="0"/>
              <a:t>).</a:t>
            </a:r>
          </a:p>
          <a:p>
            <a:endParaRPr lang="en-US" sz="2000" dirty="0"/>
          </a:p>
          <a:p>
            <a:r>
              <a:rPr lang="en-US" sz="2000" dirty="0"/>
              <a:t>A photon is a quantum of electromagnetic radiation and the unit particle of light.  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AF907-7185-42E0-8068-70682D5E898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421"/>
          <a:stretch>
            <a:fillRect/>
          </a:stretch>
        </p:blipFill>
        <p:spPr bwMode="auto">
          <a:xfrm>
            <a:off x="5032979" y="1555600"/>
            <a:ext cx="33051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97933" y="480713"/>
            <a:ext cx="8229600" cy="566737"/>
          </a:xfrm>
          <a:noFill/>
          <a:ln/>
        </p:spPr>
        <p:txBody>
          <a:bodyPr/>
          <a:lstStyle/>
          <a:p>
            <a:r>
              <a:rPr lang="en-US" dirty="0" smtClean="0"/>
              <a:t>Optics: Some Basics (III)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 t="20277" b="24556"/>
          <a:stretch>
            <a:fillRect/>
          </a:stretch>
        </p:blipFill>
        <p:spPr bwMode="auto">
          <a:xfrm>
            <a:off x="660400" y="3705225"/>
            <a:ext cx="7620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430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D9E8-EA91-40F6-AA55-205875A59868}" type="slidenum">
              <a:rPr lang="en-US"/>
              <a:pPr/>
              <a:t>13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Diffraction Patterns – linear aperture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1317"/>
            <a:ext cx="8229600" cy="4525963"/>
          </a:xfrm>
          <a:noFill/>
          <a:ln/>
        </p:spPr>
        <p:txBody>
          <a:bodyPr/>
          <a:lstStyle/>
          <a:p>
            <a:r>
              <a:rPr lang="en-US" sz="2800" dirty="0" smtClean="0"/>
              <a:t>Lets do a derivation together !  Linear aperture:  the single slit experiment.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Questions addressed:</a:t>
            </a:r>
          </a:p>
          <a:p>
            <a:pPr lvl="1"/>
            <a:r>
              <a:rPr lang="en-US" sz="2400" dirty="0" smtClean="0"/>
              <a:t>What is a point spread function..?  </a:t>
            </a:r>
          </a:p>
          <a:p>
            <a:pPr lvl="1"/>
            <a:r>
              <a:rPr lang="en-US" sz="2400" dirty="0" smtClean="0"/>
              <a:t>How is it formed..?</a:t>
            </a:r>
          </a:p>
          <a:p>
            <a:pPr lvl="1"/>
            <a:r>
              <a:rPr lang="en-US" sz="2400" dirty="0" smtClean="0"/>
              <a:t>How does it work on an </a:t>
            </a:r>
          </a:p>
          <a:p>
            <a:pPr lvl="1">
              <a:buNone/>
            </a:pPr>
            <a:r>
              <a:rPr lang="en-US" sz="2400" dirty="0" smtClean="0"/>
              <a:t>    input signal ..? </a:t>
            </a:r>
          </a:p>
          <a:p>
            <a:pPr lvl="1">
              <a:buNone/>
            </a:pPr>
            <a:r>
              <a:rPr lang="en-US" sz="2400" dirty="0" smtClean="0"/>
              <a:t>Hint: Convolution.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131" y="3749676"/>
            <a:ext cx="4381098" cy="2360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86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459699" y="43542"/>
            <a:ext cx="83503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Conclusions on Single Slit Diffraction</a:t>
            </a:r>
          </a:p>
          <a:p>
            <a:r>
              <a:rPr lang="en-US" sz="3200" dirty="0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	– when does light behave like a wave..?</a:t>
            </a:r>
          </a:p>
        </p:txBody>
      </p:sp>
      <p:pic>
        <p:nvPicPr>
          <p:cNvPr id="19459" name="Picture 6"/>
          <p:cNvPicPr>
            <a:picLocks noChangeAspect="1" noChangeArrowheads="1"/>
          </p:cNvPicPr>
          <p:nvPr/>
        </p:nvPicPr>
        <p:blipFill>
          <a:blip r:embed="rId2" cstate="print"/>
          <a:srcRect t="20277" b="24556"/>
          <a:stretch>
            <a:fillRect/>
          </a:stretch>
        </p:blipFill>
        <p:spPr bwMode="auto">
          <a:xfrm>
            <a:off x="747485" y="1574343"/>
            <a:ext cx="76200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846363" y="4789939"/>
            <a:ext cx="72961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solidFill>
                  <a:srgbClr val="000099"/>
                </a:solidFill>
                <a:latin typeface="+mn-lt"/>
              </a:rPr>
              <a:t>The “geometrical</a:t>
            </a:r>
            <a:r>
              <a:rPr lang="en-GB" sz="2400" dirty="0">
                <a:solidFill>
                  <a:srgbClr val="000099"/>
                </a:solidFill>
                <a:latin typeface="+mn-lt"/>
              </a:rPr>
              <a:t>” picture breaks down when slit width becomes </a:t>
            </a:r>
            <a:r>
              <a:rPr lang="en-GB" sz="2400" dirty="0" smtClean="0">
                <a:solidFill>
                  <a:srgbClr val="000099"/>
                </a:solidFill>
                <a:latin typeface="+mn-lt"/>
              </a:rPr>
              <a:t>comparable with </a:t>
            </a:r>
            <a:r>
              <a:rPr lang="en-GB" sz="2400" dirty="0">
                <a:solidFill>
                  <a:srgbClr val="000099"/>
                </a:solidFill>
                <a:latin typeface="+mn-lt"/>
              </a:rPr>
              <a:t>wavelength </a:t>
            </a:r>
            <a:r>
              <a:rPr lang="en-GB" sz="2400" dirty="0" smtClean="0">
                <a:solidFill>
                  <a:srgbClr val="000099"/>
                </a:solidFill>
                <a:latin typeface="+mn-lt"/>
              </a:rPr>
              <a:t>.</a:t>
            </a:r>
          </a:p>
          <a:p>
            <a:pPr algn="just"/>
            <a:r>
              <a:rPr lang="en-GB" sz="2400" dirty="0" smtClean="0">
                <a:solidFill>
                  <a:srgbClr val="000099"/>
                </a:solidFill>
                <a:latin typeface="+mn-lt"/>
              </a:rPr>
              <a:t>Clearly, diffraction is relevant to microscopes with small apertures!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748624" y="336323"/>
            <a:ext cx="77460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3200" dirty="0" err="1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Sinc</a:t>
            </a:r>
            <a:r>
              <a:rPr lang="en-GB" sz="3200" dirty="0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 Function:  Width </a:t>
            </a:r>
            <a:r>
              <a:rPr lang="en-GB" sz="3200" dirty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of central maximum</a:t>
            </a:r>
            <a:endParaRPr lang="en-US" sz="3200" dirty="0">
              <a:solidFill>
                <a:srgbClr val="CC33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736600" y="1093788"/>
            <a:ext cx="8031163" cy="106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1775" indent="-231775">
              <a:buFontTx/>
              <a:buChar char="•"/>
            </a:pPr>
            <a:r>
              <a:rPr lang="en-GB" dirty="0">
                <a:solidFill>
                  <a:srgbClr val="000099"/>
                </a:solidFill>
                <a:latin typeface="+mn-lt"/>
              </a:rPr>
              <a:t>We can define the width of the central maximum to be the distance between the m = +1 minimum and the m=-1 </a:t>
            </a:r>
            <a:r>
              <a:rPr lang="en-GB" dirty="0" smtClean="0">
                <a:solidFill>
                  <a:srgbClr val="000099"/>
                </a:solidFill>
                <a:latin typeface="+mn-lt"/>
              </a:rPr>
              <a:t>minimum, below.</a:t>
            </a:r>
          </a:p>
          <a:p>
            <a:pPr marL="231775" indent="-231775">
              <a:buFontTx/>
              <a:buChar char="•"/>
            </a:pPr>
            <a:r>
              <a:rPr lang="en-GB" dirty="0" smtClean="0">
                <a:solidFill>
                  <a:srgbClr val="000099"/>
                </a:solidFill>
                <a:latin typeface="+mn-lt"/>
                <a:sym typeface="Symbol" charset="2"/>
              </a:rPr>
              <a:t>This pattern is called a Point Spread Function (PSF).</a:t>
            </a:r>
          </a:p>
          <a:p>
            <a:pPr marL="231775" indent="-231775">
              <a:buFontTx/>
              <a:buChar char="•"/>
            </a:pPr>
            <a:r>
              <a:rPr lang="en-GB" dirty="0" smtClean="0">
                <a:solidFill>
                  <a:srgbClr val="000099"/>
                </a:solidFill>
                <a:latin typeface="+mn-lt"/>
                <a:sym typeface="Symbol" charset="2"/>
              </a:rPr>
              <a:t>It is </a:t>
            </a:r>
            <a:r>
              <a:rPr lang="en-GB" dirty="0" err="1" smtClean="0">
                <a:solidFill>
                  <a:srgbClr val="000099"/>
                </a:solidFill>
                <a:latin typeface="+mn-lt"/>
                <a:sym typeface="Symbol" charset="2"/>
              </a:rPr>
              <a:t>modeled</a:t>
            </a:r>
            <a:r>
              <a:rPr lang="en-GB" dirty="0" smtClean="0">
                <a:solidFill>
                  <a:srgbClr val="000099"/>
                </a:solidFill>
                <a:latin typeface="+mn-lt"/>
                <a:sym typeface="Symbol" charset="2"/>
              </a:rPr>
              <a:t> mathematically as the </a:t>
            </a:r>
            <a:r>
              <a:rPr lang="en-GB" dirty="0" err="1" smtClean="0">
                <a:solidFill>
                  <a:srgbClr val="000099"/>
                </a:solidFill>
                <a:latin typeface="+mn-lt"/>
                <a:sym typeface="Symbol" charset="2"/>
              </a:rPr>
              <a:t>Sinc</a:t>
            </a:r>
            <a:r>
              <a:rPr lang="en-GB" dirty="0" smtClean="0">
                <a:solidFill>
                  <a:srgbClr val="000099"/>
                </a:solidFill>
                <a:latin typeface="+mn-lt"/>
                <a:sym typeface="Symbol" charset="2"/>
              </a:rPr>
              <a:t> Function = (sin</a:t>
            </a:r>
            <a:r>
              <a:rPr lang="el-GR" dirty="0" smtClean="0">
                <a:solidFill>
                  <a:srgbClr val="000099"/>
                </a:solidFill>
                <a:latin typeface="+mn-lt"/>
                <a:sym typeface="Symbol" charset="2"/>
              </a:rPr>
              <a:t>θ</a:t>
            </a:r>
            <a:r>
              <a:rPr lang="en-US" dirty="0" smtClean="0">
                <a:solidFill>
                  <a:srgbClr val="000099"/>
                </a:solidFill>
                <a:latin typeface="+mn-lt"/>
                <a:sym typeface="Symbol" charset="2"/>
              </a:rPr>
              <a:t>) /</a:t>
            </a:r>
            <a:r>
              <a:rPr lang="el-GR" dirty="0" smtClean="0">
                <a:solidFill>
                  <a:srgbClr val="000099"/>
                </a:solidFill>
                <a:latin typeface="+mn-lt"/>
                <a:sym typeface="Symbol" charset="2"/>
              </a:rPr>
              <a:t> θ</a:t>
            </a:r>
            <a:endParaRPr lang="en-GB" dirty="0">
              <a:solidFill>
                <a:srgbClr val="000099"/>
              </a:solidFill>
              <a:latin typeface="+mn-lt"/>
              <a:sym typeface="Symbol" charset="2"/>
            </a:endParaRPr>
          </a:p>
          <a:p>
            <a:pPr marL="231775" indent="-231775">
              <a:buFontTx/>
              <a:buChar char="•"/>
            </a:pPr>
            <a:endParaRPr lang="en-GB" sz="2000" dirty="0">
              <a:sym typeface="Symbol" charset="2"/>
            </a:endParaRPr>
          </a:p>
          <a:p>
            <a:pPr marL="231775" indent="-231775">
              <a:buFontTx/>
              <a:buChar char="•"/>
            </a:pPr>
            <a:endParaRPr lang="en-GB" sz="2000" dirty="0">
              <a:sym typeface="Symbol" charset="2"/>
            </a:endParaRPr>
          </a:p>
        </p:txBody>
      </p:sp>
      <p:graphicFrame>
        <p:nvGraphicFramePr>
          <p:cNvPr id="91144" name="Object 2"/>
          <p:cNvGraphicFramePr>
            <a:graphicFrameLocks noChangeAspect="1"/>
          </p:cNvGraphicFramePr>
          <p:nvPr/>
        </p:nvGraphicFramePr>
        <p:xfrm>
          <a:off x="5783263" y="4174217"/>
          <a:ext cx="3148012" cy="831850"/>
        </p:xfrm>
        <a:graphic>
          <a:graphicData uri="http://schemas.openxmlformats.org/presentationml/2006/ole">
            <p:oleObj spid="_x0000_s104450" name="Equation" r:id="rId3" imgW="1485720" imgH="393480" progId="Equation.3">
              <p:embed/>
            </p:oleObj>
          </a:graphicData>
        </a:graphic>
      </p:graphicFrame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5995081" y="5356451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dirty="0" smtClean="0"/>
              <a:t>Narrower </a:t>
            </a:r>
            <a:r>
              <a:rPr lang="en-GB" dirty="0"/>
              <a:t>the slit, the more the diffraction pattern “spreads out” </a:t>
            </a:r>
          </a:p>
        </p:txBody>
      </p:sp>
      <p:pic>
        <p:nvPicPr>
          <p:cNvPr id="21510" name="Picture 11" descr="scan00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89275" y="2537505"/>
            <a:ext cx="2233613" cy="294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Text Box 13"/>
          <p:cNvSpPr txBox="1">
            <a:spLocks noChangeArrowheads="1"/>
          </p:cNvSpPr>
          <p:nvPr/>
        </p:nvSpPr>
        <p:spPr bwMode="auto">
          <a:xfrm>
            <a:off x="2957286" y="5404302"/>
            <a:ext cx="2116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dirty="0"/>
              <a:t>image of diffraction pattern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44513" y="2450192"/>
            <a:ext cx="2347912" cy="3694113"/>
            <a:chOff x="343" y="1516"/>
            <a:chExt cx="1479" cy="2327"/>
          </a:xfrm>
        </p:grpSpPr>
        <p:pic>
          <p:nvPicPr>
            <p:cNvPr id="21513" name="Picture 12" descr="scan000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3" y="1516"/>
              <a:ext cx="1175" cy="18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4" name="Text Box 14"/>
            <p:cNvSpPr txBox="1">
              <a:spLocks noChangeArrowheads="1"/>
            </p:cNvSpPr>
            <p:nvPr/>
          </p:nvSpPr>
          <p:spPr bwMode="auto">
            <a:xfrm>
              <a:off x="489" y="3439"/>
              <a:ext cx="13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GB" dirty="0"/>
                <a:t>Intensity</a:t>
              </a:r>
            </a:p>
            <a:p>
              <a:pPr algn="ctr"/>
              <a:r>
                <a:rPr lang="en-GB" dirty="0"/>
                <a:t>distribution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5094514" y="2639628"/>
            <a:ext cx="40494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rId6"/>
              </a:rPr>
              <a:t>http://mathworld.wolfram.com/SincFunction.html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6066972" y="3167969"/>
          <a:ext cx="2228850" cy="685800"/>
        </p:xfrm>
        <a:graphic>
          <a:graphicData uri="http://schemas.openxmlformats.org/presentationml/2006/ole">
            <p:oleObj spid="_x0000_s104451" name="Equation" r:id="rId7" imgW="1155700" imgH="355600" progId="Equation.3">
              <p:embed/>
            </p:oleObj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554514" y="3657599"/>
            <a:ext cx="14845" cy="653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8059" y="3759201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1" y="3991425"/>
            <a:ext cx="8374743" cy="2848137"/>
          </a:xfrm>
        </p:spPr>
        <p:txBody>
          <a:bodyPr/>
          <a:lstStyle/>
          <a:p>
            <a:r>
              <a:rPr lang="en-GB" sz="2400" dirty="0" smtClean="0"/>
              <a:t>So, the more we seek to localize a photon (</a:t>
            </a:r>
            <a:r>
              <a:rPr lang="en-GB" sz="2400" dirty="0" err="1" smtClean="0"/>
              <a:t>ie</a:t>
            </a:r>
            <a:r>
              <a:rPr lang="en-GB" sz="2400" dirty="0" smtClean="0"/>
              <a:t> define its position) by shrinking the slit width, </a:t>
            </a:r>
            <a:r>
              <a:rPr lang="en-GB" sz="2400" i="1" dirty="0" smtClean="0"/>
              <a:t>a</a:t>
            </a:r>
            <a:r>
              <a:rPr lang="en-GB" sz="2400" dirty="0" smtClean="0"/>
              <a:t>, the more spread (uncertainty) we induce in its momentum:</a:t>
            </a:r>
          </a:p>
          <a:p>
            <a:pPr lvl="1"/>
            <a:r>
              <a:rPr lang="en-GB" sz="2000" dirty="0" smtClean="0"/>
              <a:t>In this case, we have </a:t>
            </a:r>
            <a:r>
              <a:rPr lang="en-GB" sz="2000" dirty="0" smtClean="0">
                <a:sym typeface="Symbol"/>
              </a:rPr>
              <a:t></a:t>
            </a:r>
            <a:r>
              <a:rPr lang="en-GB" sz="2000" dirty="0" err="1" smtClean="0">
                <a:sym typeface="Symbol"/>
              </a:rPr>
              <a:t>p</a:t>
            </a:r>
            <a:r>
              <a:rPr lang="en-GB" sz="2000" baseline="-25000" dirty="0" err="1" smtClean="0">
                <a:sym typeface="Symbol"/>
              </a:rPr>
              <a:t>y</a:t>
            </a:r>
            <a:r>
              <a:rPr lang="en-GB" sz="2000" dirty="0" err="1" smtClean="0">
                <a:sym typeface="Symbol"/>
              </a:rPr>
              <a:t>y</a:t>
            </a:r>
            <a:r>
              <a:rPr lang="en-GB" sz="2000" dirty="0" smtClean="0">
                <a:sym typeface="Symbol"/>
              </a:rPr>
              <a:t> ~ h</a:t>
            </a:r>
            <a:endParaRPr lang="en-US" sz="2000" dirty="0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2500220" y="2382988"/>
          <a:ext cx="4138709" cy="1477808"/>
        </p:xfrm>
        <a:graphic>
          <a:graphicData uri="http://schemas.openxmlformats.org/presentationml/2006/ole">
            <p:oleObj spid="_x0000_s105474" name="Equation" r:id="rId3" imgW="1816100" imgH="647700" progId="Equation.3">
              <p:embed/>
            </p:oleObj>
          </a:graphicData>
        </a:graphic>
      </p:graphicFrame>
      <p:sp>
        <p:nvSpPr>
          <p:cNvPr id="4" name="Rectangle 3"/>
          <p:cNvSpPr/>
          <p:nvPr/>
        </p:nvSpPr>
        <p:spPr>
          <a:xfrm>
            <a:off x="580568" y="1424899"/>
            <a:ext cx="8157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Attempting to localizing photons in the y-direction to a slit of width a leads to a spread of y-</a:t>
            </a:r>
            <a:r>
              <a:rPr lang="en-US" sz="2400" dirty="0" err="1" smtClean="0">
                <a:solidFill>
                  <a:srgbClr val="000099"/>
                </a:solidFill>
                <a:latin typeface="+mn-lt"/>
              </a:rPr>
              <a:t>momenta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 of at least h/a.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1257" y="365352"/>
            <a:ext cx="104418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What does this mean for the particle nature of light..?</a:t>
            </a:r>
            <a:endParaRPr lang="en-US" sz="2800" dirty="0">
              <a:solidFill>
                <a:srgbClr val="CC33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A3312-AFF2-4766-8B9F-01D32711C870}" type="slidenum">
              <a:rPr lang="en-US"/>
              <a:pPr/>
              <a:t>17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0863"/>
            <a:ext cx="8229600" cy="592137"/>
          </a:xfrm>
        </p:spPr>
        <p:txBody>
          <a:bodyPr/>
          <a:lstStyle/>
          <a:p>
            <a:r>
              <a:rPr lang="en-US" dirty="0"/>
              <a:t>Microscope Image Formation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239838"/>
          </a:xfrm>
        </p:spPr>
        <p:txBody>
          <a:bodyPr/>
          <a:lstStyle/>
          <a:p>
            <a:r>
              <a:rPr lang="en-US" sz="2800" dirty="0"/>
              <a:t>Microscope image formation can be modeled as a convolution with the PSF. </a:t>
            </a:r>
          </a:p>
        </p:txBody>
      </p:sp>
      <p:graphicFrame>
        <p:nvGraphicFramePr>
          <p:cNvPr id="499716" name="Object 4"/>
          <p:cNvGraphicFramePr>
            <a:graphicFrameLocks noChangeAspect="1"/>
          </p:cNvGraphicFramePr>
          <p:nvPr/>
        </p:nvGraphicFramePr>
        <p:xfrm>
          <a:off x="2333625" y="2397125"/>
          <a:ext cx="4402138" cy="1044575"/>
        </p:xfrm>
        <a:graphic>
          <a:graphicData uri="http://schemas.openxmlformats.org/presentationml/2006/ole">
            <p:oleObj spid="_x0000_s69634" name="Equation" r:id="rId4" imgW="2514600" imgH="596900" progId="">
              <p:embed/>
            </p:oleObj>
          </a:graphicData>
        </a:graphic>
      </p:graphicFrame>
      <p:pic>
        <p:nvPicPr>
          <p:cNvPr id="4997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3852863"/>
            <a:ext cx="38957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1719263" y="5945188"/>
            <a:ext cx="5827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/>
              <a:t>http://micro.magnet.fsu.edu/primer/java/mtf/airydisksize/index.html</a:t>
            </a:r>
          </a:p>
        </p:txBody>
      </p:sp>
    </p:spTree>
    <p:extLst>
      <p:ext uri="{BB962C8B-B14F-4D97-AF65-F5344CB8AC3E}">
        <p14:creationId xmlns="" xmlns:p14="http://schemas.microsoft.com/office/powerpoint/2010/main" val="12914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11712"/>
            <a:ext cx="20574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41085" y="123008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Simple example of convolution of  input image (matrix, S) and impulse response (kernel) in 2D spatial.  </a:t>
            </a:r>
            <a:r>
              <a:rPr lang="en-US" sz="2000" i="1" dirty="0" smtClean="0"/>
              <a:t>Y[n] = (S * h) [n].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Notice that the kernel matrix is flipped both horizontal and vertical direction before multiplying the overlapped input </a:t>
            </a:r>
            <a:r>
              <a:rPr lang="en-US" sz="2000" dirty="0" smtClean="0"/>
              <a:t>data.</a:t>
            </a:r>
            <a:endParaRPr lang="en-US" sz="2000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2850" y="185058"/>
            <a:ext cx="84582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latin typeface=""/>
              </a:rPr>
              <a:t>The Convolution Operator </a:t>
            </a:r>
            <a:r>
              <a:rPr lang="en-US" sz="1800" dirty="0" smtClean="0">
                <a:latin typeface=""/>
              </a:rPr>
              <a:t>– </a:t>
            </a:r>
            <a:r>
              <a:rPr lang="en-US" sz="2000" dirty="0" smtClean="0">
                <a:latin typeface=""/>
              </a:rPr>
              <a:t>what happens to an input 1D image function, f(</a:t>
            </a:r>
            <a:r>
              <a:rPr lang="en-US" sz="2000" dirty="0" err="1" smtClean="0">
                <a:latin typeface=""/>
              </a:rPr>
              <a:t>x,y</a:t>
            </a:r>
            <a:r>
              <a:rPr lang="en-US" sz="2000" dirty="0" smtClean="0">
                <a:latin typeface=""/>
              </a:rPr>
              <a:t>) as it passes through an aperture ..?</a:t>
            </a:r>
            <a:endParaRPr lang="en-US" sz="1800" dirty="0" smtClean="0">
              <a:latin typeface="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12857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fld id="{14FED934-D717-534E-B11A-78FA8469206A}" type="slidenum">
              <a:rPr lang="en-US"/>
              <a:pPr algn="r">
                <a:defRPr/>
              </a:pPr>
              <a:t>18</a:t>
            </a:fld>
            <a:endParaRPr lang="en-US" dirty="0"/>
          </a:p>
        </p:txBody>
      </p:sp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5069113"/>
            <a:ext cx="49530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3429000"/>
            <a:ext cx="33909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D9E8-EA91-40F6-AA55-205875A59868}" type="slidenum">
              <a:rPr lang="en-US"/>
              <a:pPr/>
              <a:t>19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-6241" y="452724"/>
            <a:ext cx="9121219" cy="536395"/>
          </a:xfrm>
          <a:noFill/>
          <a:ln/>
        </p:spPr>
        <p:txBody>
          <a:bodyPr/>
          <a:lstStyle/>
          <a:p>
            <a:r>
              <a:rPr lang="en-US" dirty="0" smtClean="0"/>
              <a:t>Circular Aperture - Airy Disk Diffraction Pattern</a:t>
            </a:r>
            <a:endParaRPr lang="en-US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7775"/>
            <a:ext cx="8229600" cy="4525963"/>
          </a:xfrm>
          <a:noFill/>
          <a:ln/>
        </p:spPr>
        <p:txBody>
          <a:bodyPr/>
          <a:lstStyle/>
          <a:p>
            <a:r>
              <a:rPr lang="en-US" sz="2400"/>
              <a:t>Airy (after George Biddell Airy) disk is the diffraction pattern of a point feature under a circular aperture. </a:t>
            </a:r>
          </a:p>
          <a:p>
            <a:endParaRPr lang="en-US" sz="2400"/>
          </a:p>
          <a:p>
            <a:r>
              <a:rPr lang="en-US" sz="2400"/>
              <a:t>It has the following form</a:t>
            </a:r>
            <a:br>
              <a:rPr lang="en-US" sz="2400"/>
            </a:b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Detailed derivation is given in </a:t>
            </a:r>
            <a:br>
              <a:rPr lang="en-US" sz="2400"/>
            </a:br>
            <a:r>
              <a:rPr lang="en-US" sz="2400"/>
              <a:t>	</a:t>
            </a:r>
            <a:r>
              <a:rPr lang="en-US" sz="2000">
                <a:solidFill>
                  <a:srgbClr val="009900"/>
                </a:solidFill>
              </a:rPr>
              <a:t>Born &amp; Wolf,  Principles of Optics, 7th ed., pp. 439-441.</a:t>
            </a:r>
            <a:r>
              <a:rPr lang="en-US" sz="2400"/>
              <a:t>  </a:t>
            </a:r>
            <a:br>
              <a:rPr lang="en-US" sz="2400"/>
            </a:br>
            <a:r>
              <a:rPr lang="en-US" sz="2400"/>
              <a:t>	</a:t>
            </a:r>
          </a:p>
        </p:txBody>
      </p:sp>
      <p:graphicFrame>
        <p:nvGraphicFramePr>
          <p:cNvPr id="501764" name="Object 4"/>
          <p:cNvGraphicFramePr>
            <a:graphicFrameLocks noChangeAspect="1"/>
          </p:cNvGraphicFramePr>
          <p:nvPr/>
        </p:nvGraphicFramePr>
        <p:xfrm>
          <a:off x="1831975" y="3155950"/>
          <a:ext cx="2144713" cy="1174750"/>
        </p:xfrm>
        <a:graphic>
          <a:graphicData uri="http://schemas.openxmlformats.org/presentationml/2006/ole">
            <p:oleObj spid="_x0000_s77826" name="Equation" r:id="rId4" imgW="927100" imgH="508000" progId="">
              <p:embed/>
            </p:oleObj>
          </a:graphicData>
        </a:graphic>
      </p:graphicFrame>
      <p:pic>
        <p:nvPicPr>
          <p:cNvPr id="50176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120" t="7442" r="978"/>
          <a:stretch>
            <a:fillRect/>
          </a:stretch>
        </p:blipFill>
        <p:spPr bwMode="auto">
          <a:xfrm>
            <a:off x="4529138" y="2247900"/>
            <a:ext cx="2786062" cy="226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766" name="Rectangle 6"/>
          <p:cNvSpPr>
            <a:spLocks noChangeArrowheads="1"/>
          </p:cNvSpPr>
          <p:nvPr/>
        </p:nvSpPr>
        <p:spPr bwMode="auto">
          <a:xfrm>
            <a:off x="952500" y="4324350"/>
            <a:ext cx="64008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J</a:t>
            </a:r>
            <a:r>
              <a:rPr lang="en-US" i="1" baseline="-25000"/>
              <a:t>1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  <a:r>
              <a:rPr lang="en-US" i="1"/>
              <a:t> is a Bessel function of the first kind. </a:t>
            </a:r>
            <a:endParaRPr lang="en-US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860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35E0-3D92-4237-A37F-9F46F8EDB4E5}" type="slidenum">
              <a:rPr lang="en-US"/>
              <a:pPr/>
              <a:t>2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0266" y="483129"/>
            <a:ext cx="8229600" cy="541337"/>
          </a:xfrm>
        </p:spPr>
        <p:txBody>
          <a:bodyPr/>
          <a:lstStyle/>
          <a:p>
            <a:r>
              <a:rPr lang="en-US" dirty="0" smtClean="0"/>
              <a:t>Basic Microscope Setup</a:t>
            </a:r>
            <a:endParaRPr 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353328"/>
            <a:ext cx="7634513" cy="1009343"/>
          </a:xfrm>
        </p:spPr>
        <p:txBody>
          <a:bodyPr/>
          <a:lstStyle/>
          <a:p>
            <a:pPr>
              <a:buNone/>
            </a:pPr>
            <a:r>
              <a:rPr lang="en-US" sz="1800" b="1" i="1" dirty="0" smtClean="0"/>
              <a:t>    From text: </a:t>
            </a:r>
            <a:r>
              <a:rPr lang="en-US" sz="1800" dirty="0" smtClean="0"/>
              <a:t>Microscopic Image Analysis for Life Science Applications</a:t>
            </a:r>
            <a:endParaRPr lang="en-US" sz="2400" dirty="0"/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28" y="1248002"/>
            <a:ext cx="51625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631543" y="2128653"/>
            <a:ext cx="35124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Arial" pitchFamily="34" charset="0"/>
              <a:buChar char="•"/>
            </a:pPr>
            <a:r>
              <a:rPr lang="en-US" sz="2400" dirty="0" smtClean="0"/>
              <a:t>How a Lens Works</a:t>
            </a:r>
          </a:p>
          <a:p>
            <a:pPr marL="347663" indent="-347663"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buFont typeface="Arial" pitchFamily="34" charset="0"/>
              <a:buChar char="•"/>
            </a:pPr>
            <a:r>
              <a:rPr lang="en-US" sz="2400" dirty="0" smtClean="0"/>
              <a:t>Diffraction Pattern</a:t>
            </a:r>
          </a:p>
          <a:p>
            <a:pPr marL="347663" indent="-347663">
              <a:buFont typeface="Arial" pitchFamily="34" charset="0"/>
              <a:buChar char="•"/>
            </a:pPr>
            <a:endParaRPr lang="en-US" sz="2400" dirty="0" smtClean="0"/>
          </a:p>
          <a:p>
            <a:pPr marL="347663" indent="-347663">
              <a:buFont typeface="Arial" pitchFamily="34" charset="0"/>
              <a:buChar char="•"/>
            </a:pPr>
            <a:r>
              <a:rPr lang="en-US" sz="2400" dirty="0" smtClean="0"/>
              <a:t>Linear System's view of an optical system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400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3C90F-9347-4EB1-8BF9-5F70AC9BFFAA}" type="slidenum">
              <a:rPr lang="en-US"/>
              <a:pPr/>
              <a:t>20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74613"/>
            <a:ext cx="8229600" cy="1143000"/>
          </a:xfrm>
          <a:noFill/>
          <a:ln/>
        </p:spPr>
        <p:txBody>
          <a:bodyPr/>
          <a:lstStyle/>
          <a:p>
            <a:r>
              <a:rPr lang="en-US" sz="3200"/>
              <a:t>Different Definition of Light Microscopy Resolution Limit (Demo)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Rayleigh limit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Sparrow limit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1247775" y="5049838"/>
            <a:ext cx="6716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http://www.microscopy.fsu.edu/primer/java/imageformation/rayleighdisks/index.html</a:t>
            </a:r>
          </a:p>
        </p:txBody>
      </p:sp>
      <p:graphicFrame>
        <p:nvGraphicFramePr>
          <p:cNvPr id="485386" name="Object 10"/>
          <p:cNvGraphicFramePr>
            <a:graphicFrameLocks noChangeAspect="1"/>
          </p:cNvGraphicFramePr>
          <p:nvPr/>
        </p:nvGraphicFramePr>
        <p:xfrm>
          <a:off x="3819525" y="1489075"/>
          <a:ext cx="1698625" cy="974725"/>
        </p:xfrm>
        <a:graphic>
          <a:graphicData uri="http://schemas.openxmlformats.org/presentationml/2006/ole">
            <p:oleObj spid="_x0000_s70658" name="Equation" r:id="rId4" imgW="685800" imgH="393700" progId="">
              <p:embed/>
            </p:oleObj>
          </a:graphicData>
        </a:graphic>
      </p:graphicFrame>
      <p:pic>
        <p:nvPicPr>
          <p:cNvPr id="48538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328738"/>
            <a:ext cx="2024063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85388" name="Object 12"/>
          <p:cNvGraphicFramePr>
            <a:graphicFrameLocks noChangeAspect="1"/>
          </p:cNvGraphicFramePr>
          <p:nvPr/>
        </p:nvGraphicFramePr>
        <p:xfrm>
          <a:off x="3910013" y="3690938"/>
          <a:ext cx="1730375" cy="974725"/>
        </p:xfrm>
        <a:graphic>
          <a:graphicData uri="http://schemas.openxmlformats.org/presentationml/2006/ole">
            <p:oleObj spid="_x0000_s70659" name="Equation" r:id="rId6" imgW="698197" imgH="393529" progId="">
              <p:embed/>
            </p:oleObj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5772" y="1299710"/>
            <a:ext cx="8589202" cy="459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56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3C90F-9347-4EB1-8BF9-5F70AC9BFFAA}" type="slidenum">
              <a:rPr lang="en-US"/>
              <a:pPr/>
              <a:t>21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7697" y="553584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sz="3200" dirty="0" smtClean="0"/>
              <a:t>Beyond the Rayleigh Limit…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Is the Rayleigh limit (200 nm) </a:t>
            </a:r>
            <a:br>
              <a:rPr lang="en-US" sz="2400" dirty="0" smtClean="0"/>
            </a:br>
            <a:r>
              <a:rPr lang="en-US" sz="2400" dirty="0" smtClean="0"/>
              <a:t>unbeatable by an optical system..??</a:t>
            </a:r>
            <a:br>
              <a:rPr lang="en-US" sz="2400" dirty="0" smtClean="0"/>
            </a:br>
            <a:endParaRPr lang="en-US" sz="3200" dirty="0"/>
          </a:p>
        </p:txBody>
      </p:sp>
      <p:pic>
        <p:nvPicPr>
          <p:cNvPr id="48538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328738"/>
            <a:ext cx="2024063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9770" y="2935318"/>
            <a:ext cx="81062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800" dirty="0" smtClean="0"/>
          </a:p>
          <a:p>
            <a:pPr algn="just"/>
            <a:r>
              <a:rPr lang="en-US" sz="1800" b="1" i="1" u="sng" dirty="0" smtClean="0"/>
              <a:t>Some Perspective -  a recap:</a:t>
            </a:r>
          </a:p>
          <a:p>
            <a:pPr algn="just"/>
            <a:endParaRPr lang="en-US" sz="1800" b="1" i="1" u="sng" dirty="0" smtClean="0"/>
          </a:p>
          <a:p>
            <a:pPr algn="just"/>
            <a:r>
              <a:rPr lang="en-US" sz="1800" dirty="0" smtClean="0"/>
              <a:t>The resolution of far field instruments is fundamentally limited by the wave nature of light. A practical definition of the resolving power is the well known Rayleigh criterion.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It states that two points are just resolved if their lateral separation equals the radius of the first dark ring of the Airy pattern. </a:t>
            </a:r>
          </a:p>
          <a:p>
            <a:pPr algn="just"/>
            <a:endParaRPr lang="en-US" sz="1800" dirty="0" smtClean="0"/>
          </a:p>
          <a:p>
            <a:pPr algn="just"/>
            <a:r>
              <a:rPr lang="en-US" sz="1800" dirty="0" smtClean="0"/>
              <a:t>For green light (wavelength 540 nm) and objectives with a numerical aperture (NA) of 1.4, this criterion imposes a limit of 240 nm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1156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3C90F-9347-4EB1-8BF9-5F70AC9BFFAA}" type="slidenum">
              <a:rPr lang="en-US"/>
              <a:pPr/>
              <a:t>22</a:t>
            </a:fld>
            <a:endParaRPr lang="en-US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7697" y="553583"/>
            <a:ext cx="8229600" cy="1841273"/>
          </a:xfrm>
          <a:noFill/>
          <a:ln/>
        </p:spPr>
        <p:txBody>
          <a:bodyPr/>
          <a:lstStyle/>
          <a:p>
            <a:pPr algn="l"/>
            <a:r>
              <a:rPr lang="en-US" sz="3200" dirty="0" smtClean="0"/>
              <a:t>Beyond the Rayleigh Limit…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We’ve been beating the Rayleigh </a:t>
            </a:r>
            <a:br>
              <a:rPr lang="en-US" sz="2400" dirty="0" smtClean="0"/>
            </a:br>
            <a:r>
              <a:rPr lang="en-US" sz="2400" dirty="0" smtClean="0"/>
              <a:t>limit for a while now…</a:t>
            </a:r>
            <a:br>
              <a:rPr lang="en-US" sz="2400" dirty="0" smtClean="0"/>
            </a:br>
            <a:endParaRPr lang="en-US" sz="3200" dirty="0"/>
          </a:p>
        </p:txBody>
      </p:sp>
      <p:pic>
        <p:nvPicPr>
          <p:cNvPr id="48538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488" y="0"/>
            <a:ext cx="3039306" cy="22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7544" y="2586973"/>
            <a:ext cx="86142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indent="-406400">
              <a:buFont typeface="Arial" pitchFamily="34" charset="0"/>
              <a:buChar char="•"/>
            </a:pPr>
            <a:r>
              <a:rPr lang="en-US" sz="1600" b="1" dirty="0" smtClean="0"/>
              <a:t>Fluorescence microscopy</a:t>
            </a:r>
            <a:r>
              <a:rPr lang="en-US" sz="1600" dirty="0" smtClean="0"/>
              <a:t>, a resolution beyond the common Rayleigh limit can be achieved by means of a </a:t>
            </a:r>
            <a:r>
              <a:rPr lang="en-US" sz="1600" dirty="0" err="1" smtClean="0"/>
              <a:t>nonuniform</a:t>
            </a:r>
            <a:r>
              <a:rPr lang="en-US" sz="1600" dirty="0" smtClean="0"/>
              <a:t> excitation pattern that contains high spatial frequency components. </a:t>
            </a:r>
          </a:p>
          <a:p>
            <a:pPr marL="406400" indent="-406400">
              <a:buFont typeface="Arial" pitchFamily="34" charset="0"/>
              <a:buChar char="•"/>
            </a:pPr>
            <a:endParaRPr lang="en-US" sz="1600" dirty="0" smtClean="0"/>
          </a:p>
          <a:p>
            <a:pPr marL="406400" indent="-406400">
              <a:buFont typeface="Arial" pitchFamily="34" charset="0"/>
              <a:buChar char="•"/>
            </a:pPr>
            <a:r>
              <a:rPr lang="en-US" sz="1600" dirty="0" smtClean="0"/>
              <a:t>In scanning </a:t>
            </a:r>
            <a:r>
              <a:rPr lang="en-US" sz="1600" b="1" dirty="0" err="1" smtClean="0"/>
              <a:t>confocal</a:t>
            </a:r>
            <a:r>
              <a:rPr lang="en-US" sz="1600" b="1" dirty="0" smtClean="0"/>
              <a:t> fluorescence microscopy (CFM), </a:t>
            </a:r>
            <a:r>
              <a:rPr lang="en-US" sz="1600" dirty="0" smtClean="0"/>
              <a:t>this pattern is a small light spot that is scanned over the specimen, theoretically yielding a 1.4-fold improved resolution compared with standard fluorescence microscopy.</a:t>
            </a:r>
          </a:p>
          <a:p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78969" y="4642533"/>
            <a:ext cx="83747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True optical resolution beyond the Rayleigh limit achieved by standing wave illumination </a:t>
            </a:r>
          </a:p>
          <a:p>
            <a:pPr algn="just"/>
            <a:r>
              <a:rPr lang="en-US" sz="1200" b="1" dirty="0" smtClean="0">
                <a:latin typeface="Frutiger-Bold"/>
              </a:rPr>
              <a:t>7232–7236  </a:t>
            </a:r>
            <a:r>
              <a:rPr lang="en-US" sz="1200" b="1" dirty="0" smtClean="0">
                <a:latin typeface="MathematicalPi-Three"/>
              </a:rPr>
              <a:t>|  </a:t>
            </a:r>
            <a:r>
              <a:rPr lang="en-US" sz="1200" b="1" dirty="0" smtClean="0">
                <a:latin typeface="Frutiger-Roman"/>
              </a:rPr>
              <a:t>PNAS </a:t>
            </a:r>
            <a:r>
              <a:rPr lang="en-US" sz="1200" b="1" dirty="0" smtClean="0">
                <a:latin typeface="MathematicalPi-Three"/>
              </a:rPr>
              <a:t>|  </a:t>
            </a:r>
            <a:r>
              <a:rPr lang="en-US" sz="1200" b="1" dirty="0" smtClean="0">
                <a:latin typeface="Frutiger-Bold"/>
              </a:rPr>
              <a:t>June 20, 2000 </a:t>
            </a:r>
            <a:r>
              <a:rPr lang="en-US" sz="1200" b="1" dirty="0" smtClean="0">
                <a:latin typeface="MathematicalPi-Three"/>
              </a:rPr>
              <a:t>|  </a:t>
            </a:r>
            <a:r>
              <a:rPr lang="en-US" sz="1200" b="1" dirty="0" smtClean="0">
                <a:latin typeface="Frutiger-Roman"/>
              </a:rPr>
              <a:t>vol. 97 </a:t>
            </a:r>
            <a:r>
              <a:rPr lang="en-US" sz="1200" b="1" dirty="0" smtClean="0">
                <a:latin typeface="MathematicalPi-Three"/>
              </a:rPr>
              <a:t>|  </a:t>
            </a:r>
            <a:r>
              <a:rPr lang="en-US" sz="1200" b="1" dirty="0" smtClean="0">
                <a:latin typeface="Frutiger-Roman"/>
              </a:rPr>
              <a:t>no. 13</a:t>
            </a:r>
            <a:endParaRPr lang="en-US" sz="3600" b="1" dirty="0" smtClean="0"/>
          </a:p>
          <a:p>
            <a:pPr algn="just"/>
            <a:r>
              <a:rPr lang="en-US" sz="1400" i="1" dirty="0" smtClean="0"/>
              <a:t>Jan T. </a:t>
            </a:r>
            <a:r>
              <a:rPr lang="en-US" sz="1400" i="1" dirty="0" err="1" smtClean="0"/>
              <a:t>Frohn</a:t>
            </a:r>
            <a:r>
              <a:rPr lang="en-US" sz="1400" i="1" dirty="0" smtClean="0"/>
              <a:t>, Helmut F. Knapp, and Andreas Stemmer*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This paper defines harmonic excitation light microscopy (HELM) to </a:t>
            </a:r>
            <a:r>
              <a:rPr lang="en-US" sz="1400" b="1" dirty="0" smtClean="0"/>
              <a:t>outperform the lateral resolving power of CFM by a factor of 1.5 and additionally avoid disadvantages of scanning methods.</a:t>
            </a:r>
            <a:endParaRPr lang="en-US" sz="1400" b="1" dirty="0"/>
          </a:p>
        </p:txBody>
      </p:sp>
    </p:spTree>
    <p:extLst>
      <p:ext uri="{BB962C8B-B14F-4D97-AF65-F5344CB8AC3E}">
        <p14:creationId xmlns="" xmlns:p14="http://schemas.microsoft.com/office/powerpoint/2010/main" val="1156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BBDD6-8E1C-40A3-A284-8C9DF3F98525}" type="slidenum">
              <a:rPr lang="en-US"/>
              <a:pPr/>
              <a:t>23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0525" y="606975"/>
            <a:ext cx="8229600" cy="527559"/>
          </a:xfrm>
          <a:noFill/>
          <a:ln/>
        </p:spPr>
        <p:txBody>
          <a:bodyPr/>
          <a:lstStyle/>
          <a:p>
            <a:r>
              <a:rPr lang="en-US" dirty="0"/>
              <a:t>Numerical Aperture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4410075" cy="4525963"/>
          </a:xfrm>
          <a:noFill/>
          <a:ln/>
        </p:spPr>
        <p:txBody>
          <a:bodyPr/>
          <a:lstStyle/>
          <a:p>
            <a:r>
              <a:rPr lang="en-US" sz="2400" dirty="0"/>
              <a:t>Numerical aperture (NA) determines microscope resolution and light collection power. </a:t>
            </a:r>
            <a:br>
              <a:rPr lang="en-US" sz="2400" dirty="0"/>
            </a:br>
            <a:r>
              <a:rPr lang="en-US" dirty="0"/>
              <a:t>	</a:t>
            </a:r>
          </a:p>
        </p:txBody>
      </p:sp>
      <p:pic>
        <p:nvPicPr>
          <p:cNvPr id="5038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476375"/>
            <a:ext cx="3581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03813" name="Object 5"/>
          <p:cNvGraphicFramePr>
            <a:graphicFrameLocks noChangeAspect="1"/>
          </p:cNvGraphicFramePr>
          <p:nvPr/>
        </p:nvGraphicFramePr>
        <p:xfrm>
          <a:off x="2517775" y="3603625"/>
          <a:ext cx="2479675" cy="620713"/>
        </p:xfrm>
        <a:graphic>
          <a:graphicData uri="http://schemas.openxmlformats.org/presentationml/2006/ole">
            <p:oleObj spid="_x0000_s68610" name="Equation" r:id="rId5" imgW="812447" imgH="203112" progId="">
              <p:embed/>
            </p:oleObj>
          </a:graphicData>
        </a:graphic>
      </p:graphicFrame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2247900" y="4457700"/>
            <a:ext cx="45148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n</a:t>
            </a:r>
            <a:r>
              <a:rPr lang="en-US"/>
              <a:t>: refractive index of the medium between </a:t>
            </a:r>
            <a:br>
              <a:rPr lang="en-US"/>
            </a:br>
            <a:r>
              <a:rPr lang="en-US"/>
              <a:t>    the lens and the specimen</a:t>
            </a:r>
          </a:p>
          <a:p>
            <a:endParaRPr lang="en-US"/>
          </a:p>
          <a:p>
            <a:r>
              <a:rPr lang="en-US" i="1">
                <a:sym typeface="Symbol" pitchFamily="18" charset="2"/>
              </a:rPr>
              <a:t></a:t>
            </a:r>
            <a:r>
              <a:rPr lang="en-US">
                <a:sym typeface="Symbol" pitchFamily="18" charset="2"/>
              </a:rPr>
              <a:t>: half of the angular aperture</a:t>
            </a:r>
          </a:p>
        </p:txBody>
      </p:sp>
    </p:spTree>
    <p:extLst>
      <p:ext uri="{BB962C8B-B14F-4D97-AF65-F5344CB8AC3E}">
        <p14:creationId xmlns="" xmlns:p14="http://schemas.microsoft.com/office/powerpoint/2010/main" val="11300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C0A6E-17E4-4B41-8073-BAA617BD5284}" type="slidenum">
              <a:rPr lang="en-US"/>
              <a:pPr/>
              <a:t>24</a:t>
            </a:fld>
            <a:endParaRPr lang="en-US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of View (Demo)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367" y="1373187"/>
            <a:ext cx="8229600" cy="4525963"/>
          </a:xfrm>
        </p:spPr>
        <p:txBody>
          <a:bodyPr/>
          <a:lstStyle/>
          <a:p>
            <a:r>
              <a:rPr lang="en-US" sz="2400" dirty="0"/>
              <a:t>Field of view: the region that is visible under a microscope</a:t>
            </a:r>
            <a:br>
              <a:rPr lang="en-US" sz="2400" dirty="0"/>
            </a:b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characterized in diameter</a:t>
            </a:r>
            <a:br>
              <a:rPr lang="en-US" sz="2400" dirty="0"/>
            </a:br>
            <a:r>
              <a:rPr lang="en-US" sz="2400" dirty="0"/>
              <a:t>	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If characterized in area	</a:t>
            </a:r>
          </a:p>
        </p:txBody>
      </p:sp>
      <p:graphicFrame>
        <p:nvGraphicFramePr>
          <p:cNvPr id="464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024556359"/>
              </p:ext>
            </p:extLst>
          </p:nvPr>
        </p:nvGraphicFramePr>
        <p:xfrm>
          <a:off x="3527191" y="3475955"/>
          <a:ext cx="3378200" cy="688975"/>
        </p:xfrm>
        <a:graphic>
          <a:graphicData uri="http://schemas.openxmlformats.org/presentationml/2006/ole">
            <p:oleObj spid="_x0000_s71682" name="Equation" r:id="rId4" imgW="1930400" imgH="393700" progId="">
              <p:embed/>
            </p:oleObj>
          </a:graphicData>
        </a:graphic>
      </p:graphicFrame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1086505" y="5655869"/>
            <a:ext cx="6796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C3300"/>
                </a:solidFill>
              </a:rPr>
              <a:t>http://micro.magnet.fsu.edu/primer/java/microscopy/diaphragm/index.html</a:t>
            </a:r>
          </a:p>
        </p:txBody>
      </p:sp>
      <p:graphicFrame>
        <p:nvGraphicFramePr>
          <p:cNvPr id="464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8942065"/>
              </p:ext>
            </p:extLst>
          </p:nvPr>
        </p:nvGraphicFramePr>
        <p:xfrm>
          <a:off x="3524891" y="4753252"/>
          <a:ext cx="3444875" cy="733425"/>
        </p:xfrm>
        <a:graphic>
          <a:graphicData uri="http://schemas.openxmlformats.org/presentationml/2006/ole">
            <p:oleObj spid="_x0000_s71683" name="Equation" r:id="rId5" imgW="1968500" imgH="4191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62968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F1C18-DB2F-4BE0-81D3-57DF9650148C}" type="slidenum">
              <a:rPr lang="en-US"/>
              <a:pPr/>
              <a:t>25</a:t>
            </a:fld>
            <a:endParaRPr lang="en-US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Depth-of-Field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sz="2400"/>
              <a:t>Depth-of-field: </a:t>
            </a:r>
            <a:r>
              <a:rPr lang="en-US" sz="2400">
                <a:solidFill>
                  <a:srgbClr val="009900"/>
                </a:solidFill>
              </a:rPr>
              <a:t>the axial distance (depth) in the specimen that appears in focus in the image. </a:t>
            </a:r>
          </a:p>
          <a:p>
            <a:endParaRPr lang="en-US"/>
          </a:p>
        </p:txBody>
      </p:sp>
      <p:graphicFrame>
        <p:nvGraphicFramePr>
          <p:cNvPr id="466948" name="Object 4"/>
          <p:cNvGraphicFramePr>
            <a:graphicFrameLocks noChangeAspect="1"/>
          </p:cNvGraphicFramePr>
          <p:nvPr/>
        </p:nvGraphicFramePr>
        <p:xfrm>
          <a:off x="2463800" y="2136775"/>
          <a:ext cx="3216275" cy="931863"/>
        </p:xfrm>
        <a:graphic>
          <a:graphicData uri="http://schemas.openxmlformats.org/presentationml/2006/ole">
            <p:oleObj spid="_x0000_s72706" name="Equation" r:id="rId4" imgW="1358310" imgH="393529" progId="">
              <p:embed/>
            </p:oleObj>
          </a:graphicData>
        </a:graphic>
      </p:graphicFrame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2362200" y="4191000"/>
            <a:ext cx="45148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/>
              <a:t>n</a:t>
            </a:r>
            <a:r>
              <a:rPr lang="en-US"/>
              <a:t>: refractive index of the medium between </a:t>
            </a:r>
            <a:br>
              <a:rPr lang="en-US"/>
            </a:br>
            <a:r>
              <a:rPr lang="en-US"/>
              <a:t>    the lens and the specimen</a:t>
            </a:r>
          </a:p>
          <a:p>
            <a:endParaRPr lang="en-US"/>
          </a:p>
          <a:p>
            <a:r>
              <a:rPr lang="en-US" i="1">
                <a:sym typeface="Symbol" pitchFamily="18" charset="2"/>
              </a:rPr>
              <a:t></a:t>
            </a:r>
            <a:r>
              <a:rPr lang="en-US">
                <a:sym typeface="Symbol" pitchFamily="18" charset="2"/>
              </a:rPr>
              <a:t>: emission wavelength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M</a:t>
            </a:r>
            <a:r>
              <a:rPr lang="en-US">
                <a:sym typeface="Symbol" pitchFamily="18" charset="2"/>
              </a:rPr>
              <a:t>: magnification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NA</a:t>
            </a:r>
            <a:r>
              <a:rPr lang="en-US">
                <a:sym typeface="Symbol" pitchFamily="18" charset="2"/>
              </a:rPr>
              <a:t>: numerical aperture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: smallest resolvable distance in the image plane</a:t>
            </a: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3305175" y="2133600"/>
            <a:ext cx="771525" cy="9906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4343400" y="2143125"/>
            <a:ext cx="1276350" cy="990600"/>
          </a:xfrm>
          <a:prstGeom prst="rect">
            <a:avLst/>
          </a:prstGeom>
          <a:solidFill>
            <a:srgbClr val="CCFFCC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29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9DFE7-7E07-4E61-BB78-BB9D6F6DE0E1}" type="slidenum">
              <a:rPr lang="en-US"/>
              <a:pPr/>
              <a:t>26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492830"/>
            <a:ext cx="8229600" cy="649549"/>
          </a:xfrm>
        </p:spPr>
        <p:txBody>
          <a:bodyPr/>
          <a:lstStyle/>
          <a:p>
            <a:r>
              <a:rPr lang="en-US" sz="3200" dirty="0"/>
              <a:t>Image Intensity: Light Collecting Power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4629150" cy="4525963"/>
          </a:xfrm>
        </p:spPr>
        <p:txBody>
          <a:bodyPr/>
          <a:lstStyle/>
          <a:p>
            <a:r>
              <a:rPr lang="en-US" sz="2400" dirty="0"/>
              <a:t>For transmitted and reflected light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For fluorescence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7718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8" y="1624013"/>
            <a:ext cx="31527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771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91347616"/>
              </p:ext>
            </p:extLst>
          </p:nvPr>
        </p:nvGraphicFramePr>
        <p:xfrm>
          <a:off x="2218014" y="2108957"/>
          <a:ext cx="1619250" cy="1112838"/>
        </p:xfrm>
        <a:graphic>
          <a:graphicData uri="http://schemas.openxmlformats.org/presentationml/2006/ole">
            <p:oleObj spid="_x0000_s73730" name="Equation" r:id="rId5" imgW="609600" imgH="419100" progId="">
              <p:embed/>
            </p:oleObj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2373313" y="4487863"/>
          <a:ext cx="1746250" cy="1200150"/>
        </p:xfrm>
        <a:graphic>
          <a:graphicData uri="http://schemas.openxmlformats.org/presentationml/2006/ole">
            <p:oleObj spid="_x0000_s73731" name="Equation" r:id="rId6" imgW="609600" imgH="419100" progId="">
              <p:embed/>
            </p:oleObj>
          </a:graphicData>
        </a:graphic>
      </p:graphicFrame>
      <p:pic>
        <p:nvPicPr>
          <p:cNvPr id="477191" name="Picture 7" descr="figure 9-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775" y="4006850"/>
            <a:ext cx="32893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417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986C2-6222-46EA-9E27-1C8BBB3FA343}" type="slidenum">
              <a:rPr lang="en-US"/>
              <a:pPr/>
              <a:t>27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600605"/>
            <a:ext cx="8229600" cy="533929"/>
          </a:xfrm>
          <a:noFill/>
          <a:ln/>
        </p:spPr>
        <p:txBody>
          <a:bodyPr/>
          <a:lstStyle/>
          <a:p>
            <a:r>
              <a:rPr lang="en-US" dirty="0"/>
              <a:t>Working Distance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85875"/>
            <a:ext cx="4410075" cy="4525963"/>
          </a:xfrm>
          <a:noFill/>
          <a:ln/>
        </p:spPr>
        <p:txBody>
          <a:bodyPr/>
          <a:lstStyle/>
          <a:p>
            <a:r>
              <a:rPr lang="en-US" sz="2400" dirty="0"/>
              <a:t>The distance between the objective lens and the specimen. </a:t>
            </a:r>
          </a:p>
          <a:p>
            <a:endParaRPr lang="en-US" sz="2400" dirty="0"/>
          </a:p>
          <a:p>
            <a:r>
              <a:rPr lang="en-US" sz="2400" dirty="0"/>
              <a:t>Working distance does not directly influence imaging but may determine how images can be collected.  </a:t>
            </a:r>
          </a:p>
        </p:txBody>
      </p:sp>
      <p:pic>
        <p:nvPicPr>
          <p:cNvPr id="5099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1476375"/>
            <a:ext cx="3581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5182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BB456-54FE-42EE-AFBF-B1642B72179E}" type="slidenum">
              <a:rPr lang="en-US"/>
              <a:pPr/>
              <a:t>28</a:t>
            </a:fld>
            <a:endParaRPr lang="en-US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Summary: High Resolution Microscopy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229600" cy="4525963"/>
          </a:xfrm>
        </p:spPr>
        <p:txBody>
          <a:bodyPr/>
          <a:lstStyle/>
          <a:p>
            <a:r>
              <a:rPr lang="en-US" sz="2400" dirty="0"/>
              <a:t>Size of cellular features are typically on the scale of a micron or smaller. </a:t>
            </a:r>
          </a:p>
          <a:p>
            <a:endParaRPr lang="en-US" sz="2400" dirty="0"/>
          </a:p>
          <a:p>
            <a:r>
              <a:rPr lang="en-US" sz="2400" dirty="0"/>
              <a:t>To resolve such features require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	</a:t>
            </a:r>
            <a:r>
              <a:rPr lang="en-US" sz="2000" dirty="0">
                <a:solidFill>
                  <a:srgbClr val="009900"/>
                </a:solidFill>
              </a:rPr>
              <a:t>- Shorter wavelength (electron microscopy)</a:t>
            </a:r>
            <a:br>
              <a:rPr lang="en-US" sz="2000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	- High numerical aperture (resolution)</a:t>
            </a:r>
            <a:br>
              <a:rPr lang="en-US" sz="2000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 	- High magnification (spatial sampling)</a:t>
            </a:r>
          </a:p>
          <a:p>
            <a:pPr>
              <a:buFontTx/>
              <a:buNone/>
            </a:pPr>
            <a:endParaRPr lang="en-US" sz="2000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rgbClr val="009900"/>
                </a:solidFill>
              </a:rPr>
              <a:t/>
            </a: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009900"/>
                </a:solidFill>
              </a:rPr>
              <a:t>	</a:t>
            </a:r>
          </a:p>
        </p:txBody>
      </p:sp>
      <p:graphicFrame>
        <p:nvGraphicFramePr>
          <p:cNvPr id="479236" name="Object 4"/>
          <p:cNvGraphicFramePr>
            <a:graphicFrameLocks noChangeAspect="1"/>
          </p:cNvGraphicFramePr>
          <p:nvPr/>
        </p:nvGraphicFramePr>
        <p:xfrm>
          <a:off x="6496050" y="3070225"/>
          <a:ext cx="1698625" cy="974725"/>
        </p:xfrm>
        <a:graphic>
          <a:graphicData uri="http://schemas.openxmlformats.org/presentationml/2006/ole">
            <p:oleObj spid="_x0000_s74754" name="Equation" r:id="rId4" imgW="685800" imgH="393700" progId="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6164" y="4448515"/>
            <a:ext cx="7921149" cy="7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Resolution (D) improves (gets smaller) if λ ↓ or n↑ or α↑ (parameters affecting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 NA)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538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F97DA-83DB-435F-9173-1D6801551147}" type="slidenum">
              <a:rPr lang="en-US"/>
              <a:pPr/>
              <a:t>29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Summary: High Resolution Microscopy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229600" cy="4525963"/>
          </a:xfrm>
        </p:spPr>
        <p:txBody>
          <a:bodyPr/>
          <a:lstStyle/>
          <a:p>
            <a:r>
              <a:rPr lang="en-US" sz="2400" dirty="0"/>
              <a:t>Higher magnification and higher numerical aperture mean</a:t>
            </a:r>
            <a:br>
              <a:rPr lang="en-US" sz="2400" dirty="0"/>
            </a:br>
            <a:r>
              <a:rPr lang="en-US" dirty="0">
                <a:solidFill>
                  <a:srgbClr val="009900"/>
                </a:solidFill>
              </a:rPr>
              <a:t>	</a:t>
            </a:r>
            <a:br>
              <a:rPr lang="en-US" dirty="0">
                <a:solidFill>
                  <a:srgbClr val="009900"/>
                </a:solidFill>
              </a:rPr>
            </a:br>
            <a:r>
              <a:rPr lang="en-US" dirty="0">
                <a:solidFill>
                  <a:srgbClr val="009900"/>
                </a:solidFill>
              </a:rPr>
              <a:t>	</a:t>
            </a:r>
            <a:r>
              <a:rPr lang="en-US" sz="2000" dirty="0">
                <a:solidFill>
                  <a:srgbClr val="009900"/>
                </a:solidFill>
              </a:rPr>
              <a:t>- Smaller field of view</a:t>
            </a:r>
            <a:br>
              <a:rPr lang="en-US" sz="2000" dirty="0">
                <a:solidFill>
                  <a:srgbClr val="009900"/>
                </a:solidFill>
              </a:rPr>
            </a:br>
            <a:r>
              <a:rPr lang="en-US" sz="2000" dirty="0">
                <a:solidFill>
                  <a:srgbClr val="009900"/>
                </a:solidFill>
              </a:rPr>
              <a:t>	</a:t>
            </a:r>
          </a:p>
          <a:p>
            <a:endParaRPr lang="en-US" sz="2000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9900"/>
                </a:solidFill>
              </a:rPr>
              <a:t>		- Smaller depth of field</a:t>
            </a:r>
            <a:br>
              <a:rPr lang="en-US" sz="2000" dirty="0">
                <a:solidFill>
                  <a:srgbClr val="009900"/>
                </a:solidFill>
              </a:rPr>
            </a:br>
            <a:endParaRPr lang="en-US" sz="2000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9900"/>
                </a:solidFill>
              </a:rPr>
              <a:t>	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9900"/>
                </a:solidFill>
              </a:rPr>
              <a:t>		- Lower light collection power</a:t>
            </a:r>
          </a:p>
          <a:p>
            <a:pPr>
              <a:buFontTx/>
              <a:buNone/>
            </a:pPr>
            <a:endParaRPr lang="en-US" sz="2000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endParaRPr lang="en-US" sz="2000" dirty="0">
              <a:solidFill>
                <a:srgbClr val="009900"/>
              </a:solidFill>
            </a:endParaRPr>
          </a:p>
          <a:p>
            <a:pPr>
              <a:buFontTx/>
              <a:buNone/>
            </a:pPr>
            <a:r>
              <a:rPr lang="en-US" sz="2000" dirty="0">
                <a:solidFill>
                  <a:srgbClr val="009900"/>
                </a:solidFill>
              </a:rPr>
              <a:t>		- Smaller working distance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009900"/>
                </a:solidFill>
              </a:rPr>
              <a:t>	</a:t>
            </a:r>
          </a:p>
        </p:txBody>
      </p:sp>
      <p:graphicFrame>
        <p:nvGraphicFramePr>
          <p:cNvPr id="514053" name="Object 5"/>
          <p:cNvGraphicFramePr>
            <a:graphicFrameLocks noChangeAspect="1"/>
          </p:cNvGraphicFramePr>
          <p:nvPr/>
        </p:nvGraphicFramePr>
        <p:xfrm>
          <a:off x="4079875" y="2401888"/>
          <a:ext cx="3444875" cy="733425"/>
        </p:xfrm>
        <a:graphic>
          <a:graphicData uri="http://schemas.openxmlformats.org/presentationml/2006/ole">
            <p:oleObj spid="_x0000_s75778" name="Equation" r:id="rId4" imgW="1968500" imgH="419100" progId="">
              <p:embed/>
            </p:oleObj>
          </a:graphicData>
        </a:graphic>
      </p:graphicFrame>
      <p:graphicFrame>
        <p:nvGraphicFramePr>
          <p:cNvPr id="514054" name="Object 6"/>
          <p:cNvGraphicFramePr>
            <a:graphicFrameLocks noChangeAspect="1"/>
          </p:cNvGraphicFramePr>
          <p:nvPr/>
        </p:nvGraphicFramePr>
        <p:xfrm>
          <a:off x="4425950" y="3479800"/>
          <a:ext cx="2368550" cy="685800"/>
        </p:xfrm>
        <a:graphic>
          <a:graphicData uri="http://schemas.openxmlformats.org/presentationml/2006/ole">
            <p:oleObj spid="_x0000_s75779" name="Equation" r:id="rId5" imgW="1358310" imgH="393529" progId="">
              <p:embed/>
            </p:oleObj>
          </a:graphicData>
        </a:graphic>
      </p:graphicFrame>
      <p:graphicFrame>
        <p:nvGraphicFramePr>
          <p:cNvPr id="514055" name="Object 7"/>
          <p:cNvGraphicFramePr>
            <a:graphicFrameLocks noChangeAspect="1"/>
          </p:cNvGraphicFramePr>
          <p:nvPr/>
        </p:nvGraphicFramePr>
        <p:xfrm>
          <a:off x="5086350" y="4591050"/>
          <a:ext cx="1066800" cy="733425"/>
        </p:xfrm>
        <a:graphic>
          <a:graphicData uri="http://schemas.openxmlformats.org/presentationml/2006/ole">
            <p:oleObj spid="_x0000_s75780" name="Equation" r:id="rId6" imgW="609600" imgH="4191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8136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17891-9043-4574-B7E2-177909BF49CF}" type="slidenum">
              <a:rPr lang="en-US"/>
              <a:pPr/>
              <a:t>3</a:t>
            </a:fld>
            <a:endParaRPr lang="en-US"/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958" y="535571"/>
            <a:ext cx="8648700" cy="571776"/>
          </a:xfrm>
          <a:noFill/>
          <a:ln/>
        </p:spPr>
        <p:txBody>
          <a:bodyPr/>
          <a:lstStyle/>
          <a:p>
            <a:r>
              <a:rPr lang="en-US" sz="2800" dirty="0"/>
              <a:t>Performance Metrics of a </a:t>
            </a:r>
            <a:r>
              <a:rPr lang="en-US" sz="2800" dirty="0" smtClean="0"/>
              <a:t>Microscope</a:t>
            </a:r>
            <a:endParaRPr lang="en-US" sz="2800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811" y="1299442"/>
            <a:ext cx="8229600" cy="4525963"/>
          </a:xfrm>
        </p:spPr>
        <p:txBody>
          <a:bodyPr/>
          <a:lstStyle/>
          <a:p>
            <a:r>
              <a:rPr lang="en-US" sz="2400" dirty="0"/>
              <a:t>Resolution: </a:t>
            </a:r>
            <a:r>
              <a:rPr lang="en-US" sz="2400" dirty="0">
                <a:solidFill>
                  <a:srgbClr val="009900"/>
                </a:solidFill>
              </a:rPr>
              <a:t>the smallest distance that can be resolved.</a:t>
            </a:r>
            <a:br>
              <a:rPr lang="en-US" sz="2400" dirty="0">
                <a:solidFill>
                  <a:srgbClr val="009900"/>
                </a:solidFill>
              </a:rPr>
            </a:br>
            <a:r>
              <a:rPr lang="en-US" sz="2400" dirty="0">
                <a:solidFill>
                  <a:srgbClr val="CC3300"/>
                </a:solidFill>
              </a:rPr>
              <a:t>	</a:t>
            </a:r>
          </a:p>
          <a:p>
            <a:r>
              <a:rPr lang="en-US" sz="2400" dirty="0"/>
              <a:t>Field of view: </a:t>
            </a:r>
            <a:r>
              <a:rPr lang="en-US" sz="2400" dirty="0">
                <a:solidFill>
                  <a:srgbClr val="009900"/>
                </a:solidFill>
              </a:rPr>
              <a:t>the area of a specimen that can be observed and recorded in an image.</a:t>
            </a:r>
          </a:p>
          <a:p>
            <a:endParaRPr lang="en-US" sz="2400" dirty="0">
              <a:solidFill>
                <a:srgbClr val="009900"/>
              </a:solidFill>
            </a:endParaRPr>
          </a:p>
          <a:p>
            <a:r>
              <a:rPr lang="en-US" sz="2400" dirty="0"/>
              <a:t>Depth-of-field: </a:t>
            </a:r>
            <a:r>
              <a:rPr lang="en-US" sz="2400" dirty="0">
                <a:solidFill>
                  <a:srgbClr val="009900"/>
                </a:solidFill>
              </a:rPr>
              <a:t>the axial distance (depth) in the specimen that appears in focus in an image. </a:t>
            </a:r>
          </a:p>
          <a:p>
            <a:endParaRPr lang="en-US" sz="2400" dirty="0">
              <a:solidFill>
                <a:srgbClr val="009900"/>
              </a:solidFill>
            </a:endParaRPr>
          </a:p>
          <a:p>
            <a:r>
              <a:rPr lang="en-US" sz="2400" dirty="0"/>
              <a:t>Light collection power: </a:t>
            </a:r>
            <a:r>
              <a:rPr lang="en-US" sz="2400" dirty="0">
                <a:solidFill>
                  <a:srgbClr val="009900"/>
                </a:solidFill>
              </a:rPr>
              <a:t>it determines image brightness</a:t>
            </a:r>
            <a:r>
              <a:rPr lang="en-US" sz="2400" dirty="0" smtClean="0">
                <a:solidFill>
                  <a:srgbClr val="009900"/>
                </a:solidFill>
              </a:rPr>
              <a:t>.</a:t>
            </a:r>
          </a:p>
          <a:p>
            <a:pPr lvl="1" algn="just"/>
            <a:r>
              <a:rPr lang="en-US" sz="2400" dirty="0" smtClean="0">
                <a:solidFill>
                  <a:srgbClr val="000099"/>
                </a:solidFill>
                <a:ea typeface="+mn-ea"/>
                <a:cs typeface="+mn-cs"/>
              </a:rPr>
              <a:t>Image bit depth: </a:t>
            </a:r>
            <a:r>
              <a:rPr lang="en-US" sz="2000" dirty="0" smtClean="0">
                <a:solidFill>
                  <a:srgbClr val="009900"/>
                </a:solidFill>
              </a:rPr>
              <a:t>A 16 bit images have a finer </a:t>
            </a:r>
            <a:r>
              <a:rPr lang="en-US" sz="2000" dirty="0" err="1" smtClean="0">
                <a:solidFill>
                  <a:srgbClr val="009900"/>
                </a:solidFill>
              </a:rPr>
              <a:t>discretization</a:t>
            </a:r>
            <a:r>
              <a:rPr lang="en-US" sz="2000" dirty="0" smtClean="0">
                <a:solidFill>
                  <a:srgbClr val="009900"/>
                </a:solidFill>
              </a:rPr>
              <a:t> of the range of intensity data stored than an 8 bit image, at each pixel / </a:t>
            </a:r>
            <a:r>
              <a:rPr lang="en-US" sz="2000" dirty="0" err="1" smtClean="0">
                <a:solidFill>
                  <a:srgbClr val="009900"/>
                </a:solidFill>
              </a:rPr>
              <a:t>voxel</a:t>
            </a:r>
            <a:r>
              <a:rPr lang="en-US" sz="2000" dirty="0" smtClean="0">
                <a:solidFill>
                  <a:srgbClr val="009900"/>
                </a:solidFill>
              </a:rPr>
              <a:t>.  Without recording ability the light collection power of a microscope (or telescope for that matter) cannot be taken advantage of…</a:t>
            </a:r>
            <a:endParaRPr lang="en-US" sz="20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912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5536" y="404102"/>
            <a:ext cx="8229600" cy="50405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CC3300"/>
                </a:solidFill>
              </a:rPr>
              <a:t>Objective Specifications </a:t>
            </a:r>
            <a:endParaRPr lang="tr-TR" dirty="0">
              <a:solidFill>
                <a:srgbClr val="CC3300"/>
              </a:solidFill>
            </a:endParaRPr>
          </a:p>
        </p:txBody>
      </p:sp>
      <p:pic>
        <p:nvPicPr>
          <p:cNvPr id="5" name="Picture 4" descr="specificationsfig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379" y="1239731"/>
            <a:ext cx="5867400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44340" y="3454396"/>
            <a:ext cx="21481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Why Oil immersion medium..? </a:t>
            </a:r>
            <a:r>
              <a:rPr lang="en-US" sz="2800" dirty="0" smtClean="0">
                <a:sym typeface="Wingdings" pitchFamily="2" charset="2"/>
              </a:rPr>
              <a:t></a:t>
            </a:r>
            <a:endParaRPr lang="en-US" sz="2800" dirty="0"/>
          </a:p>
        </p:txBody>
      </p:sp>
      <p:sp>
        <p:nvSpPr>
          <p:cNvPr id="121858" name="AutoShape 2" descr="data:image/jpeg;base64,/9j/4AAQSkZJRgABAQAAAQABAAD/2wCEAAkGBxMHEhMUEhMUFRUWFBgYGRgYFxcbGhwXHhoWFhkfGhgbHSggIB8nGxgXITEiJSkrLi4wHx82ODMsNygvLysBCgoKDg0OGxAQGy0kICYsMTMtLCwvLywsLS0tLCw3LywvLCwuLCwsNDcvLCwtLCwsLCwsLCwsLywtLCwsLSwsLP/AABEIAPQAzgMBEQACEQEDEQH/xAAcAAEAAgMBAQEAAAAAAAAAAAAABgcEBQgCAwH/xABMEAABAwIDBAYFCQQHBgcAAAABAAIDBBEFBiEHEjFBEyJRYXGBFDKRkqEIFSNCUmKCorEzQ2PBFiQ0U3KywiWzw9HT8ERUZHN0k6P/xAAbAQEAAQUBAAAAAAAAAAAAAAAABAIDBQYHAf/EADgRAQABAgIFCgUDBAMBAAAAAAABAgMEEQUSITFBBhMiUWGBkaGxwRQycdHwQlLhJFNyojM04hb/2gAMAwEAAhEDEQA/ALxQEBAQEBAQEBAQEEUxTP1LhmIQ4e/f6WXdG8ANxrnfs2uN73dpwHNvboErQEBAQEBAQEBAQEBAQEBAQEBAQEBAQEBAQc07XZvm7MHSnQNdTSX7mhn82lB0sgICAgICAg1eN5ipcA3PSp44d82bvusTwvYdguLngLi6DaICAgICAgICAgICAgICAgICDnD5RdN0WJRP5PpWe0PkB+G6g6Gwyf0qGJ/242O9rQf5oMlAQEBAQfKqqG0jHySODWMaXOcdAGgXJJ7AASg5ljkk2rY20kHoi/h9iljN7HsJB956Dp9AQEBAQEBAQEBBSe23FsQyxX0tXTzSNhMYaGgu6IyNc4ubIz1TvNc3jqbG3q6BZuSM0xZvpWVEWhPVkZe5ZILbzT3cweYIQb9AQEBAQUd8pek/sMoGn0zCf/rc3/UgtLIE3pGGUDv/AEkIPiGNB/RBv0BAQEBBVXygMzfNdG2lY60lSetbiIW2Lvedut7xvIP3YDlX5ppDVyNtLU+rfiIR6vvG7u8biC1EBAQEBAQEBAQEGozXl6LNFLJTTDqvGjhxY8atc3vB9ouOBQc55Xxep2UYm+Kdp3C4MmaOD479WRnaQCXDxINrmwdO0lUytYySNwex7Q5rhqC0i4I8kH2QEBAQV/tsy5LmLD7QMdJLFM2QNbq5ws5jgBz0dfyQb/Z9h8mFYbSQzDdkZCA5p4g6mx7xeyCQoCAgIB0Qcy1odtTx4taSYd/dBH1aaM6kHlvakfeeEHS8ELadrWMAa1oDWgcAALADusg9oCAgICAgICAgICCCbV8hNzlT70YAqogTE7hvDiY3HsPInge4m4V9sOzu7CpfmyrJY0vIh37gslv1o3A8N517Dk64+toF+ICAgICAgICAgIMDH6SSvpaiKFwZJJDIxjjezXOaWgm2uhPEIIfsl2fHJUUjpnMfUSmziy5a2Meq1pIBNzqTYchyuQn6AgICAgICAgICAgICCtNpeyxuaZG1NK9sFTdu+TcNeBaziWgkPA4HnYA24gLHp2GNrQ5284NALrWuQNTblfig+iAgIPEsrYRdzg0DmSAPaUGhqs84bS3Dq6luOIErHH2NJQYrdpGFONvTofaf1sg2mHZoosTNoaunkd9lsrC73b3QbdAQEBAQEBAQEGoizRRTT+jtqoHTE26MSNLrjiLA8e7ig26AgICAgICAgICCKZz2g0WUBaZ5fLbSGOzn+J1AaO9xHddBTGYtuFfiJIpmx0rOVgJJPNzhu+xo8UEHca/Nb7n0mqff+JJa/tDR7ArN7EWrMZ3Kop+s5PYpmdzaQ7NcUm1FI4f4nxN+DnhY6rTuAp33PKZ9IXOZr6nt2zDFW/8Ahf8A9YD/AMReRp/R/wDc8qvscxX1NbXZLxCg1ko57drWF48yy4Um1pTB3flu0+OXrkpm3VHB9sv55xDLZHQVMgaP3bzvssOW464HlYqeoXLknbbT4qWxVzRTSHTpAfoSe++rPO47XBBbLHB4BBBBFwRwI7kH6gICAgh+dto1FlAFsj+kntpDHYu7t88GDUcdewFBSONZ1xbaPKYKdrxG79xBcDd4fSyaXGuu8Q3uCCw9meyD+j8rKqse18zNWRM9RjtdXO+s4X4AAA8zpYLbQYuJYlDhTOknljiZcDekc1rbngLk2ug9UNdFiDA+GRkjDwcxwc0+YNkGQgICAgICCldqW1/0UvpcNcC4XbJUCxA5FsXIn7/Ll2gKny1lWrzhI4xNLhvEyTSE7ocdSXO1LnG97C5181Ax2krGCpzuzt4RG+fzrlXRbqr3Liy3snosKs6cGpkH29Iwe6MHX8RK0zGco8Vezi30I7N/j9skujD0xv2p3TwNpmhrGtY0cGtAAHgBosDXXVXOtVOc9q/ERD6Kl6IC8eNFmDJ9FmG/TwNLz+8b1ZPfGp8DcKfhNJ4rC/8AFXOXVO2PD7KKrdNW9T2c9lVRgodLTE1EI1It9K0d7R6w72+wLcdHcorOImKL3Qq/1nv4d/iiXLE07Yedmm0+bKLhFMXTUhOrL3dH2mK/LnucD3EkrY1h0xhtfHikTJoXh8cjQ5rhwI/75cQgyUBBQmdtq1XmCV1HhMcrQSWb7WkzPtodwDWNvf63A9XUIPWT9h8tWRLichYCd4xMcC8nid+TUDvtc68QUF04JglPgEYipomRMHJo1J4Xc46uPeSSg2CAgj2ecpxZypTTyuLOsHseNS14BANuYs4gjsJ1B1QULiWQcZyG8y0xkc0fvKZzjcA6b8frcOIILR2lBucs7dqmjsyuhbM0aF7LMk7yW+o49w3UFt5Xz/h+Z7CCdokP7qTqSX7A0+t+EkIJOgICCmduO0M0G9h9K60jm/TyA6taf3bT9ojUnkCBzNgrPZ3kZ+bZN512UzD138yeO4z71uJ5DyBw2l9LUYGjKNtc7o95/Nq7atTXPY6Iw6gjwyNsULGsjYLNa3gP+Z7SdSudXr1d6ublyc5ninxERGUMlW1QgICCIZhyO2rvLRSvo6jjvROc2Nx49eNptr2jt1DuCy+E0tVR0MRTFyjqnbMfSZ/OrJZrtZ7adko/gO0OfB6j0PGGBjwQBOAA0g8C+2m6ftt0HMCxIyOK0Lav2ficBOcft4/SO3snunct03ppnVrWeDfgtXSVU7U9nIq2vq6NlpBd0sTR644lzB9vmQPW8fW2vQenJomMPiJ6PCqeHZPZ1Tw+m6Nes59KlpNiGeXYFUCkmd/V53Wbf93MbBpHY13A99jpY33dDdJICDGpqCKkLnRxRsc83cWsa0uPa4ganvKDJQEBAQEBBHsxZJoMyXNTTRuef3gG5J3ddtifA3CCr8wbAuLqKq8GTj/iMH+jzQSvZVhOMYI6WLEHh9O1g6ImQSO37/Vd627u30d923NBYyCP57zG3KtDNUmxc1u7GD9aR2jB4X1PcCg5ay5g82cq0R7xL5XuklkOtm33pHnv18yQOah4/G0YOxN2rujrnhH5wV0UTVOTpnCcNiweFkMLQ2NgsB+pPaSbknmVy6/fuX7k3Lk5zLI00xTGUMtWlQgICAg/CbI8RPaRlJuaqU7oHTxguid2nmwnsdbyNj2rL6H0lOCv9L5J2VR793otXbevHaiexbNzpr0E5O8wEwl3HdHrR669UXIHYCOACy3KPRsU/wBXajZPzZeU9/Hty61rD3P0ytlaklufdseWBgdUJom2iqLusODZB647gbhw8T2LoXJ7HziMPzdc9Kjzjh9vBAv0atWccV8bMMx/0nw6CZxvI0dHL29IywJPe4brvxLYFhK0BAQEBAQEBAQEBAQUb8pXEz/U6YHTrzOHfoxh/wB4g97CcGFNSy1JHWmfutP8NmnxeXe6FonKjFTXfpsxupjPvn+MvFNw1OzNZy1hJEHmSQRAucQAASSTYADUknkF7ETVOUb3itcY2y0tHIWQwyTgGxfvBjT3tuCT5gLZcPyXxFyjWuVRT2b5793uj1YmInY+OL7ZadtOHU0bjO423JBZrO9xaesOwA+NudeH5L3pvZXqo1I4xvns27u/zeVYmMtm9Dqba9iMT95xie2+rDGALdxbY/ErM18msFNOUZxPXn99i1GIra98lftNrCBYm17XIiiYNO+3jqSSpERhNEYfOf8A1VP53Qp6V2paOzzLNblGofBJIJaV8JeHC9mShzRYA8LhzjpxsOxatpfH4XHWYu0Rq3InLLrpynb+bu9JtUVUTlO5XuegcpY2ZohYdIyoAHMO1ePAu3x4FbFouYx2jObr6pp8N3lkj3Ohczh0DDKJmtc03a4Ag9xFx8Fz2qmaZmmd8J8TmhO2XDxW4ZI61zC9kg97o3fleT5LN8nb028dTTwqiY9/WFnERnQ0nya8TIdWUxOhayZo8CWPPxj9i6MgL1QEBAQEBAQEBAQEBBzT8oWbpcVA+xTRt/NI7/UgtTZ7Sijw2jaBa8DX+b/pD8XLlulrk3Mbdmf3THhs9mStRlRCQrHrggrbbnij6KjjiYS0TyEPI5saL7vgSW+xbLyYw9FzE1XKo+WNn1nijYmqYpyazZVkGlxCjFTVR9K6beDWkkBjA4s0sR1iQTfkLWtreTp3TOItYnmbM6sU5Zz1zMZ+HZ4qbNqmac5RrEdltTHiAp42vNO912z2u1sV9d48N9o0tpvG1uKydnlBYnCc7XMa8R8vGZ7OyfJbmxVrZRuT/OWzSCsohHRQxsnisWO0BkHBzZH21JGoJ5gcAStf0dp69bxOviKpmmrf2dUxHDu4dcr9yxE09Hey9lWUpMrU8nThomleC4Ag2a0Wa0kaE3Ljp2qzp3SVGNvU838tMec759Htm3NEbU3WEX1Ebet306G3rejNv4dJLb+a3zktn8LV1a3tCDifmW3kaQy4dRE8fRox7GgfyWo6TpinGXYj90+qVa+SHz2gAOw2tv8A3D/ba4+Kq0TP9ba/ygu/JKrPk8P3cUeO2lkH54j/ACXUmNdKICAgICAgICAgICAg5o+UHD0WK3+3TRu+L2/6UFs5EmE+HURH/lom+bWhh+IXK9KUzTjLsT+6fOc2StT0Ib1QVwQV9tuwp1fh4kaLmCUPPbuEFjvYS0+AK2Hk1iIt4vUq/VGXfv8Auj4inOnN42H4qKygMNxvQSOFvuPJe0+8XjyXvKbDzbxfOcKo842emRh6s6cliLXUgQEBBzJtGxkY/iE8jDdgcI47a3azq3FuRN3DxXTtD4X4XB0UVb98/WftuY27VrVTLovL9D82UtPCeMcMbD4hoB+N1znF3uev13OuqZ8ZZCiMqYhH9rVZ6HhdT2v3Ix+J7b/lDlkNA2ucx9HZnPhE++S3fnKiUG+TjRmWvnlt1Y6YtJ+897N34Nf7F0pj3RSCmsQ28Cgnkidh7wGPc25ms/QkasMeh7roMyl29UElukp6pngI3D/OD8EG/odruEVlh6SWE8nxyN/NulvxQSjC8fpcX/s9TDL3Mka4+YBuEGyQEBB4mlbAC5zg0DiSQB7SgjGKbRsLwu/SVsJI5Rkym/hGHIMDL21XD8wVTKWEzb777pdHZpIBda97jQHiAgnKClPlJYMZI6WraPUc6F+nJ3XZ5AtePxBB9dh2LCtoXQk9ankIt9x93tPvb48loHKbDc3iou8Ko842emSdh6s6clirXEgQfGspm1sb43i7Htcxw7WuBB+BVVu5VbriunfE5x3PJjOMlB5Dq35Lxg08p6rpDTv5A3P0b7f4t037HFb/AKUt06Q0dF6jfEa0e8evfCDbnUrydBLnyeICCCbWs2DL9KYY3WnnaWttxbHwe/TgeQ79fqrPaA0d8Vf5yuOhTv7Z4R7z/KxfuasZRvVjsjyycdrWyOb9DTkSOPIvGsbfaN49zT2rZ9P4+MNhpopnpV7I+nGfb6yjWKNarN0SudMgp7b7i4Po1KDrczP7uLGfrJ8FuPJXDT078/4x6z7ImJq3QlXydcHNHQzVDhY1EtmntZHdo/OZB5LcURbCDXYpgVLi/wDaKeGa3AyRscR4Ei4QRbENkWE1tz6MYyecckjfY3eLR7EEYr9gNLIPoKueM/xGskHsaGII7V7BKyAgwVdO6xvd/SRkd43Q/VBduVMPnwukhhqZunmY2zpNetqbanU2bYXOptc8UGt2jZkmyrRunp6czv3g3g4tYCHHfeG67osBy4jUIKPnz1mDMn7EVAadLU8BAHg8NLh7yD8g2W43mJwdUXb96pnLj7AXuHmEEvwbYDEyxqqt7/uwsDPzu3r+6EFj5ZyNQZYO9TU7Wv8A7xxL38LGznEkX7G2CCRoNPm/Am5lo56Z1h0jCGk/VeOsx3k4A96DmrZ3jD8n4l0c4LGucYJmn6p3rAnl1Xga9m8sPpzA/FYWYpjpU7Y947488l2zXq1OjFzVkRAQUbt1wn0OqhqWC3TMs4j+8jsAb9paW+6t65L4nnMPVYq/TPlP85+KFiKcqs1u5UxYY5R08+l5IwXW+2Oq8eTg5afjsN8NiK7XVOz6cPJKoq1qYltVFVsDHcXjwKCSeU2ZG29uZPANHeTYDxV/C4avE3abVG+fzNTVVFMZy5pr6uoztXXtvSzvDWNHBreQHY1o4nuJPNdMtW7OjsLluppjbPX2/Wf4Y6Zmup0ZlLL0eWKZkEdiRq91rb8htvOPssByAAXOMfja8Zfm7V3R1Rwj84shboiiMm0qqhtGx8kjg1jGlzieAaBcn2BRaKKrlUUUxnM7IVTOUZuZ62WbP2J9QHfqJQ1gP1WcG37msFz4ErquBwtOFw9NmOEbe2eM+LGV1a1WbrHBcMZgtPFBELMiY1g7TYWue8nU95UtSzUBAQEBAQEBAQEBAQEFG7fskE/7Rgb2NqAPY2T9Gn8J7Sg2uyXNwx+mEMjv6xA0A34vjGjX68TwB77Hmud6e0bOFv8AOUR0KvKeMe8dn0T7FzWjKd6eLAr4ghO2HCvnLDZXAXdC5so8B1X/AJHOPks3yexHNY2mJ3VZx9vOFi/TnQ0mwXFOnpp6cnWKQPb/AIHjgPxNJ/Ep3KnD6t+i9H6oyn6x/E+SjDVbJhaK1ZKUpt6xl0k0FKD1GM6Vw7XuLmtv4NB94rduS2FiLdd+d8zlH0jf4z6IWJq25NtsOyyKeJ1bIOvJdkV+UYNnHxc4W8B3qJymx81XIw1M7I2z9eEd0evYrw9GzWlaq1RKVFtuzbuAUELtTZ05HIcWM89HH8PaVt/JrRuc/FXI7KfefaO9ExFz9MN38n/JvoURxCZvXlBbCCPViv1nWPNxGh+yOxy3NEWUzM9NLWGha/eqBGZHNaCQxot67uAOo046jtFw3KAgICAgICAgICAgICD51MDapjmPaHMe0tc1wuC0ixBB4gg2Qcy56yzUbMq9k9KXCFzi6F/ED7UT+3TTX1m997WMTh7eItzauRnEvaappnOFwZNzPFmunbNH1XDqyMvcsf2d4PEHmO+4HMtI4C5gr026tscJ64/N7I264rjNvVBXGPiFI2vikid6sjHMPg4Fp/VV2rk2rlNyN8TE+CmqM4yUNsbq3YXinQvuDIySJw7HN6+vnGR5rfuUVuL2A5ynhMT3Ts90KxOVeToFc+T3PG2qF0WKSE8HxROb4bu5/ma5dE5N1xOBiI4TOfjn6TDH346a9MsQtp6Olaz1RTxW9xq0TG1VVYm5VVv1p9U2j5YMy4w3AKWaofqI2EgfadwY3zcQEweGqxN+mzTxnwjjPgV1atOagciZfkz/AIkBKSWlxmqH/cvdwvyLiQ0dl78l1W1bptURRRGURGUMbM5zmuva1nluSqZsFNutqJGWjAAtFEOrv7vDlutHC4PHdsbjx42I5Tdg1M6rqLmoq7PJdcuEfrNuTrdxO+fFt9QgspAQEBAQEBAQEBAQEBAQajHsNpczxTUkxY8EDeaHDfYbXa63FrhcEE/EFBzdUQ1uyTELHrMPiI54b+dnDzLT2g6wdIYC1jbXN1908Yn83xxV0VzROcL5wTFoscgZPC7eY8XHaDzBHIg6FcyxOGuYe7Nq5G2PzNkaaoqjOGcrCpzxig+Y8wkg2ArmPP8Ahkc17h7ryF0Sx/U6Hyn9kx3xExHnDHz0bve6HXO09E9oGSY84Rt63RzR33H2uLG12uHMG3iD5g5bROla8BXOzOmd8e8fm3wWrtqK4SPDaQUEMUQNxHGxgPbutDf5LG3rnO3Kq54zM+MrlMZRkqvb5jO62npGn1rzPHcLsZ5X3z5BbXyVwuc135+kes+yNiat1KbbC8uDA8OE7xaSq+kcTyjFxGPC13/iW5ois8uUjtqGOvmlBdTteZHA3t0DCGxR2OnW6oI0uN8oOlBogICAgICAgICAgICAgICCqtsGVZKb/a1A50VVAA6Us+vGLDeI4EtHEHQtuDwsgyoRDtiwjrhrKhulwP2dQ0DUcTuOBGmuh7RcBWGybH5MtVzqKe7WSyGNzT9SoB3B3akbh/D2LXeUWj4v2OepjpUedPHw3+PWv2K9WrJfK5+nufdtEfomKF7dC6KJ9+8XYP8AIF0Lk5Vr4DVnhMx7+6Bf2VugWu3te1c9yyTn6j0Qc6bTZHYzjEkYP144Gd2jR/nc5dJ0Bai3gKO3OfGftkx16c65dMYpTei0UscI9SmeyNo7oy1gHsCzK0gfyfcC+bcPdO5tn1Mm8Lix6JnVZ5X3yO4hBaCAgICAgICAgICAgICAgIPMjBICHAEEWIOoIOhBCClNnlMclZgqsPBPQzsLowb6gAyx6niWsMjSeZBQRjb5hfzVijZ47t6eNslxpaRp3Dbyaw+JXkxExlIunCqv5wghlH7yJj/eaHfzXI79vmrtVvqmY8JZSmc4iVH7eBbEIv8A4rP95Mt55Lf9Or/OfSlDxPz9y+Im7gA7AAtCmc5zTYel49EHODJA/MIL+HzsL+AqQP0XVdHRlhLUR+yn0hjK/ml1gpqgQEBAQEBAQEBAQEBAQEBAQEEPrcoOqcagxHeb0cVK6Pd13ukPSNBta1tyR3PkEFa/KWcDNQjn0cp8i5lv0KCx8sw+jUdKwixbTxNt4MaFybG1a+JuVddU+ssnR8sKt2tYea7F8PZa/StjZw/jOv8AAradAXot6PvVdUzP+sI1+M7kLkWmJYvXogoPazk+XB6iSsj1glk3t4HrMldqQRxsXXII8NNL7/oDSlu9apw9WyumPGI/NqBetzTOfBcuyTOZzhR3k/bwkMl+9p1X25bwBv3h3Ky2NYThAQEBAQEBAQEBAQEBAQEBAQEHPvykqKRtXSzG/RugMY7A9r3Od7Q9vsKCxso5igzHTsfC8EhrQ9l+sx1rEOHjex4Fcq0hgruEvTTcjjsnhMMlbriqNjZz0EVQ+OR8bHSR33HFoLm3FjunlcKNTeuU0TRTVMRO+OE5daqYiZzZCtqhBj11bHhzHSTPbGxvFziAB5nn3Ku1aru1RRbiZmeEKZmI2yoTahn4ZoLYYLinY7eudDI7UBxHJoBNhx1uewb/AKE0PODibl3558o6vr1+SFeu6+yNy49iuUnZYod6ZpbPUESPadC1oFo2kdoBJI5FxHJbAsLBQEBAQEBAQEBAQEBAQEBAQEBBp82ZbgzXTup6ht2nVrh6zHi9nNPIi58QSOBQc1ZnyZiOzybpWl/Rg9Sph3g21xYPt6pOnVdoeRcrd2zbvU6lymJjql7EzG5sMK2xV1IAJmxTgcy0sefNp3fyrAX+TGEr225mnzjz2+a9TiKo3twNuDrf2EX/APfP6dGoX/ycf3f9f5V/FdjW4jtnrJ9IYYYu87z3eVyB7QVJs8lsNTtuVVVeUffzUziap3IxGzE8/SgAT1TwfwM8eEbB42Wew2DsYaNWzTEevjvlZqqmreurZxsgiy85lRWFs1Q0hzGj9nGeR19dw5EiwPAXAKkqVqICAgICAgICAgICAgICAgICAgICCpcI2zRCaSmxSD0d7Xujc5t3x3BLSHNtvAcrjev3INrUbO8DzYOkgbH1vrUsoA9xpLAfwoNYdgmH/wB/V+9F/wBJBtsN2P4ThXWfG+Xd1vNIbeYbutI8Qg+mMbScIylH0cT437ujYaVrSBy4ttG3v1v3FBTuddrlbmS8cR9FgP1Y3HfcPvyaHybYdt0Fu7EMEqsFoD6VvNMshkZG4neYwtaNQfVJIJ3eWl9SQAsNAQEBAQEBAQEBAQEBAQEBAQEBBBM/7L6XOBMtzBU2A6VouHWFh0jPraaXFjw1IFkFH4/svxTLrt4Qula03ElPd/nujrj2W70GkkzHiVB1XVdbH90zTN+G8gOpsSzHa7K2p7LiaX9boJRgWxnE8TIMrGUzNNZXAutzsxlzfuduoJ5T4LguyYCSpk9JrAAWizXPB7Y4b2YNNHPN+NjyQT/Iebo86UxnjjfGGyujLXWJuA11wRxFnD4oJGgICAgICAgICAgICAgICAgICAgqnaflavpag4lhUsgl3GiaJhuXBgs1wYbh+mm4QeAIBKCL4Nt5qaTqVlKyQg2LmExuFtDdpDgT7qCTRbe8PI61PVg9zYj8TIEGJiG36mYPoKSd7v4jmRj2tL0ECzHtjxLGQWxvbTMOloQQ+3fISXA97d1Bh5R2b4hnB4kLXRRON3TzX1vqS0HrSE3Oo0vxIQdL5Xy/DlimjpoAdxg4n1nOOrnOPaT7OA0CDaoCAgICAgICAgICAgICAgICAgICCp6nH8t57LjUdGyS5G9KDC8gEgHpWkAg8QC7xAQa07KcDrbuhxE2PJtRTvA8Orf2lB4GzHAMPIM+JXt9V1TTtB8g3e9hQZP9Ics5PF6eJk8rdRuMdK6/aJZeqPJ3kg2OzbaZPnbEJYjCyKnZTueALufvB8bRvP0HBx0ACC00BAQEBAQEBAQEBAQEBAQEBAQEBAQco7VsnyZVrZOr9BM5z4XAaWJuWdxaTa3ZY80EKQEHqNhkIDQSSbAAXJJ0AAQdLbEckyZXp3zVDd2eo3eoeLIxfdB7HEkkjl1RxBQWWgICAgICAgICAgICAgICAgICAgICDCxjCYMbidDURtljdxa4fEHiD3jUIOf9rOyz+jtqihZI+nI+kZq8xHtvx3COZvYjU6iwVUBdB0FsKyG/CWuraqPdlkAbCx7esxnFziDwLtAOBAB+0guBAQEBAQEBAQEBAQEBAQEBAQEBAQEBAQEGNHh8Mbt9sUYf9oMaHe210GSgICAgICAgICAgI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6699" y="1420130"/>
            <a:ext cx="1583871" cy="186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499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444061"/>
            <a:ext cx="8273144" cy="4325112"/>
          </a:xfrm>
        </p:spPr>
        <p:txBody>
          <a:bodyPr>
            <a:noAutofit/>
          </a:bodyPr>
          <a:lstStyle/>
          <a:p>
            <a:pPr marL="365760" indent="-256032" algn="ctr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</a:pPr>
            <a:r>
              <a:rPr lang="en-US" sz="1800" b="1" u="sng" dirty="0" smtClean="0">
                <a:latin typeface="Arial" pitchFamily="34" charset="0"/>
                <a:cs typeface="Arial" pitchFamily="34" charset="0"/>
              </a:rPr>
              <a:t>Assuming that sin α = 0.95 (α = 71.8°)</a:t>
            </a:r>
          </a:p>
          <a:p>
            <a:pPr marL="365760" indent="-256032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</a:pP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Maximum resolution by Rayleigh Limit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365760" lvl="0" indent="-256032" algn="ctr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accent3"/>
              </a:buClr>
              <a:buNone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r>
              <a:rPr lang="en-US" sz="1800" b="1" kern="12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US" sz="1800" b="1" kern="1200" baseline="-250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min</a:t>
            </a:r>
            <a:r>
              <a:rPr lang="en-US" sz="1800" b="1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0.61 </a:t>
            </a:r>
            <a:r>
              <a:rPr lang="en-US" sz="1800" b="1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 </a:t>
            </a:r>
            <a:r>
              <a:rPr lang="en-US" sz="1800" b="1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/ N.A.</a:t>
            </a: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800" kern="12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US" sz="1800" kern="1200" baseline="-250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min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the minimum distance between objects that can be seen as distinct (in </a:t>
            </a:r>
            <a:r>
              <a:rPr lang="en-US" sz="1800" kern="12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μm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).</a:t>
            </a: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1800" kern="12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 is the wavelength (for light, 380 -760 nm = 0.38 - 0.76 </a:t>
            </a:r>
            <a:r>
              <a:rPr lang="en-US" sz="1800" kern="12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μm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)</a:t>
            </a: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1800" kern="12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pPr marL="365760" lvl="0" indent="-256032" algn="ctr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1800" b="1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N.A. is the Numerical Aperture of the objective lens </a:t>
            </a: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1800" kern="12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N.A. = n sin </a:t>
            </a:r>
            <a:r>
              <a:rPr lang="el-GR" sz="1800" dirty="0" smtClean="0">
                <a:latin typeface="Arial" pitchFamily="34" charset="0"/>
                <a:cs typeface="Arial" pitchFamily="34" charset="0"/>
              </a:rPr>
              <a:t>α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where n = index of refraction of medium, α = &lt; subtended by the lens</a:t>
            </a: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en-US" sz="1800" kern="12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pPr marL="365760" lvl="0" indent="-256032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Example: green light (</a:t>
            </a:r>
            <a:r>
              <a:rPr lang="en-US" sz="1800" b="1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 = 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  <a:sym typeface="Symbol" pitchFamily="18" charset="2"/>
              </a:rPr>
              <a:t>0.52 </a:t>
            </a:r>
            <a:r>
              <a:rPr lang="en-US" sz="1800" kern="12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μm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): </a:t>
            </a:r>
          </a:p>
          <a:p>
            <a:pPr marL="365760" lvl="0" indent="-256032" algn="ctr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None/>
              <a:defRPr/>
            </a:pPr>
            <a:endParaRPr lang="en-US" sz="1800" kern="12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365760" lvl="0" indent="-256032" algn="ctr" eaLnBrk="1" fontAlgn="auto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3"/>
              </a:buClr>
              <a:buNone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800" kern="12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</a:t>
            </a:r>
            <a:r>
              <a:rPr lang="en-US" sz="1800" kern="1200" baseline="-250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min</a:t>
            </a:r>
            <a:r>
              <a:rPr lang="en-US" sz="1800" kern="1200" baseline="-250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(0.61)(0.52)/1.4 = 0.23 </a:t>
            </a:r>
            <a:r>
              <a:rPr lang="en-US" sz="1800" kern="1200" dirty="0" err="1" smtClean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μm</a:t>
            </a:r>
            <a:endParaRPr lang="en-US" sz="1800" kern="1200" dirty="0" smtClean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  <a:sym typeface="Symbol" pitchFamily="18" charset="2"/>
            </a:endParaRPr>
          </a:p>
          <a:p>
            <a:endParaRPr lang="tr-TR" sz="1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23" y="476672"/>
            <a:ext cx="8229600" cy="50405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CC3300"/>
                </a:solidFill>
              </a:rPr>
              <a:t>Checking your Math!</a:t>
            </a:r>
            <a:endParaRPr lang="tr-TR" sz="3200" dirty="0">
              <a:solidFill>
                <a:srgbClr val="CC3300"/>
              </a:solidFill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9112" y="2702546"/>
            <a:ext cx="7830432" cy="343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4993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89EB30-6DF5-4EC2-920F-4F4CDF5128AF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685800" y="2819400"/>
            <a:ext cx="790575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4000" b="1" dirty="0">
                <a:solidFill>
                  <a:srgbClr val="FF3300"/>
                </a:solidFill>
                <a:ea typeface="宋体" pitchFamily="2" charset="-122"/>
                <a:cs typeface="Arial" charset="0"/>
              </a:rPr>
              <a:t>Questions?</a:t>
            </a:r>
            <a:endParaRPr lang="zh-CN" altLang="en-US" sz="4000" b="1" dirty="0">
              <a:solidFill>
                <a:srgbClr val="FF3300"/>
              </a:solidFill>
              <a:ea typeface="宋体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406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 l="7218"/>
          <a:stretch>
            <a:fillRect/>
          </a:stretch>
        </p:blipFill>
        <p:spPr bwMode="auto">
          <a:xfrm>
            <a:off x="0" y="2421164"/>
            <a:ext cx="4477592" cy="4204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225249"/>
            <a:ext cx="7799010" cy="4525963"/>
          </a:xfrm>
        </p:spPr>
        <p:txBody>
          <a:bodyPr/>
          <a:lstStyle/>
          <a:p>
            <a:r>
              <a:rPr lang="en-US" sz="2400" dirty="0" smtClean="0"/>
              <a:t>Lens and Magnification (courtesy, Wikipedia)</a:t>
            </a:r>
          </a:p>
          <a:p>
            <a:r>
              <a:rPr lang="en-US" sz="2400" dirty="0" smtClean="0"/>
              <a:t>Thin lens approximation (a simple math model)</a:t>
            </a:r>
          </a:p>
          <a:p>
            <a:r>
              <a:rPr lang="en-US" sz="2400" dirty="0" smtClean="0"/>
              <a:t>Real v/s Imaginary Images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5AF907-7185-42E0-8068-70682D5E89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7933" y="480713"/>
            <a:ext cx="8229600" cy="566737"/>
          </a:xfrm>
          <a:noFill/>
          <a:ln/>
        </p:spPr>
        <p:txBody>
          <a:bodyPr/>
          <a:lstStyle/>
          <a:p>
            <a:r>
              <a:rPr lang="en-US" dirty="0" smtClean="0"/>
              <a:t>Optics: Some Basics (I)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7348" y="3169105"/>
            <a:ext cx="4321805" cy="266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6371" y="2760211"/>
            <a:ext cx="5105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1475695" y="2685140"/>
            <a:ext cx="5897562" cy="3628573"/>
            <a:chOff x="2099809" y="2902857"/>
            <a:chExt cx="4886325" cy="2928256"/>
          </a:xfrm>
        </p:grpSpPr>
        <p:pic>
          <p:nvPicPr>
            <p:cNvPr id="10241" name="Picture 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E4C8"/>
                </a:clrFrom>
                <a:clrTo>
                  <a:srgbClr val="FFE4C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99809" y="3087913"/>
              <a:ext cx="4886325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3135086" y="2902857"/>
              <a:ext cx="2948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Magnifying Glass Optics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2430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197" y="476672"/>
            <a:ext cx="8229600" cy="50405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CC3300"/>
                </a:solidFill>
              </a:rPr>
              <a:t>Lenses of the Compound Microscope</a:t>
            </a:r>
            <a:endParaRPr lang="tr-TR" sz="3200" dirty="0">
              <a:solidFill>
                <a:srgbClr val="CC33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4348" y="1400515"/>
            <a:ext cx="6165485" cy="48965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lvl="0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  <a:latin typeface="+mn-lt"/>
              </a:rPr>
              <a:t>Gives the viewer an erect enlarged </a:t>
            </a:r>
            <a:r>
              <a:rPr lang="en-US" dirty="0" smtClean="0">
                <a:solidFill>
                  <a:srgbClr val="000099"/>
                </a:solidFill>
                <a:latin typeface="+mn-lt"/>
                <a:hlinkClick r:id="rId2" tooltip="Virtual image"/>
              </a:rPr>
              <a:t>virtual image. </a:t>
            </a:r>
            <a:endParaRPr lang="en-US" dirty="0" smtClean="0">
              <a:solidFill>
                <a:srgbClr val="000099"/>
              </a:solidFill>
              <a:latin typeface="+mn-lt"/>
            </a:endParaRPr>
          </a:p>
          <a:p>
            <a:pPr marL="365760" lvl="0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000099"/>
              </a:solidFill>
              <a:latin typeface="+mn-lt"/>
            </a:endParaRPr>
          </a:p>
          <a:p>
            <a:pPr marL="365760" lvl="0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99"/>
                </a:solidFill>
                <a:latin typeface="+mn-lt"/>
              </a:rPr>
              <a:t>Oculars (eyepieces): provide some magnification, focus image at eye (can be 1 or 2 of them)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>
              <a:solidFill>
                <a:srgbClr val="000099"/>
              </a:solidFill>
              <a:latin typeface="+mn-l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99"/>
                </a:solidFill>
                <a:latin typeface="+mn-lt"/>
              </a:rPr>
              <a:t>Objectives: located on rotating nosepiece, provide magnification and resolving power (may be 3 to 6 of them)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endParaRPr lang="en-US" dirty="0" smtClean="0">
              <a:solidFill>
                <a:srgbClr val="000099"/>
              </a:solidFill>
              <a:latin typeface="+mn-lt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>
                <a:solidFill>
                  <a:srgbClr val="000099"/>
                </a:solidFill>
                <a:latin typeface="+mn-lt"/>
              </a:rPr>
              <a:t>Condenser: located under stage, focuses light on the 	specimen. It may also contain an iris diaphragm that controls the size of the cone of light entering the condenser. </a:t>
            </a:r>
          </a:p>
        </p:txBody>
      </p:sp>
      <p:pic>
        <p:nvPicPr>
          <p:cNvPr id="106498" name="Picture 2" descr="File:Microscope compound 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4515" y="1162050"/>
            <a:ext cx="2590800" cy="569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499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00515"/>
            <a:ext cx="6048807" cy="432511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sz="2200" dirty="0" smtClean="0"/>
              <a:t>The overall </a:t>
            </a:r>
            <a:r>
              <a:rPr lang="en-US" sz="2200" u="sng" dirty="0" smtClean="0"/>
              <a:t>magnification</a:t>
            </a:r>
            <a:r>
              <a:rPr lang="en-US" sz="2200" dirty="0" smtClean="0"/>
              <a:t> is given as the product of the lenses and the distance over which the image is projected: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where:</a:t>
            </a:r>
          </a:p>
          <a:p>
            <a:pPr>
              <a:buNone/>
            </a:pPr>
            <a:r>
              <a:rPr lang="en-US" sz="2200" dirty="0" smtClean="0"/>
              <a:t> D = projection (tube) length (usually = 250 mm);</a:t>
            </a:r>
          </a:p>
          <a:p>
            <a:pPr>
              <a:buNone/>
            </a:pPr>
            <a:r>
              <a:rPr lang="en-US" sz="2200" dirty="0" smtClean="0"/>
              <a:t>M</a:t>
            </a:r>
            <a:r>
              <a:rPr lang="en-US" sz="2200" baseline="-25000" dirty="0" smtClean="0"/>
              <a:t>1</a:t>
            </a:r>
            <a:r>
              <a:rPr lang="en-US" sz="2200" dirty="0" smtClean="0"/>
              <a:t>, M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= magnification of objective and ocular.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250 mm = minimum distance of distinct vision for 20/20 eyes.</a:t>
            </a:r>
            <a:endParaRPr lang="tr-TR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95536" y="476672"/>
            <a:ext cx="8229600" cy="504056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solidFill>
                  <a:srgbClr val="CC3300"/>
                </a:solidFill>
              </a:rPr>
              <a:t>Magnification</a:t>
            </a:r>
            <a:endParaRPr lang="tr-TR" sz="3200" dirty="0">
              <a:solidFill>
                <a:srgbClr val="CC3300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5929" y="2408627"/>
            <a:ext cx="31203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File:Microscope compound 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4515" y="1162050"/>
            <a:ext cx="2590800" cy="5695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24993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70A01-2ADD-468D-91FC-4F230EF255A2}" type="slidenum">
              <a:rPr lang="en-US"/>
              <a:pPr/>
              <a:t>7</a:t>
            </a:fld>
            <a:endParaRPr lang="en-US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5100" y="543940"/>
            <a:ext cx="8229600" cy="590593"/>
          </a:xfrm>
          <a:noFill/>
          <a:ln/>
        </p:spPr>
        <p:txBody>
          <a:bodyPr/>
          <a:lstStyle/>
          <a:p>
            <a:r>
              <a:rPr lang="en-US" dirty="0"/>
              <a:t>Photon </a:t>
            </a:r>
            <a:r>
              <a:rPr lang="en-US" dirty="0" smtClean="0"/>
              <a:t>Energy (II)</a:t>
            </a:r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558" y="1238250"/>
            <a:ext cx="5016092" cy="4525963"/>
          </a:xfrm>
          <a:noFill/>
          <a:ln/>
        </p:spPr>
        <p:txBody>
          <a:bodyPr/>
          <a:lstStyle/>
          <a:p>
            <a:r>
              <a:rPr lang="en-US" sz="2400" dirty="0"/>
              <a:t>Energy of a photon: Planck's law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u="sng" dirty="0"/>
              <a:t>Shorter waves have higher energy. </a:t>
            </a:r>
          </a:p>
        </p:txBody>
      </p:sp>
      <p:graphicFrame>
        <p:nvGraphicFramePr>
          <p:cNvPr id="438276" name="Object 4"/>
          <p:cNvGraphicFramePr>
            <a:graphicFrameLocks noChangeAspect="1"/>
          </p:cNvGraphicFramePr>
          <p:nvPr/>
        </p:nvGraphicFramePr>
        <p:xfrm>
          <a:off x="1273175" y="1755775"/>
          <a:ext cx="1739900" cy="830263"/>
        </p:xfrm>
        <a:graphic>
          <a:graphicData uri="http://schemas.openxmlformats.org/presentationml/2006/ole">
            <p:oleObj spid="_x0000_s8242" name="Equation" r:id="rId4" imgW="825500" imgH="393700" progId="">
              <p:embed/>
            </p:oleObj>
          </a:graphicData>
        </a:graphic>
      </p:graphicFrame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1190625" y="3267075"/>
            <a:ext cx="37528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i="1" dirty="0"/>
              <a:t>h</a:t>
            </a:r>
            <a:r>
              <a:rPr lang="en-US" dirty="0"/>
              <a:t>: Planck's constant; 6.626</a:t>
            </a:r>
            <a:r>
              <a:rPr lang="en-US" dirty="0">
                <a:sym typeface="Symbol" pitchFamily="18" charset="2"/>
              </a:rPr>
              <a:t>10</a:t>
            </a:r>
            <a:r>
              <a:rPr lang="en-US" baseline="30000" dirty="0">
                <a:sym typeface="Symbol" pitchFamily="18" charset="2"/>
              </a:rPr>
              <a:t>-34</a:t>
            </a:r>
            <a:r>
              <a:rPr lang="en-US" dirty="0">
                <a:sym typeface="Symbol" pitchFamily="18" charset="2"/>
              </a:rPr>
              <a:t>J</a:t>
            </a:r>
            <a:r>
              <a:rPr lang="en-US" dirty="0">
                <a:cs typeface="Arial" charset="0"/>
                <a:sym typeface="Symbol" pitchFamily="18" charset="2"/>
              </a:rPr>
              <a:t>·s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v</a:t>
            </a:r>
            <a:r>
              <a:rPr lang="en-US" dirty="0"/>
              <a:t>: frequency of light; </a:t>
            </a:r>
            <a:br>
              <a:rPr lang="en-US" dirty="0"/>
            </a:br>
            <a:r>
              <a:rPr lang="en-US" i="1" dirty="0">
                <a:sym typeface="Symbol" pitchFamily="18" charset="2"/>
              </a:rPr>
              <a:t></a:t>
            </a:r>
            <a:r>
              <a:rPr lang="en-US" dirty="0">
                <a:sym typeface="Symbol" pitchFamily="18" charset="2"/>
              </a:rPr>
              <a:t>: wavelength of light</a:t>
            </a:r>
          </a:p>
          <a:p>
            <a:r>
              <a:rPr lang="en-US" i="1" dirty="0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: speed of light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energy of a photon = </a:t>
            </a:r>
            <a:br>
              <a:rPr lang="en-US" dirty="0">
                <a:solidFill>
                  <a:srgbClr val="CC3300"/>
                </a:solidFill>
                <a:sym typeface="Symbol" pitchFamily="18" charset="2"/>
              </a:rPr>
            </a:b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    3.973 10</a:t>
            </a:r>
            <a:r>
              <a:rPr lang="en-US" baseline="30000" dirty="0">
                <a:solidFill>
                  <a:srgbClr val="CC3300"/>
                </a:solidFill>
                <a:sym typeface="Symbol" pitchFamily="18" charset="2"/>
              </a:rPr>
              <a:t>-19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J at 500nm</a:t>
            </a:r>
          </a:p>
        </p:txBody>
      </p:sp>
      <p:pic>
        <p:nvPicPr>
          <p:cNvPr id="438278" name="Picture 6" descr="Electromagnetic-Spectr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3" y="1381125"/>
            <a:ext cx="3036887" cy="4829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268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40266" y="29028"/>
            <a:ext cx="8229600" cy="54133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Microscope Modeling – breaking optical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imaging down to a science…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582" y="1134889"/>
            <a:ext cx="8229600" cy="53639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00B050"/>
                </a:solidFill>
                <a:latin typeface=""/>
              </a:rPr>
              <a:t>What is a Linear System..?   </a:t>
            </a:r>
            <a:r>
              <a:rPr lang="en-US" b="1" dirty="0" smtClean="0">
                <a:solidFill>
                  <a:srgbClr val="00B050"/>
                </a:solidFill>
                <a:latin typeface=""/>
              </a:rPr>
              <a:t>A</a:t>
            </a:r>
            <a:r>
              <a:rPr lang="en-US" b="1" i="1" dirty="0" smtClean="0">
                <a:solidFill>
                  <a:srgbClr val="00B050"/>
                </a:solidFill>
                <a:latin typeface=""/>
              </a:rPr>
              <a:t>x</a:t>
            </a:r>
            <a:r>
              <a:rPr lang="en-US" b="1" dirty="0" smtClean="0">
                <a:solidFill>
                  <a:srgbClr val="00B050"/>
                </a:solidFill>
                <a:latin typeface="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"/>
              </a:rPr>
              <a:t>=</a:t>
            </a:r>
            <a:r>
              <a:rPr lang="en-US" i="1" dirty="0" smtClean="0">
                <a:solidFill>
                  <a:srgbClr val="00B050"/>
                </a:solidFill>
                <a:latin typeface=""/>
              </a:rPr>
              <a:t> </a:t>
            </a:r>
            <a:r>
              <a:rPr lang="en-US" b="1" i="1" dirty="0" smtClean="0">
                <a:solidFill>
                  <a:srgbClr val="00B050"/>
                </a:solidFill>
                <a:latin typeface=""/>
              </a:rPr>
              <a:t>b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3394"/>
            <a:ext cx="8229600" cy="4525963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800" i="1" dirty="0" smtClean="0"/>
              <a:t>Linear transforms you probably know :</a:t>
            </a:r>
          </a:p>
          <a:p>
            <a:pPr eaLnBrk="1" hangingPunct="1">
              <a:defRPr/>
            </a:pPr>
            <a:r>
              <a:rPr lang="en-US" sz="2800" dirty="0" smtClean="0"/>
              <a:t>Rotation, translation, scaling – spatial transforms</a:t>
            </a:r>
          </a:p>
          <a:p>
            <a:pPr eaLnBrk="1" hangingPunct="1">
              <a:defRPr/>
            </a:pPr>
            <a:r>
              <a:rPr lang="en-US" sz="2800" dirty="0" smtClean="0"/>
              <a:t>Convolution</a:t>
            </a:r>
            <a:endParaRPr lang="en-US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buNone/>
              <a:defRPr/>
            </a:pPr>
            <a:r>
              <a:rPr lang="en-US" sz="2800" i="1" u="sng" dirty="0" smtClean="0"/>
              <a:t>Wolfram – definition of a linear operator: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D5556F-EDE3-9048-8FE1-A888CE66910B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 cstate="print"/>
          <a:srcRect r="17727"/>
          <a:stretch>
            <a:fillRect/>
          </a:stretch>
        </p:blipFill>
        <p:spPr bwMode="auto">
          <a:xfrm>
            <a:off x="228600" y="4372425"/>
            <a:ext cx="8686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10400" y="6481536"/>
            <a:ext cx="2133600" cy="228600"/>
          </a:xfrm>
        </p:spPr>
        <p:txBody>
          <a:bodyPr/>
          <a:lstStyle/>
          <a:p>
            <a:fld id="{D74335E0-3D92-4237-A37F-9F46F8EDB4E5}" type="slidenum">
              <a:rPr lang="en-US"/>
              <a:pPr/>
              <a:t>9</a:t>
            </a:fld>
            <a:endParaRPr lang="en-US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4438" y="58056"/>
            <a:ext cx="8229600" cy="541337"/>
          </a:xfrm>
        </p:spPr>
        <p:txBody>
          <a:bodyPr/>
          <a:lstStyle/>
          <a:p>
            <a:r>
              <a:rPr lang="en-US" dirty="0" smtClean="0"/>
              <a:t>A Microscope can be modeled </a:t>
            </a:r>
            <a:br>
              <a:rPr lang="en-US" dirty="0" smtClean="0"/>
            </a:br>
            <a:r>
              <a:rPr lang="en-US" dirty="0" smtClean="0"/>
              <a:t>as a </a:t>
            </a:r>
            <a:r>
              <a:rPr lang="en-US" dirty="0"/>
              <a:t>Linear System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2" y="4097115"/>
            <a:ext cx="8229600" cy="1009343"/>
          </a:xfrm>
        </p:spPr>
        <p:txBody>
          <a:bodyPr/>
          <a:lstStyle/>
          <a:p>
            <a:r>
              <a:rPr lang="en-US" sz="2400" dirty="0"/>
              <a:t>A light microscope can be considered as a linear system.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956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347788"/>
            <a:ext cx="2730500" cy="247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56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557338"/>
            <a:ext cx="298926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2802" y="4686640"/>
            <a:ext cx="74469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http://micro.magnet.fsu.edu/primer/java/imageformation/airydiskformation/index.html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378" y="3827238"/>
            <a:ext cx="8037966" cy="229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69145" y="6356292"/>
            <a:ext cx="1938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MICROSCOPE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48630" y="6356292"/>
            <a:ext cx="3307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 (</a:t>
            </a:r>
            <a:r>
              <a:rPr lang="en-US" dirty="0" err="1" smtClean="0"/>
              <a:t>eg</a:t>
            </a:r>
            <a:r>
              <a:rPr lang="en-US" dirty="0" smtClean="0"/>
              <a:t>: CCD device)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2744" y="5718634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sampling  function (</a:t>
            </a:r>
            <a:r>
              <a:rPr lang="en-US" sz="1400" i="1" dirty="0" err="1" smtClean="0"/>
              <a:t>dirac</a:t>
            </a:r>
            <a:r>
              <a:rPr lang="en-US" sz="1400" i="1" dirty="0" smtClean="0"/>
              <a:t> delta)</a:t>
            </a:r>
            <a:endParaRPr lang="en-US" sz="1400" i="1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690916" y="4347033"/>
            <a:ext cx="711200" cy="3338285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744033" y="3762831"/>
            <a:ext cx="711200" cy="452120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084" y="3933371"/>
            <a:ext cx="3715659" cy="2924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8685" y="4020457"/>
            <a:ext cx="1140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Today’s</a:t>
            </a:r>
          </a:p>
          <a:p>
            <a:r>
              <a:rPr lang="en-US" b="1" i="1" dirty="0" smtClean="0"/>
              <a:t> class</a:t>
            </a:r>
            <a:endParaRPr lang="en-US" b="1" i="1" dirty="0"/>
          </a:p>
        </p:txBody>
      </p:sp>
    </p:spTree>
    <p:extLst>
      <p:ext uri="{BB962C8B-B14F-4D97-AF65-F5344CB8AC3E}">
        <p14:creationId xmlns="" xmlns:p14="http://schemas.microsoft.com/office/powerpoint/2010/main" val="234009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0" grpId="1"/>
      <p:bldP spid="11" grpId="1"/>
      <p:bldP spid="12" grpId="1"/>
      <p:bldP spid="13" grpId="1" animBg="1"/>
      <p:bldP spid="14" grpId="1" animBg="1"/>
      <p:bldP spid="16" grpId="1" animBg="1"/>
      <p:bldP spid="1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</TotalTime>
  <Words>1342</Words>
  <Application>Microsoft Office PowerPoint</Application>
  <PresentationFormat>On-screen Show (4:3)</PresentationFormat>
  <Paragraphs>277</Paragraphs>
  <Slides>32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Equation</vt:lpstr>
      <vt:lpstr>Bioimage Informatics  Lecture 5, Spring 2014</vt:lpstr>
      <vt:lpstr>Basic Microscope Setup</vt:lpstr>
      <vt:lpstr>Performance Metrics of a Microscope</vt:lpstr>
      <vt:lpstr>Optics: Some Basics (I)</vt:lpstr>
      <vt:lpstr>Slide 5</vt:lpstr>
      <vt:lpstr>Slide 6</vt:lpstr>
      <vt:lpstr>Photon Energy (II)</vt:lpstr>
      <vt:lpstr>What is a Linear System..?   Ax = b</vt:lpstr>
      <vt:lpstr>A Microscope can be modeled  as a Linear System</vt:lpstr>
      <vt:lpstr>Recording the Image:  what is actually happening at each Pixel?</vt:lpstr>
      <vt:lpstr>Microscope Image Formation</vt:lpstr>
      <vt:lpstr>Optics: Some Basics (III)</vt:lpstr>
      <vt:lpstr>Diffraction Patterns – linear aperture</vt:lpstr>
      <vt:lpstr>Slide 14</vt:lpstr>
      <vt:lpstr>Slide 15</vt:lpstr>
      <vt:lpstr>Slide 16</vt:lpstr>
      <vt:lpstr>Microscope Image Formation</vt:lpstr>
      <vt:lpstr>The Convolution Operator – what happens to an input 1D image function, f(x,y) as it passes through an aperture ..?</vt:lpstr>
      <vt:lpstr>Circular Aperture - Airy Disk Diffraction Pattern</vt:lpstr>
      <vt:lpstr>Different Definition of Light Microscopy Resolution Limit (Demo)</vt:lpstr>
      <vt:lpstr>Beyond the Rayleigh Limit…  Is the Rayleigh limit (200 nm)  unbeatable by an optical system..?? </vt:lpstr>
      <vt:lpstr>Beyond the Rayleigh Limit…  We’ve been beating the Rayleigh  limit for a while now… </vt:lpstr>
      <vt:lpstr>Numerical Aperture</vt:lpstr>
      <vt:lpstr>Field of View (Demo)</vt:lpstr>
      <vt:lpstr>Depth-of-Field</vt:lpstr>
      <vt:lpstr>Image Intensity: Light Collecting Power</vt:lpstr>
      <vt:lpstr>Working Distance</vt:lpstr>
      <vt:lpstr>Summary: High Resolution Microscopy</vt:lpstr>
      <vt:lpstr>Summary: High Resolution Microscopy</vt:lpstr>
      <vt:lpstr>Slide 30</vt:lpstr>
      <vt:lpstr>Slide 31</vt:lpstr>
      <vt:lpstr>Slide 32</vt:lpstr>
    </vt:vector>
  </TitlesOfParts>
  <Company>Personal Computer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Topics in Computational Biology</dc:title>
  <dc:creator>geyang</dc:creator>
  <cp:lastModifiedBy>Prahlad G Menon</cp:lastModifiedBy>
  <cp:revision>989</cp:revision>
  <cp:lastPrinted>2013-01-30T16:10:38Z</cp:lastPrinted>
  <dcterms:created xsi:type="dcterms:W3CDTF">2009-01-10T16:37:29Z</dcterms:created>
  <dcterms:modified xsi:type="dcterms:W3CDTF">2014-02-05T17:34:04Z</dcterms:modified>
</cp:coreProperties>
</file>