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avi" ContentType="video/x-msvide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4" r:id="rId1"/>
  </p:sldMasterIdLst>
  <p:notesMasterIdLst>
    <p:notesMasterId r:id="rId4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1" r:id="rId29"/>
    <p:sldId id="295" r:id="rId30"/>
    <p:sldId id="283" r:id="rId31"/>
    <p:sldId id="287" r:id="rId32"/>
    <p:sldId id="292" r:id="rId33"/>
    <p:sldId id="284" r:id="rId34"/>
    <p:sldId id="288" r:id="rId35"/>
    <p:sldId id="293" r:id="rId36"/>
    <p:sldId id="285" r:id="rId37"/>
    <p:sldId id="289" r:id="rId38"/>
    <p:sldId id="294" r:id="rId39"/>
    <p:sldId id="286" r:id="rId40"/>
    <p:sldId id="290" r:id="rId41"/>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79" autoAdjust="0"/>
  </p:normalViewPr>
  <p:slideViewPr>
    <p:cSldViewPr>
      <p:cViewPr varScale="1">
        <p:scale>
          <a:sx n="110" d="100"/>
          <a:sy n="110" d="100"/>
        </p:scale>
        <p:origin x="198"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381187"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 name="Shape 3"/>
          <p:cNvSpPr txBox="1">
            <a:spLocks noGrp="1"/>
          </p:cNvSpPr>
          <p:nvPr>
            <p:ph type="body" idx="1"/>
          </p:nvPr>
        </p:nvSpPr>
        <p:spPr>
          <a:xfrm>
            <a:off x="685800" y="4343400"/>
            <a:ext cx="5486399" cy="4114800"/>
          </a:xfrm>
          <a:prstGeom prst="rect">
            <a:avLst/>
          </a:prstGeom>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174074437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Shape 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5" name="Shape 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9879076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Shape 1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4" name="Shape 1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61438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3673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70409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53265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65889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4" name="Shape 1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702547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Shape 1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9" name="Shape 13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741805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747253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Shape 1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1" name="Shape 1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592213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Shape 1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9" name="Shape 15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134017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Shape 5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1" name="Shape 5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821919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88822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Shape 1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3" name="Shape 1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4333729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Shape 1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9" name="Shape 179"/>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629109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Shape 18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6" name="Shape 18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3955578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266677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019269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Shape 2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Shape 20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03378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84794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078016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027148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Shape 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7" name="Shape 5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13041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044395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270807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4618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483293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Shape 2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2" name="Shape 22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847598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5390162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290318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Shape 2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28" name="Shape 22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792526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342125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1483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Shape 6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2" name="Shape 6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386418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Shape 2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34" name="Shape 23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62044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Shape 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8" name="Shape 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8686581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Shape 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4" name="Shape 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915041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2" name="Shape 8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7610034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2571373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Shape 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8" name="Shape 9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99491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7"/>
        <p:cNvGrpSpPr/>
        <p:nvPr/>
      </p:nvGrpSpPr>
      <p:grpSpPr>
        <a:xfrm>
          <a:off x="0" y="0"/>
          <a:ext cx="0" cy="0"/>
          <a:chOff x="0" y="0"/>
          <a:chExt cx="0" cy="0"/>
        </a:xfrm>
      </p:grpSpPr>
      <p:sp>
        <p:nvSpPr>
          <p:cNvPr id="8" name="Shape 8"/>
          <p:cNvSpPr/>
          <p:nvPr/>
        </p:nvSpPr>
        <p:spPr>
          <a:xfrm>
            <a:off x="0" y="0"/>
            <a:ext cx="9144000" cy="5176499"/>
          </a:xfrm>
          <a:prstGeom prst="rect">
            <a:avLst/>
          </a:prstGeom>
          <a:gradFill>
            <a:gsLst>
              <a:gs pos="0">
                <a:srgbClr val="003171"/>
              </a:gs>
              <a:gs pos="100000">
                <a:srgbClr val="549FFF"/>
              </a:gs>
            </a:gsLst>
            <a:lin ang="7920000" scaled="0"/>
          </a:gradFill>
          <a:ln>
            <a:noFill/>
          </a:ln>
        </p:spPr>
        <p:txBody>
          <a:bodyPr lIns="91425" tIns="45700" rIns="91425" bIns="45700" anchor="ctr" anchorCtr="0">
            <a:noAutofit/>
          </a:bodyPr>
          <a:lstStyle/>
          <a:p>
            <a:pPr>
              <a:spcBef>
                <a:spcPts val="0"/>
              </a:spcBef>
              <a:buNone/>
            </a:pPr>
            <a:endParaRPr/>
          </a:p>
        </p:txBody>
      </p:sp>
      <p:sp>
        <p:nvSpPr>
          <p:cNvPr id="9" name="Shape 9"/>
          <p:cNvSpPr/>
          <p:nvPr/>
        </p:nvSpPr>
        <p:spPr>
          <a:xfrm flipH="1">
            <a:off x="-3832" y="12039"/>
            <a:ext cx="10925833"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40784"/>
                </a:srgbClr>
              </a:gs>
              <a:gs pos="41000">
                <a:srgbClr val="003171">
                  <a:alpha val="94901"/>
                </a:srgbClr>
              </a:gs>
              <a:gs pos="100000">
                <a:srgbClr val="003171">
                  <a:alpha val="94901"/>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0" name="Shape 10"/>
          <p:cNvSpPr/>
          <p:nvPr/>
        </p:nvSpPr>
        <p:spPr>
          <a:xfrm flipH="1">
            <a:off x="14659" y="660"/>
            <a:ext cx="10500940" cy="5165065"/>
          </a:xfrm>
          <a:custGeom>
            <a:avLst/>
            <a:gdLst/>
            <a:ahLst/>
            <a:cxnLst/>
            <a:rect l="0" t="0" r="0" b="0"/>
            <a:pathLst>
              <a:path w="24279631" h="6863875" extrusionOk="0">
                <a:moveTo>
                  <a:pt x="9291599" y="0"/>
                </a:moveTo>
                <a:lnTo>
                  <a:pt x="24279631" y="5875"/>
                </a:lnTo>
                <a:lnTo>
                  <a:pt x="24250422" y="6863875"/>
                </a:lnTo>
                <a:lnTo>
                  <a:pt x="8740466" y="6858000"/>
                </a:lnTo>
                <a:cubicBezTo>
                  <a:pt x="0" y="3062308"/>
                  <a:pt x="7449035" y="312298"/>
                  <a:pt x="9291599" y="0"/>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b" anchorCtr="0">
            <a:noAutofit/>
          </a:bodyPr>
          <a:lstStyle/>
          <a:p>
            <a:pPr>
              <a:spcBef>
                <a:spcPts val="0"/>
              </a:spcBef>
              <a:buNone/>
            </a:pPr>
            <a:endParaRPr/>
          </a:p>
        </p:txBody>
      </p:sp>
      <p:sp>
        <p:nvSpPr>
          <p:cNvPr id="11" name="Shape 11"/>
          <p:cNvSpPr/>
          <p:nvPr/>
        </p:nvSpPr>
        <p:spPr>
          <a:xfrm>
            <a:off x="-846666" y="-661"/>
            <a:ext cx="2167466"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2" name="Shape 12"/>
          <p:cNvSpPr/>
          <p:nvPr/>
        </p:nvSpPr>
        <p:spPr>
          <a:xfrm rot="10800000" flipH="1">
            <a:off x="-524933" y="131"/>
            <a:ext cx="1403434" cy="5176308"/>
          </a:xfrm>
          <a:custGeom>
            <a:avLst/>
            <a:gdLst/>
            <a:ahLst/>
            <a:cxnLst/>
            <a:rect l="0" t="0" r="0" b="0"/>
            <a:pathLst>
              <a:path w="2167467" h="6180667" extrusionOk="0">
                <a:moveTo>
                  <a:pt x="939800" y="0"/>
                </a:moveTo>
                <a:lnTo>
                  <a:pt x="1905000" y="5881"/>
                </a:lnTo>
                <a:cubicBezTo>
                  <a:pt x="2167467" y="1035992"/>
                  <a:pt x="0" y="1848556"/>
                  <a:pt x="1896533" y="6180667"/>
                </a:cubicBezTo>
                <a:lnTo>
                  <a:pt x="939800" y="6180667"/>
                </a:lnTo>
                <a:lnTo>
                  <a:pt x="939800" y="0"/>
                </a:lnTo>
                <a:close/>
              </a:path>
            </a:pathLst>
          </a:custGeom>
          <a:gradFill>
            <a:gsLst>
              <a:gs pos="0">
                <a:srgbClr val="003171">
                  <a:alpha val="20784"/>
                </a:srgbClr>
              </a:gs>
              <a:gs pos="100000">
                <a:srgbClr val="65A8FF">
                  <a:alpha val="20784"/>
                </a:srgbClr>
              </a:gs>
            </a:gsLst>
            <a:lin ang="0" scaled="0"/>
          </a:gradFill>
          <a:ln>
            <a:noFill/>
          </a:ln>
        </p:spPr>
        <p:txBody>
          <a:bodyPr lIns="91425" tIns="45700" rIns="91425" bIns="45700" anchor="ctr" anchorCtr="0">
            <a:noAutofit/>
          </a:bodyPr>
          <a:lstStyle/>
          <a:p>
            <a:pPr>
              <a:spcBef>
                <a:spcPts val="0"/>
              </a:spcBef>
              <a:buNone/>
            </a:pPr>
            <a:endParaRPr/>
          </a:p>
        </p:txBody>
      </p:sp>
      <p:sp>
        <p:nvSpPr>
          <p:cNvPr id="13" name="Shape 13"/>
          <p:cNvSpPr txBox="1">
            <a:spLocks noGrp="1"/>
          </p:cNvSpPr>
          <p:nvPr>
            <p:ph type="ctrTitle"/>
          </p:nvPr>
        </p:nvSpPr>
        <p:spPr>
          <a:xfrm>
            <a:off x="1082040" y="1242060"/>
            <a:ext cx="7050900" cy="1102500"/>
          </a:xfrm>
          <a:prstGeom prst="rect">
            <a:avLst/>
          </a:prstGeom>
        </p:spPr>
        <p:txBody>
          <a:bodyPr lIns="91425" tIns="91425" rIns="91425" bIns="91425" anchor="b" anchorCtr="0"/>
          <a:lstStyle>
            <a:lvl1pPr indent="304800" algn="r">
              <a:spcBef>
                <a:spcPts val="0"/>
              </a:spcBef>
              <a:buClr>
                <a:schemeClr val="lt1"/>
              </a:buClr>
              <a:buSzPct val="100000"/>
              <a:defRPr sz="4800">
                <a:solidFill>
                  <a:schemeClr val="lt1"/>
                </a:solidFill>
              </a:defRPr>
            </a:lvl1pPr>
            <a:lvl2pPr indent="304800" algn="r">
              <a:spcBef>
                <a:spcPts val="0"/>
              </a:spcBef>
              <a:buClr>
                <a:schemeClr val="lt1"/>
              </a:buClr>
              <a:buSzPct val="100000"/>
              <a:defRPr sz="4800">
                <a:solidFill>
                  <a:schemeClr val="lt1"/>
                </a:solidFill>
              </a:defRPr>
            </a:lvl2pPr>
            <a:lvl3pPr indent="304800" algn="r">
              <a:spcBef>
                <a:spcPts val="0"/>
              </a:spcBef>
              <a:buClr>
                <a:schemeClr val="lt1"/>
              </a:buClr>
              <a:buSzPct val="100000"/>
              <a:defRPr sz="4800">
                <a:solidFill>
                  <a:schemeClr val="lt1"/>
                </a:solidFill>
              </a:defRPr>
            </a:lvl3pPr>
            <a:lvl4pPr indent="304800" algn="r">
              <a:spcBef>
                <a:spcPts val="0"/>
              </a:spcBef>
              <a:buClr>
                <a:schemeClr val="lt1"/>
              </a:buClr>
              <a:buSzPct val="100000"/>
              <a:defRPr sz="4800">
                <a:solidFill>
                  <a:schemeClr val="lt1"/>
                </a:solidFill>
              </a:defRPr>
            </a:lvl4pPr>
            <a:lvl5pPr indent="304800" algn="r">
              <a:spcBef>
                <a:spcPts val="0"/>
              </a:spcBef>
              <a:buClr>
                <a:schemeClr val="lt1"/>
              </a:buClr>
              <a:buSzPct val="100000"/>
              <a:defRPr sz="4800">
                <a:solidFill>
                  <a:schemeClr val="lt1"/>
                </a:solidFill>
              </a:defRPr>
            </a:lvl5pPr>
            <a:lvl6pPr indent="304800" algn="r">
              <a:spcBef>
                <a:spcPts val="0"/>
              </a:spcBef>
              <a:buClr>
                <a:schemeClr val="lt1"/>
              </a:buClr>
              <a:buSzPct val="100000"/>
              <a:defRPr sz="4800">
                <a:solidFill>
                  <a:schemeClr val="lt1"/>
                </a:solidFill>
              </a:defRPr>
            </a:lvl6pPr>
            <a:lvl7pPr indent="304800" algn="r">
              <a:spcBef>
                <a:spcPts val="0"/>
              </a:spcBef>
              <a:buClr>
                <a:schemeClr val="lt1"/>
              </a:buClr>
              <a:buSzPct val="100000"/>
              <a:defRPr sz="4800">
                <a:solidFill>
                  <a:schemeClr val="lt1"/>
                </a:solidFill>
              </a:defRPr>
            </a:lvl7pPr>
            <a:lvl8pPr indent="304800" algn="r">
              <a:spcBef>
                <a:spcPts val="0"/>
              </a:spcBef>
              <a:buClr>
                <a:schemeClr val="lt1"/>
              </a:buClr>
              <a:buSzPct val="100000"/>
              <a:defRPr sz="4800">
                <a:solidFill>
                  <a:schemeClr val="lt1"/>
                </a:solidFill>
              </a:defRPr>
            </a:lvl8pPr>
            <a:lvl9pPr indent="304800" algn="r">
              <a:spcBef>
                <a:spcPts val="0"/>
              </a:spcBef>
              <a:buClr>
                <a:schemeClr val="lt1"/>
              </a:buClr>
              <a:buSzPct val="100000"/>
              <a:defRPr sz="4800">
                <a:solidFill>
                  <a:schemeClr val="lt1"/>
                </a:solidFill>
              </a:defRPr>
            </a:lvl9pPr>
          </a:lstStyle>
          <a:p>
            <a:endParaRPr/>
          </a:p>
        </p:txBody>
      </p:sp>
      <p:sp>
        <p:nvSpPr>
          <p:cNvPr id="14" name="Shape 14"/>
          <p:cNvSpPr txBox="1">
            <a:spLocks noGrp="1"/>
          </p:cNvSpPr>
          <p:nvPr>
            <p:ph type="subTitle" idx="1"/>
          </p:nvPr>
        </p:nvSpPr>
        <p:spPr>
          <a:xfrm>
            <a:off x="1082040" y="2423159"/>
            <a:ext cx="7035899" cy="694199"/>
          </a:xfrm>
          <a:prstGeom prst="rect">
            <a:avLst/>
          </a:prstGeom>
        </p:spPr>
        <p:txBody>
          <a:bodyPr lIns="91425" tIns="91425" rIns="91425" bIns="91425" anchor="t" anchorCtr="0"/>
          <a:lstStyle>
            <a:lvl1pPr marL="0" indent="152400" algn="r">
              <a:spcBef>
                <a:spcPts val="0"/>
              </a:spcBef>
              <a:buClr>
                <a:schemeClr val="lt1"/>
              </a:buClr>
              <a:buSzPct val="100000"/>
              <a:buNone/>
              <a:defRPr sz="2400">
                <a:solidFill>
                  <a:schemeClr val="lt1"/>
                </a:solidFill>
              </a:defRPr>
            </a:lvl1pPr>
            <a:lvl2pPr marL="0" indent="152400" algn="r">
              <a:spcBef>
                <a:spcPts val="0"/>
              </a:spcBef>
              <a:buClr>
                <a:schemeClr val="lt1"/>
              </a:buClr>
              <a:buSzPct val="100000"/>
              <a:buNone/>
              <a:defRPr sz="2400">
                <a:solidFill>
                  <a:schemeClr val="lt1"/>
                </a:solidFill>
              </a:defRPr>
            </a:lvl2pPr>
            <a:lvl3pPr marL="0" indent="152400" algn="r">
              <a:spcBef>
                <a:spcPts val="0"/>
              </a:spcBef>
              <a:buClr>
                <a:schemeClr val="lt1"/>
              </a:buClr>
              <a:buNone/>
              <a:defRPr>
                <a:solidFill>
                  <a:schemeClr val="lt1"/>
                </a:solidFill>
              </a:defRPr>
            </a:lvl3pPr>
            <a:lvl4pPr marL="0" indent="152400" algn="r">
              <a:spcBef>
                <a:spcPts val="0"/>
              </a:spcBef>
              <a:buClr>
                <a:schemeClr val="lt1"/>
              </a:buClr>
              <a:buSzPct val="100000"/>
              <a:buNone/>
              <a:defRPr sz="2400">
                <a:solidFill>
                  <a:schemeClr val="lt1"/>
                </a:solidFill>
              </a:defRPr>
            </a:lvl4pPr>
            <a:lvl5pPr marL="0" indent="152400" algn="r">
              <a:spcBef>
                <a:spcPts val="0"/>
              </a:spcBef>
              <a:buClr>
                <a:schemeClr val="lt1"/>
              </a:buClr>
              <a:buSzPct val="100000"/>
              <a:buNone/>
              <a:defRPr sz="2400">
                <a:solidFill>
                  <a:schemeClr val="lt1"/>
                </a:solidFill>
              </a:defRPr>
            </a:lvl5pPr>
            <a:lvl6pPr marL="0" indent="152400" algn="r">
              <a:spcBef>
                <a:spcPts val="0"/>
              </a:spcBef>
              <a:buClr>
                <a:schemeClr val="lt1"/>
              </a:buClr>
              <a:buSzPct val="100000"/>
              <a:buNone/>
              <a:defRPr sz="2400">
                <a:solidFill>
                  <a:schemeClr val="lt1"/>
                </a:solidFill>
              </a:defRPr>
            </a:lvl6pPr>
            <a:lvl7pPr marL="0" indent="152400" algn="r">
              <a:spcBef>
                <a:spcPts val="0"/>
              </a:spcBef>
              <a:buClr>
                <a:schemeClr val="lt1"/>
              </a:buClr>
              <a:buSzPct val="100000"/>
              <a:buNone/>
              <a:defRPr sz="2400">
                <a:solidFill>
                  <a:schemeClr val="lt1"/>
                </a:solidFill>
              </a:defRPr>
            </a:lvl7pPr>
            <a:lvl8pPr marL="0" indent="152400" algn="r">
              <a:spcBef>
                <a:spcPts val="0"/>
              </a:spcBef>
              <a:buClr>
                <a:schemeClr val="lt1"/>
              </a:buClr>
              <a:buSzPct val="100000"/>
              <a:buNone/>
              <a:defRPr sz="2400">
                <a:solidFill>
                  <a:schemeClr val="lt1"/>
                </a:solidFill>
              </a:defRPr>
            </a:lvl8pPr>
            <a:lvl9pPr marL="0" indent="152400" algn="r">
              <a:spcBef>
                <a:spcPts val="0"/>
              </a:spcBef>
              <a:buClr>
                <a:schemeClr val="lt1"/>
              </a:buClr>
              <a:buSzPct val="100000"/>
              <a:buNone/>
              <a:defRPr sz="2400">
                <a:solidFill>
                  <a:schemeClr val="lt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5"/>
        <p:cNvGrpSpPr/>
        <p:nvPr/>
      </p:nvGrpSpPr>
      <p:grpSpPr>
        <a:xfrm>
          <a:off x="0" y="0"/>
          <a:ext cx="0" cy="0"/>
          <a:chOff x="0" y="0"/>
          <a:chExt cx="0" cy="0"/>
        </a:xfrm>
      </p:grpSpPr>
      <p:sp>
        <p:nvSpPr>
          <p:cNvPr id="16" name="Shape 16"/>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7" name="Shape 17"/>
          <p:cNvSpPr txBox="1">
            <a:spLocks noGrp="1"/>
          </p:cNvSpPr>
          <p:nvPr>
            <p:ph type="body" idx="1"/>
          </p:nvPr>
        </p:nvSpPr>
        <p:spPr>
          <a:xfrm>
            <a:off x="457200" y="1244242"/>
            <a:ext cx="8229600" cy="3630300"/>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8" name="Shape 18"/>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19" name="Shape 19"/>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0" name="Shape 20"/>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1"/>
        <p:cNvGrpSpPr/>
        <p:nvPr/>
      </p:nvGrpSpPr>
      <p:grpSpPr>
        <a:xfrm>
          <a:off x="0" y="0"/>
          <a:ext cx="0" cy="0"/>
          <a:chOff x="0" y="0"/>
          <a:chExt cx="0" cy="0"/>
        </a:xfrm>
      </p:grpSpPr>
      <p:sp>
        <p:nvSpPr>
          <p:cNvPr id="22" name="Shape 22"/>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3" name="Shape 23"/>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24" name="Shape 24"/>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25" name="Shape 25"/>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26" name="Shape 26"/>
          <p:cNvSpPr txBox="1">
            <a:spLocks noGrp="1"/>
          </p:cNvSpPr>
          <p:nvPr>
            <p:ph type="body" idx="1"/>
          </p:nvPr>
        </p:nvSpPr>
        <p:spPr>
          <a:xfrm>
            <a:off x="457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
        <p:nvSpPr>
          <p:cNvPr id="27" name="Shape 27"/>
          <p:cNvSpPr txBox="1">
            <a:spLocks noGrp="1"/>
          </p:cNvSpPr>
          <p:nvPr>
            <p:ph type="body" idx="2"/>
          </p:nvPr>
        </p:nvSpPr>
        <p:spPr>
          <a:xfrm>
            <a:off x="4648200" y="1244242"/>
            <a:ext cx="4038599" cy="3630300"/>
          </a:xfrm>
          <a:prstGeom prst="rect">
            <a:avLst/>
          </a:prstGeom>
        </p:spPr>
        <p:txBody>
          <a:bodyPr lIns="91425" tIns="91425" rIns="91425" bIns="91425" anchor="t" anchorCtr="0"/>
          <a:lstStyle>
            <a:lvl1pPr>
              <a:spcBef>
                <a:spcPts val="0"/>
              </a:spcBef>
              <a:defRPr sz="2800"/>
            </a:lvl1pPr>
            <a:lvl2pPr>
              <a:spcBef>
                <a:spcPts val="0"/>
              </a:spcBef>
              <a:defRPr sz="2400"/>
            </a:lvl2pPr>
            <a:lvl3pPr>
              <a:spcBef>
                <a:spcPts val="0"/>
              </a:spcBef>
              <a:defRPr sz="2000"/>
            </a:lvl3pPr>
            <a:lvl4pPr>
              <a:spcBef>
                <a:spcPts val="0"/>
              </a:spcBef>
              <a:defRPr sz="1800"/>
            </a:lvl4pPr>
            <a:lvl5pPr>
              <a:spcBef>
                <a:spcPts val="0"/>
              </a:spcBef>
              <a:defRPr sz="1800"/>
            </a:lvl5pPr>
            <a:lvl6pPr>
              <a:spcBef>
                <a:spcPts val="0"/>
              </a:spcBef>
              <a:defRPr sz="1800"/>
            </a:lvl6pPr>
            <a:lvl7pPr>
              <a:spcBef>
                <a:spcPts val="0"/>
              </a:spcBef>
              <a:defRPr sz="1800"/>
            </a:lvl7pPr>
            <a:lvl8pPr>
              <a:spcBef>
                <a:spcPts val="0"/>
              </a:spcBef>
              <a:defRPr sz="1800"/>
            </a:lvl8pPr>
            <a:lvl9pPr>
              <a:spcBef>
                <a:spcPts val="0"/>
              </a:spcBef>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rot="10800000" flipH="1">
            <a:off x="-348182" y="-16424"/>
            <a:ext cx="1723519" cy="5159924"/>
          </a:xfrm>
          <a:custGeom>
            <a:avLst/>
            <a:gdLst/>
            <a:ahLst/>
            <a:cxnLst/>
            <a:rect l="0" t="0" r="0" b="0"/>
            <a:pathLst>
              <a:path w="4476675" h="6879900" extrusionOk="0">
                <a:moveTo>
                  <a:pt x="4476676" y="16025"/>
                </a:moveTo>
                <a:lnTo>
                  <a:pt x="879695" y="0"/>
                </a:lnTo>
                <a:cubicBezTo>
                  <a:pt x="886211" y="2293300"/>
                  <a:pt x="892726" y="4586600"/>
                  <a:pt x="899242" y="6879900"/>
                </a:cubicBezTo>
                <a:lnTo>
                  <a:pt x="3909760" y="6861462"/>
                </a:lnTo>
                <a:cubicBezTo>
                  <a:pt x="0" y="3547544"/>
                  <a:pt x="1695771" y="1824359"/>
                  <a:pt x="447667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0" name="Shape 30"/>
          <p:cNvSpPr/>
          <p:nvPr/>
        </p:nvSpPr>
        <p:spPr>
          <a:xfrm rot="10800000" flipH="1">
            <a:off x="-1118653" y="774"/>
            <a:ext cx="3100650" cy="5142725"/>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53725"/>
                </a:srgbClr>
              </a:gs>
              <a:gs pos="41000">
                <a:srgbClr val="003171">
                  <a:alpha val="53725"/>
                </a:srgbClr>
              </a:gs>
              <a:gs pos="100000">
                <a:srgbClr val="003171">
                  <a:alpha val="53725"/>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1" name="Shape 31"/>
          <p:cNvSpPr/>
          <p:nvPr/>
        </p:nvSpPr>
        <p:spPr>
          <a:xfrm rot="10800000">
            <a:off x="8088846" y="-9550"/>
            <a:ext cx="1100667" cy="5153050"/>
          </a:xfrm>
          <a:custGeom>
            <a:avLst/>
            <a:gdLst/>
            <a:ahLst/>
            <a:cxnLst/>
            <a:rect l="0" t="0" r="0" b="0"/>
            <a:pathLst>
              <a:path w="1100668" h="6916846" extrusionOk="0">
                <a:moveTo>
                  <a:pt x="0" y="11711"/>
                </a:moveTo>
                <a:lnTo>
                  <a:pt x="956734" y="0"/>
                </a:lnTo>
                <a:cubicBezTo>
                  <a:pt x="33869" y="3419922"/>
                  <a:pt x="220135" y="4504457"/>
                  <a:pt x="1100668" y="6916846"/>
                </a:cubicBezTo>
                <a:lnTo>
                  <a:pt x="0" y="6916846"/>
                </a:lnTo>
                <a:lnTo>
                  <a:pt x="0" y="11711"/>
                </a:lnTo>
                <a:close/>
              </a:path>
            </a:pathLst>
          </a:custGeom>
          <a:gradFill>
            <a:gsLst>
              <a:gs pos="0">
                <a:srgbClr val="003171"/>
              </a:gs>
              <a:gs pos="100000">
                <a:srgbClr val="65A8FF"/>
              </a:gs>
            </a:gsLst>
            <a:lin ang="5700000" scaled="0"/>
          </a:gradFill>
          <a:ln>
            <a:noFill/>
          </a:ln>
        </p:spPr>
        <p:txBody>
          <a:bodyPr lIns="91425" tIns="45700" rIns="91425" bIns="45700" anchor="ctr" anchorCtr="0">
            <a:noAutofit/>
          </a:bodyPr>
          <a:lstStyle/>
          <a:p>
            <a:pPr>
              <a:spcBef>
                <a:spcPts val="0"/>
              </a:spcBef>
              <a:buNone/>
            </a:pPr>
            <a:endParaRPr/>
          </a:p>
        </p:txBody>
      </p:sp>
      <p:sp>
        <p:nvSpPr>
          <p:cNvPr id="32" name="Shape 32"/>
          <p:cNvSpPr txBox="1">
            <a:spLocks noGrp="1"/>
          </p:cNvSpPr>
          <p:nvPr>
            <p:ph type="title"/>
          </p:nvPr>
        </p:nvSpPr>
        <p:spPr>
          <a:xfrm>
            <a:off x="457200" y="205978"/>
            <a:ext cx="8229600" cy="99420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aption">
    <p:spTree>
      <p:nvGrpSpPr>
        <p:cNvPr id="1" name="Shape 33"/>
        <p:cNvGrpSpPr/>
        <p:nvPr/>
      </p:nvGrpSpPr>
      <p:grpSpPr>
        <a:xfrm>
          <a:off x="0" y="0"/>
          <a:ext cx="0" cy="0"/>
          <a:chOff x="0" y="0"/>
          <a:chExt cx="0" cy="0"/>
        </a:xfrm>
      </p:grpSpPr>
      <p:grpSp>
        <p:nvGrpSpPr>
          <p:cNvPr id="34" name="Shape 34"/>
          <p:cNvGrpSpPr/>
          <p:nvPr/>
        </p:nvGrpSpPr>
        <p:grpSpPr>
          <a:xfrm>
            <a:off x="-6264" y="3700039"/>
            <a:ext cx="9150267" cy="2325488"/>
            <a:chOff x="-6264" y="4933386"/>
            <a:chExt cx="9150267" cy="3100650"/>
          </a:xfrm>
        </p:grpSpPr>
        <p:sp>
          <p:nvSpPr>
            <p:cNvPr id="35" name="Shape 35"/>
            <p:cNvSpPr/>
            <p:nvPr/>
          </p:nvSpPr>
          <p:spPr>
            <a:xfrm>
              <a:off x="-7" y="5537200"/>
              <a:ext cx="9144008" cy="1574769"/>
            </a:xfrm>
            <a:custGeom>
              <a:avLst/>
              <a:gdLst/>
              <a:ahLst/>
              <a:cxnLst/>
              <a:rect l="0" t="0" r="0" b="0"/>
              <a:pathLst>
                <a:path w="9144009" h="1257301" extrusionOk="0">
                  <a:moveTo>
                    <a:pt x="5" y="266700"/>
                  </a:moveTo>
                  <a:cubicBezTo>
                    <a:pt x="8115305" y="1257301"/>
                    <a:pt x="7620009" y="0"/>
                    <a:pt x="9144009" y="186267"/>
                  </a:cubicBezTo>
                  <a:cubicBezTo>
                    <a:pt x="9144008" y="441678"/>
                    <a:pt x="9143998" y="818763"/>
                    <a:pt x="9143997" y="1074174"/>
                  </a:cubicBezTo>
                  <a:lnTo>
                    <a:pt x="0" y="1086874"/>
                  </a:lnTo>
                  <a:cubicBezTo>
                    <a:pt x="0" y="854041"/>
                    <a:pt x="5" y="499533"/>
                    <a:pt x="5" y="266700"/>
                  </a:cubicBezTo>
                  <a:close/>
                </a:path>
              </a:pathLst>
            </a:custGeom>
            <a:gradFill>
              <a:gsLst>
                <a:gs pos="0">
                  <a:srgbClr val="549FFF"/>
                </a:gs>
                <a:gs pos="100000">
                  <a:srgbClr val="003171">
                    <a:alpha val="51764"/>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sp>
          <p:nvSpPr>
            <p:cNvPr id="36" name="Shape 36"/>
            <p:cNvSpPr/>
            <p:nvPr/>
          </p:nvSpPr>
          <p:spPr>
            <a:xfrm rot="10800000" flipH="1">
              <a:off x="3018543" y="1908578"/>
              <a:ext cx="3100650" cy="9150266"/>
            </a:xfrm>
            <a:custGeom>
              <a:avLst/>
              <a:gdLst/>
              <a:ahLst/>
              <a:cxnLst/>
              <a:rect l="0" t="0" r="0" b="0"/>
              <a:pathLst>
                <a:path w="8053639" h="6879900" extrusionOk="0">
                  <a:moveTo>
                    <a:pt x="4696126" y="16025"/>
                  </a:moveTo>
                  <a:lnTo>
                    <a:pt x="2920537" y="0"/>
                  </a:lnTo>
                  <a:cubicBezTo>
                    <a:pt x="2927053" y="2293300"/>
                    <a:pt x="2933568" y="4586600"/>
                    <a:pt x="2940084" y="6879900"/>
                  </a:cubicBezTo>
                  <a:lnTo>
                    <a:pt x="4085318" y="6861462"/>
                  </a:lnTo>
                  <a:cubicBezTo>
                    <a:pt x="8053639" y="4651267"/>
                    <a:pt x="0" y="3113439"/>
                    <a:pt x="4696126" y="16025"/>
                  </a:cubicBezTo>
                  <a:close/>
                </a:path>
              </a:pathLst>
            </a:custGeom>
            <a:gradFill>
              <a:gsLst>
                <a:gs pos="0">
                  <a:srgbClr val="549FFF">
                    <a:alpha val="78823"/>
                  </a:srgbClr>
                </a:gs>
                <a:gs pos="41000">
                  <a:srgbClr val="003171">
                    <a:alpha val="78823"/>
                  </a:srgbClr>
                </a:gs>
                <a:gs pos="100000">
                  <a:srgbClr val="003171">
                    <a:alpha val="78823"/>
                  </a:srgbClr>
                </a:gs>
              </a:gsLst>
              <a:path path="circle">
                <a:fillToRect t="100000" r="100000"/>
              </a:path>
              <a:tileRect l="-100000" b="-100000"/>
            </a:gradFill>
            <a:ln>
              <a:noFill/>
            </a:ln>
          </p:spPr>
          <p:txBody>
            <a:bodyPr lIns="91425" tIns="45700" rIns="91425" bIns="45700" anchor="ctr" anchorCtr="0">
              <a:noAutofit/>
            </a:bodyPr>
            <a:lstStyle/>
            <a:p>
              <a:pPr>
                <a:spcBef>
                  <a:spcPts val="0"/>
                </a:spcBef>
                <a:buNone/>
              </a:pPr>
              <a:endParaRPr/>
            </a:p>
          </p:txBody>
        </p:sp>
        <p:sp>
          <p:nvSpPr>
            <p:cNvPr id="37" name="Shape 37"/>
            <p:cNvSpPr/>
            <p:nvPr/>
          </p:nvSpPr>
          <p:spPr>
            <a:xfrm>
              <a:off x="-7" y="5740400"/>
              <a:ext cx="9144010" cy="1574769"/>
            </a:xfrm>
            <a:custGeom>
              <a:avLst/>
              <a:gdLst/>
              <a:ahLst/>
              <a:cxnLst/>
              <a:rect l="0" t="0" r="0" b="0"/>
              <a:pathLst>
                <a:path w="9144011" h="1257301" extrusionOk="0">
                  <a:moveTo>
                    <a:pt x="7" y="266700"/>
                  </a:moveTo>
                  <a:cubicBezTo>
                    <a:pt x="8115307" y="1257301"/>
                    <a:pt x="7620011" y="0"/>
                    <a:pt x="9144011" y="186267"/>
                  </a:cubicBezTo>
                  <a:lnTo>
                    <a:pt x="9144011" y="921775"/>
                  </a:lnTo>
                  <a:lnTo>
                    <a:pt x="0" y="931914"/>
                  </a:lnTo>
                  <a:cubicBezTo>
                    <a:pt x="0" y="699081"/>
                    <a:pt x="7" y="499533"/>
                    <a:pt x="7" y="266700"/>
                  </a:cubicBezTo>
                  <a:close/>
                </a:path>
              </a:pathLst>
            </a:custGeom>
            <a:gradFill>
              <a:gsLst>
                <a:gs pos="0">
                  <a:srgbClr val="549FFF">
                    <a:alpha val="81960"/>
                  </a:srgbClr>
                </a:gs>
                <a:gs pos="100000">
                  <a:srgbClr val="003171">
                    <a:alpha val="81960"/>
                  </a:srgbClr>
                </a:gs>
              </a:gsLst>
              <a:path path="circle">
                <a:fillToRect l="50000" t="50000" r="50000" b="50000"/>
              </a:path>
              <a:tileRect/>
            </a:gradFill>
            <a:ln>
              <a:noFill/>
            </a:ln>
          </p:spPr>
          <p:txBody>
            <a:bodyPr lIns="91425" tIns="45700" rIns="91425" bIns="45700" anchor="ctr" anchorCtr="0">
              <a:noAutofit/>
            </a:bodyPr>
            <a:lstStyle/>
            <a:p>
              <a:pPr>
                <a:spcBef>
                  <a:spcPts val="0"/>
                </a:spcBef>
                <a:buNone/>
              </a:pPr>
              <a:endParaRPr/>
            </a:p>
          </p:txBody>
        </p:sp>
      </p:grpSp>
      <p:sp>
        <p:nvSpPr>
          <p:cNvPr id="38" name="Shape 38"/>
          <p:cNvSpPr txBox="1">
            <a:spLocks noGrp="1"/>
          </p:cNvSpPr>
          <p:nvPr>
            <p:ph type="body" idx="1"/>
          </p:nvPr>
        </p:nvSpPr>
        <p:spPr>
          <a:xfrm>
            <a:off x="1792288" y="4025503"/>
            <a:ext cx="5486399" cy="603599"/>
          </a:xfrm>
          <a:prstGeom prst="rect">
            <a:avLst/>
          </a:prstGeom>
        </p:spPr>
        <p:txBody>
          <a:bodyPr lIns="91425" tIns="91425" rIns="91425" bIns="91425" anchor="ctr" anchorCtr="0"/>
          <a:lstStyle>
            <a:lvl1pPr marL="0" indent="152400" algn="ctr">
              <a:spcBef>
                <a:spcPts val="0"/>
              </a:spcBef>
              <a:buSzPct val="100000"/>
              <a:buNone/>
              <a:defRPr sz="2400"/>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2"/>
            </a:gs>
            <a:gs pos="100000">
              <a:schemeClr val="accent1"/>
            </a:gs>
          </a:gsLst>
          <a:path path="circle">
            <a:fillToRect l="50000" t="50000" r="50000" b="50000"/>
          </a:path>
          <a:tileRect/>
        </a:gradFill>
        <a:effectLst/>
      </p:bgPr>
    </p:bg>
    <p:spTree>
      <p:nvGrpSpPr>
        <p:cNvPr id="1" name="Shape 4"/>
        <p:cNvGrpSpPr/>
        <p:nvPr/>
      </p:nvGrpSpPr>
      <p:grpSpPr>
        <a:xfrm>
          <a:off x="0" y="0"/>
          <a:ext cx="0" cy="0"/>
          <a:chOff x="0" y="0"/>
          <a:chExt cx="0" cy="0"/>
        </a:xfrm>
      </p:grpSpPr>
      <p:sp>
        <p:nvSpPr>
          <p:cNvPr id="5" name="Shape 5"/>
          <p:cNvSpPr txBox="1">
            <a:spLocks noGrp="1"/>
          </p:cNvSpPr>
          <p:nvPr>
            <p:ph type="title"/>
          </p:nvPr>
        </p:nvSpPr>
        <p:spPr>
          <a:xfrm>
            <a:off x="457200" y="205978"/>
            <a:ext cx="8229600" cy="994200"/>
          </a:xfrm>
          <a:prstGeom prst="rect">
            <a:avLst/>
          </a:prstGeom>
        </p:spPr>
        <p:txBody>
          <a:bodyPr lIns="91425" tIns="91425" rIns="91425" bIns="91425" anchor="b" anchorCtr="0"/>
          <a:lstStyle>
            <a:lvl1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1pPr>
            <a:lvl2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2pPr>
            <a:lvl3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3pPr>
            <a:lvl4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4pPr>
            <a:lvl5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5pPr>
            <a:lvl6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6pPr>
            <a:lvl7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7pPr>
            <a:lvl8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8pPr>
            <a:lvl9pPr marL="0" indent="254000">
              <a:spcBef>
                <a:spcPts val="0"/>
              </a:spcBef>
              <a:buClr>
                <a:srgbClr val="00387E"/>
              </a:buClr>
              <a:buSzPct val="100000"/>
              <a:buFont typeface="Trebuchet MS"/>
              <a:buNone/>
              <a:defRPr sz="4000" b="1">
                <a:solidFill>
                  <a:srgbClr val="00387E"/>
                </a:solidFill>
                <a:latin typeface="Trebuchet MS"/>
                <a:ea typeface="Trebuchet MS"/>
                <a:cs typeface="Trebuchet MS"/>
                <a:sym typeface="Trebuchet MS"/>
              </a:defRPr>
            </a:lvl9pPr>
          </a:lstStyle>
          <a:p>
            <a:endParaRPr/>
          </a:p>
        </p:txBody>
      </p:sp>
      <p:sp>
        <p:nvSpPr>
          <p:cNvPr id="6" name="Shape 6"/>
          <p:cNvSpPr txBox="1">
            <a:spLocks noGrp="1"/>
          </p:cNvSpPr>
          <p:nvPr>
            <p:ph type="body" idx="1"/>
          </p:nvPr>
        </p:nvSpPr>
        <p:spPr>
          <a:xfrm>
            <a:off x="457200" y="1295400"/>
            <a:ext cx="8229600" cy="3394500"/>
          </a:xfrm>
          <a:prstGeom prst="rect">
            <a:avLst/>
          </a:prstGeom>
        </p:spPr>
        <p:txBody>
          <a:bodyPr lIns="91425" tIns="91425" rIns="91425" bIns="91425" anchor="t" anchorCtr="0"/>
          <a:lstStyle>
            <a:lvl1pPr marL="342900" indent="-139700">
              <a:spcBef>
                <a:spcPts val="0"/>
              </a:spcBef>
              <a:buClr>
                <a:schemeClr val="dk2"/>
              </a:buClr>
              <a:buSzPct val="100000"/>
              <a:buFont typeface="Trebuchet MS"/>
              <a:defRPr sz="3200">
                <a:solidFill>
                  <a:schemeClr val="dk2"/>
                </a:solidFill>
                <a:latin typeface="Trebuchet MS"/>
                <a:ea typeface="Trebuchet MS"/>
                <a:cs typeface="Trebuchet MS"/>
                <a:sym typeface="Trebuchet MS"/>
              </a:defRPr>
            </a:lvl1pPr>
            <a:lvl2pPr marL="742950" indent="-107950">
              <a:spcBef>
                <a:spcPts val="560"/>
              </a:spcBef>
              <a:buClr>
                <a:schemeClr val="dk2"/>
              </a:buClr>
              <a:buSzPct val="100000"/>
              <a:buFont typeface="Trebuchet MS"/>
              <a:defRPr sz="2800">
                <a:solidFill>
                  <a:schemeClr val="dk2"/>
                </a:solidFill>
                <a:latin typeface="Trebuchet MS"/>
                <a:ea typeface="Trebuchet MS"/>
                <a:cs typeface="Trebuchet MS"/>
                <a:sym typeface="Trebuchet MS"/>
              </a:defRPr>
            </a:lvl2pPr>
            <a:lvl3pPr marL="1143000" indent="-76200">
              <a:spcBef>
                <a:spcPts val="480"/>
              </a:spcBef>
              <a:buClr>
                <a:schemeClr val="dk2"/>
              </a:buClr>
              <a:buSzPct val="100000"/>
              <a:buFont typeface="Trebuchet MS"/>
              <a:defRPr sz="2400">
                <a:solidFill>
                  <a:schemeClr val="dk2"/>
                </a:solidFill>
                <a:latin typeface="Trebuchet MS"/>
                <a:ea typeface="Trebuchet MS"/>
                <a:cs typeface="Trebuchet MS"/>
                <a:sym typeface="Trebuchet MS"/>
              </a:defRPr>
            </a:lvl3pPr>
            <a:lvl4pPr marL="16002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4pPr>
            <a:lvl5pPr marL="20574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5pPr>
            <a:lvl6pPr marL="25146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6pPr>
            <a:lvl7pPr marL="29718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7pPr>
            <a:lvl8pPr marL="34290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8pPr>
            <a:lvl9pPr marL="3886200" indent="-101600">
              <a:spcBef>
                <a:spcPts val="400"/>
              </a:spcBef>
              <a:buClr>
                <a:schemeClr val="dk2"/>
              </a:buClr>
              <a:buSzPct val="100000"/>
              <a:buFont typeface="Trebuchet MS"/>
              <a:defRPr sz="2000">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6.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2.avi"/><Relationship Id="rId1" Type="http://schemas.microsoft.com/office/2007/relationships/media" Target="../media/media2.avi"/><Relationship Id="rId5" Type="http://schemas.openxmlformats.org/officeDocument/2006/relationships/image" Target="../media/image10.png"/><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9.jpe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8.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0.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Shape 41"/>
          <p:cNvSpPr txBox="1">
            <a:spLocks noGrp="1"/>
          </p:cNvSpPr>
          <p:nvPr>
            <p:ph type="ctrTitle"/>
          </p:nvPr>
        </p:nvSpPr>
        <p:spPr>
          <a:xfrm>
            <a:off x="1082040" y="1419410"/>
            <a:ext cx="7050900" cy="1102500"/>
          </a:xfrm>
          <a:prstGeom prst="rect">
            <a:avLst/>
          </a:prstGeom>
        </p:spPr>
        <p:txBody>
          <a:bodyPr lIns="91425" tIns="91425" rIns="91425" bIns="91425" anchor="b" anchorCtr="0">
            <a:noAutofit/>
          </a:bodyPr>
          <a:lstStyle/>
          <a:p>
            <a:pPr lvl="0" algn="l" rtl="0">
              <a:spcBef>
                <a:spcPts val="0"/>
              </a:spcBef>
              <a:buNone/>
            </a:pPr>
            <a:r>
              <a:rPr lang="en"/>
              <a:t>Bioimage Informatics</a:t>
            </a:r>
          </a:p>
          <a:p>
            <a:pPr algn="l">
              <a:spcBef>
                <a:spcPts val="0"/>
              </a:spcBef>
              <a:buNone/>
            </a:pPr>
            <a:r>
              <a:rPr lang="en" sz="3600" b="0"/>
              <a:t>Project 4: Image Segmentation</a:t>
            </a:r>
          </a:p>
        </p:txBody>
      </p:sp>
      <p:sp>
        <p:nvSpPr>
          <p:cNvPr id="42" name="Shape 42"/>
          <p:cNvSpPr txBox="1">
            <a:spLocks noGrp="1"/>
          </p:cNvSpPr>
          <p:nvPr>
            <p:ph type="subTitle" idx="1"/>
          </p:nvPr>
        </p:nvSpPr>
        <p:spPr>
          <a:xfrm>
            <a:off x="1089540" y="3288160"/>
            <a:ext cx="7035899" cy="694199"/>
          </a:xfrm>
          <a:prstGeom prst="rect">
            <a:avLst/>
          </a:prstGeom>
        </p:spPr>
        <p:txBody>
          <a:bodyPr lIns="91425" tIns="91425" rIns="91425" bIns="91425" anchor="t" anchorCtr="0">
            <a:noAutofit/>
          </a:bodyPr>
          <a:lstStyle/>
          <a:p>
            <a:pPr>
              <a:spcBef>
                <a:spcPts val="0"/>
              </a:spcBef>
              <a:buNone/>
            </a:pPr>
            <a:r>
              <a:rPr lang="en"/>
              <a:t>Vineet Joshi, Frank Lin, Prateek Tandon</a:t>
            </a:r>
          </a:p>
        </p:txBody>
      </p:sp>
    </p:spTree>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Shape 100"/>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B.2.2 (SCC)</a:t>
            </a:r>
          </a:p>
        </p:txBody>
      </p:sp>
      <p:sp>
        <p:nvSpPr>
          <p:cNvPr id="101" name="Shape 101"/>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2" name="B2_2_SCC_Result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57300" y="1633538"/>
            <a:ext cx="6629400" cy="1876425"/>
          </a:xfrm>
          <a:prstGeom prst="rect">
            <a:avLst/>
          </a:prstGeom>
        </p:spPr>
      </p:pic>
    </p:spTree>
  </p:cSld>
  <p:clrMapOvr>
    <a:masterClrMapping/>
  </p:clrMapOvr>
  <p:transition spd="slow">
    <p:cu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Shape 106"/>
          <p:cNvSpPr txBox="1">
            <a:spLocks noGrp="1"/>
          </p:cNvSpPr>
          <p:nvPr>
            <p:ph type="ctrTitle"/>
          </p:nvPr>
        </p:nvSpPr>
        <p:spPr>
          <a:xfrm>
            <a:off x="615325" y="447150"/>
            <a:ext cx="4092299" cy="634800"/>
          </a:xfrm>
          <a:prstGeom prst="rect">
            <a:avLst/>
          </a:prstGeom>
        </p:spPr>
        <p:txBody>
          <a:bodyPr lIns="91425" tIns="91425" rIns="91425" bIns="91425" anchor="b" anchorCtr="0">
            <a:noAutofit/>
          </a:bodyPr>
          <a:lstStyle/>
          <a:p>
            <a:pPr lvl="0" algn="l" rtl="0">
              <a:spcBef>
                <a:spcPts val="0"/>
              </a:spcBef>
              <a:buNone/>
            </a:pPr>
            <a:r>
              <a:rPr lang="en" sz="3000"/>
              <a:t>B.2.3 (SCC) Theory</a:t>
            </a:r>
          </a:p>
        </p:txBody>
      </p:sp>
      <p:sp>
        <p:nvSpPr>
          <p:cNvPr id="107" name="Shape 107"/>
          <p:cNvSpPr txBox="1"/>
          <p:nvPr/>
        </p:nvSpPr>
        <p:spPr>
          <a:xfrm>
            <a:off x="937750" y="1081950"/>
            <a:ext cx="7950000" cy="3611699"/>
          </a:xfrm>
          <a:prstGeom prst="rect">
            <a:avLst/>
          </a:prstGeom>
        </p:spPr>
        <p:txBody>
          <a:bodyPr lIns="91425" tIns="91425" rIns="91425" bIns="91425" anchor="ctr" anchorCtr="0">
            <a:noAutofit/>
          </a:bodyPr>
          <a:lstStyle/>
          <a:p>
            <a:pPr marL="457200" lvl="0" indent="-330200" rtl="0">
              <a:lnSpc>
                <a:spcPct val="115000"/>
              </a:lnSpc>
              <a:spcBef>
                <a:spcPts val="400"/>
              </a:spcBef>
              <a:buClr>
                <a:srgbClr val="FFFFFF"/>
              </a:buClr>
              <a:buSzPct val="100000"/>
              <a:buFont typeface="Trebuchet MS"/>
              <a:buChar char="●"/>
            </a:pPr>
            <a:r>
              <a:rPr lang="en" sz="1600">
                <a:solidFill>
                  <a:srgbClr val="FFFFFF"/>
                </a:solidFill>
                <a:latin typeface="Trebuchet MS"/>
                <a:ea typeface="Trebuchet MS"/>
                <a:cs typeface="Trebuchet MS"/>
                <a:sym typeface="Trebuchet MS"/>
              </a:rPr>
              <a:t>The confidence connected segmentation method is based on a region growing technique</a:t>
            </a:r>
          </a:p>
          <a:p>
            <a:pPr lvl="0" rtl="0">
              <a:lnSpc>
                <a:spcPct val="115000"/>
              </a:lnSpc>
              <a:spcBef>
                <a:spcPts val="400"/>
              </a:spcBef>
              <a:buNone/>
            </a:pPr>
            <a:endParaRPr sz="1600">
              <a:solidFill>
                <a:srgbClr val="FFFFFF"/>
              </a:solidFill>
              <a:latin typeface="Trebuchet MS"/>
              <a:ea typeface="Trebuchet MS"/>
              <a:cs typeface="Trebuchet MS"/>
              <a:sym typeface="Trebuchet MS"/>
            </a:endParaRPr>
          </a:p>
          <a:p>
            <a:pPr marL="457200" lvl="0" indent="-330200" rtl="0">
              <a:lnSpc>
                <a:spcPct val="115000"/>
              </a:lnSpc>
              <a:spcBef>
                <a:spcPts val="400"/>
              </a:spcBef>
              <a:buClr>
                <a:srgbClr val="FFFFFF"/>
              </a:buClr>
              <a:buSzPct val="100000"/>
              <a:buFont typeface="Trebuchet MS"/>
              <a:buChar char="●"/>
            </a:pPr>
            <a:r>
              <a:rPr lang="en" sz="1600">
                <a:solidFill>
                  <a:srgbClr val="FFFFFF"/>
                </a:solidFill>
                <a:latin typeface="Trebuchet MS"/>
                <a:ea typeface="Trebuchet MS"/>
                <a:cs typeface="Trebuchet MS"/>
                <a:sym typeface="Trebuchet MS"/>
              </a:rPr>
              <a:t>First, the user places a seed point</a:t>
            </a:r>
          </a:p>
          <a:p>
            <a:pPr lvl="0" rtl="0">
              <a:lnSpc>
                <a:spcPct val="115000"/>
              </a:lnSpc>
              <a:spcBef>
                <a:spcPts val="400"/>
              </a:spcBef>
              <a:buNone/>
            </a:pPr>
            <a:endParaRPr sz="1600">
              <a:solidFill>
                <a:srgbClr val="FFFFFF"/>
              </a:solidFill>
              <a:latin typeface="Trebuchet MS"/>
              <a:ea typeface="Trebuchet MS"/>
              <a:cs typeface="Trebuchet MS"/>
              <a:sym typeface="Trebuchet MS"/>
            </a:endParaRPr>
          </a:p>
          <a:p>
            <a:pPr marL="457200" lvl="0" indent="-330200" rtl="0">
              <a:lnSpc>
                <a:spcPct val="115000"/>
              </a:lnSpc>
              <a:spcBef>
                <a:spcPts val="400"/>
              </a:spcBef>
              <a:buClr>
                <a:srgbClr val="FFFFFF"/>
              </a:buClr>
              <a:buSzPct val="100000"/>
              <a:buFont typeface="Trebuchet MS"/>
              <a:buChar char="●"/>
            </a:pPr>
            <a:r>
              <a:rPr lang="en" sz="1600">
                <a:solidFill>
                  <a:srgbClr val="FFFFFF"/>
                </a:solidFill>
                <a:latin typeface="Trebuchet MS"/>
                <a:ea typeface="Trebuchet MS"/>
                <a:cs typeface="Trebuchet MS"/>
                <a:sym typeface="Trebuchet MS"/>
              </a:rPr>
              <a:t>The algorithm extracts a set of pixels that are connected based on </a:t>
            </a:r>
            <a:r>
              <a:rPr lang="en" sz="1600" u="sng">
                <a:solidFill>
                  <a:srgbClr val="FFFFFF"/>
                </a:solidFill>
                <a:latin typeface="Trebuchet MS"/>
                <a:ea typeface="Trebuchet MS"/>
                <a:cs typeface="Trebuchet MS"/>
                <a:sym typeface="Trebuchet MS"/>
              </a:rPr>
              <a:t>pixel intensities statistically consistent</a:t>
            </a:r>
            <a:r>
              <a:rPr lang="en" sz="1600">
                <a:solidFill>
                  <a:srgbClr val="FFFFFF"/>
                </a:solidFill>
                <a:latin typeface="Trebuchet MS"/>
                <a:ea typeface="Trebuchet MS"/>
                <a:cs typeface="Trebuchet MS"/>
                <a:sym typeface="Trebuchet MS"/>
              </a:rPr>
              <a:t> with a seed point.</a:t>
            </a:r>
          </a:p>
          <a:p>
            <a:pPr lvl="0" rtl="0">
              <a:lnSpc>
                <a:spcPct val="115000"/>
              </a:lnSpc>
              <a:spcBef>
                <a:spcPts val="400"/>
              </a:spcBef>
              <a:buNone/>
            </a:pPr>
            <a:endParaRPr sz="1600">
              <a:solidFill>
                <a:srgbClr val="FFFFFF"/>
              </a:solidFill>
              <a:latin typeface="Trebuchet MS"/>
              <a:ea typeface="Trebuchet MS"/>
              <a:cs typeface="Trebuchet MS"/>
              <a:sym typeface="Trebuchet MS"/>
            </a:endParaRPr>
          </a:p>
          <a:p>
            <a:pPr marL="457200" lvl="0" indent="-330200" rtl="0">
              <a:lnSpc>
                <a:spcPct val="115000"/>
              </a:lnSpc>
              <a:spcBef>
                <a:spcPts val="400"/>
              </a:spcBef>
              <a:buClr>
                <a:srgbClr val="FFFFFF"/>
              </a:buClr>
              <a:buSzPct val="100000"/>
              <a:buFont typeface="Trebuchet MS"/>
              <a:buChar char="●"/>
            </a:pPr>
            <a:r>
              <a:rPr lang="en" sz="1600">
                <a:solidFill>
                  <a:srgbClr val="FFFFFF"/>
                </a:solidFill>
                <a:latin typeface="Trebuchet MS"/>
                <a:ea typeface="Trebuchet MS"/>
                <a:cs typeface="Trebuchet MS"/>
                <a:sym typeface="Trebuchet MS"/>
              </a:rPr>
              <a:t>The algorithm then computes the initial mean and standard deviation around that pixel. </a:t>
            </a:r>
          </a:p>
        </p:txBody>
      </p:sp>
    </p:spTree>
  </p:cSld>
  <p:clrMapOvr>
    <a:masterClrMapping/>
  </p:clrMapOvr>
  <p:transition spd="slow">
    <p:cu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Shape 112"/>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(SCC)</a:t>
            </a:r>
          </a:p>
        </p:txBody>
      </p:sp>
      <p:sp>
        <p:nvSpPr>
          <p:cNvPr id="113" name="Shape 113"/>
          <p:cNvSpPr txBox="1"/>
          <p:nvPr/>
        </p:nvSpPr>
        <p:spPr>
          <a:xfrm>
            <a:off x="937750" y="1081950"/>
            <a:ext cx="7950000" cy="3611699"/>
          </a:xfrm>
          <a:prstGeom prst="rect">
            <a:avLst/>
          </a:prstGeom>
        </p:spPr>
        <p:txBody>
          <a:bodyPr lIns="91425" tIns="91425" rIns="91425" bIns="91425" anchor="ctr" anchorCtr="0">
            <a:noAutofit/>
          </a:bodyPr>
          <a:lstStyle/>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Then only the neighboring pixels whose values lie within a confidence interval for this seed are grouped together.</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Confidence interval is defined as Mean ± Multiplier*S.D.</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lvl="0" rtl="0">
              <a:lnSpc>
                <a:spcPct val="115000"/>
              </a:lnSpc>
              <a:spcBef>
                <a:spcPts val="600"/>
              </a:spcBef>
              <a:buNone/>
            </a:pPr>
            <a:r>
              <a:rPr lang="en" sz="1800">
                <a:solidFill>
                  <a:srgbClr val="FFFFFF"/>
                </a:solidFill>
                <a:latin typeface="Trebuchet MS"/>
                <a:ea typeface="Trebuchet MS"/>
                <a:cs typeface="Trebuchet MS"/>
                <a:sym typeface="Trebuchet MS"/>
              </a:rPr>
              <a:t>                                  I(x,y)∈(μ- M∗σ, μ+ M∗σ)</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The Multiplier (M) controls the confidence interval’s width and hence size of the grouping.</a:t>
            </a:r>
          </a:p>
          <a:p>
            <a:pPr lvl="0" rtl="0">
              <a:lnSpc>
                <a:spcPct val="115000"/>
              </a:lnSpc>
              <a:spcBef>
                <a:spcPts val="400"/>
              </a:spcBef>
              <a:buNone/>
            </a:pPr>
            <a:endParaRPr sz="1800">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(SCC)</a:t>
            </a:r>
          </a:p>
        </p:txBody>
      </p:sp>
      <p:sp>
        <p:nvSpPr>
          <p:cNvPr id="119" name="Shape 119"/>
          <p:cNvSpPr txBox="1"/>
          <p:nvPr/>
        </p:nvSpPr>
        <p:spPr>
          <a:xfrm>
            <a:off x="947950" y="1193025"/>
            <a:ext cx="8082600" cy="3694200"/>
          </a:xfrm>
          <a:prstGeom prst="rect">
            <a:avLst/>
          </a:prstGeom>
        </p:spPr>
        <p:txBody>
          <a:bodyPr lIns="91425" tIns="91425" rIns="91425" bIns="91425" anchor="ctr" anchorCtr="0">
            <a:noAutofit/>
          </a:bodyPr>
          <a:lstStyle/>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Smaller M will result in smaller C.I. which may restrict the inclusion of pixels with slightly different intensities lying in the same segment.</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A large M will result in a large CI which may result in the inclusion of pixels that are part of different segments.</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mean and variance (S.D.) are then re-calculated, this time using the pixels from the grouping in the previous segmentation.</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entire process is repeated for a fixed number of iterations that are controlled by the user.</a:t>
            </a:r>
          </a:p>
          <a:p>
            <a:pPr lvl="0" rtl="0">
              <a:lnSpc>
                <a:spcPct val="115000"/>
              </a:lnSpc>
              <a:spcBef>
                <a:spcPts val="400"/>
              </a:spcBef>
              <a:buNone/>
            </a:pPr>
            <a:endParaRPr>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(SCC)</a:t>
            </a:r>
          </a:p>
        </p:txBody>
      </p:sp>
      <p:sp>
        <p:nvSpPr>
          <p:cNvPr id="125" name="Shape 125"/>
          <p:cNvSpPr txBox="1"/>
          <p:nvPr/>
        </p:nvSpPr>
        <p:spPr>
          <a:xfrm>
            <a:off x="1039825" y="1081950"/>
            <a:ext cx="7950000" cy="3123000"/>
          </a:xfrm>
          <a:prstGeom prst="rect">
            <a:avLst/>
          </a:prstGeom>
        </p:spPr>
        <p:txBody>
          <a:bodyPr lIns="91425" tIns="91425" rIns="91425" bIns="91425" anchor="ctr" anchorCtr="0">
            <a:noAutofit/>
          </a:bodyPr>
          <a:lstStyle/>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An image with low homogeneity requires a higher number of iterations while image with higher homogeneity requires lesser iterations.</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We must remove noise in the image using a filter as it interferes with the quality of segmentation process.</a:t>
            </a:r>
          </a:p>
          <a:p>
            <a:pPr lvl="0" rtl="0">
              <a:lnSpc>
                <a:spcPct val="115000"/>
              </a:lnSpc>
              <a:spcBef>
                <a:spcPts val="400"/>
              </a:spcBef>
              <a:buNone/>
            </a:pPr>
            <a:endParaRPr sz="1800">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(SCC)</a:t>
            </a:r>
          </a:p>
        </p:txBody>
      </p:sp>
      <p:pic>
        <p:nvPicPr>
          <p:cNvPr id="131" name="Shape 131"/>
          <p:cNvPicPr preferRelativeResize="0"/>
          <p:nvPr/>
        </p:nvPicPr>
        <p:blipFill>
          <a:blip r:embed="rId3"/>
          <a:stretch>
            <a:fillRect/>
          </a:stretch>
        </p:blipFill>
        <p:spPr>
          <a:xfrm>
            <a:off x="1183125" y="1489300"/>
            <a:ext cx="7010400" cy="2867025"/>
          </a:xfrm>
          <a:prstGeom prst="rect">
            <a:avLst/>
          </a:prstGeom>
        </p:spPr>
      </p:pic>
    </p:spTree>
  </p:cSld>
  <p:clrMapOvr>
    <a:masterClrMapping/>
  </p:clrMapOvr>
  <p:transition spd="slow">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Shape 136"/>
          <p:cNvSpPr txBox="1">
            <a:spLocks noGrp="1"/>
          </p:cNvSpPr>
          <p:nvPr>
            <p:ph type="ctrTitle"/>
          </p:nvPr>
        </p:nvSpPr>
        <p:spPr>
          <a:xfrm>
            <a:off x="386675" y="1516050"/>
            <a:ext cx="8567399" cy="2111400"/>
          </a:xfrm>
          <a:prstGeom prst="rect">
            <a:avLst/>
          </a:prstGeom>
        </p:spPr>
        <p:txBody>
          <a:bodyPr lIns="91425" tIns="91425" rIns="91425" bIns="91425" anchor="t" anchorCtr="0">
            <a:noAutofit/>
          </a:bodyPr>
          <a:lstStyle/>
          <a:p>
            <a:pPr lvl="0" algn="ctr" rtl="0">
              <a:spcBef>
                <a:spcPts val="0"/>
              </a:spcBef>
              <a:buNone/>
            </a:pPr>
            <a:r>
              <a:rPr lang="en" dirty="0">
                <a:solidFill>
                  <a:srgbClr val="FFFFFF"/>
                </a:solidFill>
              </a:rPr>
              <a:t>Shape Detection Level Set Filter (SSDLS)</a:t>
            </a:r>
          </a:p>
        </p:txBody>
      </p:sp>
    </p:spTree>
  </p:cSld>
  <p:clrMapOvr>
    <a:masterClrMapping/>
  </p:clrMapOvr>
  <p:transition spd="slow">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Shape 141"/>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(SSDLS)</a:t>
            </a:r>
          </a:p>
        </p:txBody>
      </p:sp>
      <p:sp>
        <p:nvSpPr>
          <p:cNvPr id="142" name="Shape 142"/>
          <p:cNvSpPr txBox="1">
            <a:spLocks noGrp="1"/>
          </p:cNvSpPr>
          <p:nvPr>
            <p:ph type="ctrTitle" idx="2"/>
          </p:nvPr>
        </p:nvSpPr>
        <p:spPr>
          <a:xfrm>
            <a:off x="1066800" y="819150"/>
            <a:ext cx="7894200" cy="3873000"/>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endParaRPr sz="1800" b="0" dirty="0"/>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Required Inputs </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Propagation Scaling </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Curvature Scaling</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Set Maximum RMS error</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Number of iterations </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Image</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Gradient of </a:t>
            </a:r>
            <a:r>
              <a:rPr lang="en" sz="1800" b="0" dirty="0" smtClean="0">
                <a:solidFill>
                  <a:schemeClr val="bg1"/>
                </a:solidFill>
              </a:rPr>
              <a:t>Image</a:t>
            </a:r>
            <a:br>
              <a:rPr lang="en" sz="1800" b="0" dirty="0" smtClean="0">
                <a:solidFill>
                  <a:schemeClr val="bg1"/>
                </a:solidFill>
              </a:rPr>
            </a:br>
            <a:endParaRPr lang="en"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tested by iterating over different </a:t>
            </a:r>
            <a:r>
              <a:rPr lang="en" sz="1800" dirty="0" smtClean="0">
                <a:solidFill>
                  <a:schemeClr val="bg1"/>
                </a:solidFill>
              </a:rPr>
              <a:t>values</a:t>
            </a:r>
            <a:endParaRPr lang="en"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made no noticeable </a:t>
            </a:r>
            <a:r>
              <a:rPr lang="en" sz="1800" b="0" dirty="0" smtClean="0">
                <a:solidFill>
                  <a:schemeClr val="bg1"/>
                </a:solidFill>
              </a:rPr>
              <a:t>differences, </a:t>
            </a:r>
            <a:r>
              <a:rPr lang="en" sz="1800" dirty="0" smtClean="0">
                <a:solidFill>
                  <a:schemeClr val="bg1"/>
                </a:solidFill>
              </a:rPr>
              <a:t/>
            </a:r>
            <a:br>
              <a:rPr lang="en" sz="1800" dirty="0" smtClean="0">
                <a:solidFill>
                  <a:schemeClr val="bg1"/>
                </a:solidFill>
              </a:rPr>
            </a:br>
            <a:r>
              <a:rPr lang="en" sz="1800" dirty="0" smtClean="0">
                <a:solidFill>
                  <a:schemeClr val="bg1"/>
                </a:solidFill>
              </a:rPr>
              <a:t>Gradient values made the biggest difference</a:t>
            </a:r>
            <a:endParaRPr lang="en"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Ideal = (1,1,0.02,1)</a:t>
            </a:r>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(SSDLS)</a:t>
            </a:r>
          </a:p>
        </p:txBody>
      </p:sp>
      <p:sp>
        <p:nvSpPr>
          <p:cNvPr id="148" name="Shape 148"/>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Gradient Calculations</a:t>
            </a:r>
          </a:p>
          <a:p>
            <a:pPr marR="0" lvl="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Used built in MATLAB function gradient()</a:t>
            </a:r>
          </a:p>
          <a:p>
            <a:pPr marL="457200" marR="0" lvl="0" indent="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D = image converted for MATITK</a:t>
            </a:r>
          </a:p>
          <a:p>
            <a:pPr marL="457200" marR="0" lvl="0" indent="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gradient (D) only gave x gradient</a:t>
            </a:r>
          </a:p>
          <a:p>
            <a:pPr marL="457200" marR="0" lvl="0" indent="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[gradx,grady] = gradient(D);</a:t>
            </a:r>
          </a:p>
          <a:p>
            <a:pPr marL="914400" marR="0" lvl="0" indent="0" algn="l" rtl="0">
              <a:lnSpc>
                <a:spcPct val="100000"/>
              </a:lnSpc>
              <a:spcBef>
                <a:spcPts val="0"/>
              </a:spcBef>
              <a:spcAft>
                <a:spcPts val="0"/>
              </a:spcAft>
              <a:buNone/>
            </a:pPr>
            <a:r>
              <a:rPr lang="en" sz="1800" b="0" dirty="0">
                <a:solidFill>
                  <a:schemeClr val="bg1"/>
                </a:solidFill>
              </a:rPr>
              <a:t>DG = gradx + grady;</a:t>
            </a:r>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Shape 153"/>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(SSDLS)</a:t>
            </a:r>
          </a:p>
        </p:txBody>
      </p:sp>
      <p:pic>
        <p:nvPicPr>
          <p:cNvPr id="154" name="Shape 154"/>
          <p:cNvPicPr preferRelativeResize="0"/>
          <p:nvPr/>
        </p:nvPicPr>
        <p:blipFill>
          <a:blip r:embed="rId3"/>
          <a:stretch>
            <a:fillRect/>
          </a:stretch>
        </p:blipFill>
        <p:spPr>
          <a:xfrm>
            <a:off x="1265975" y="1643050"/>
            <a:ext cx="2943125" cy="2193150"/>
          </a:xfrm>
          <a:prstGeom prst="rect">
            <a:avLst/>
          </a:prstGeom>
        </p:spPr>
      </p:pic>
      <p:pic>
        <p:nvPicPr>
          <p:cNvPr id="155" name="Shape 155"/>
          <p:cNvPicPr preferRelativeResize="0"/>
          <p:nvPr/>
        </p:nvPicPr>
        <p:blipFill>
          <a:blip r:embed="rId4"/>
          <a:stretch>
            <a:fillRect/>
          </a:stretch>
        </p:blipFill>
        <p:spPr>
          <a:xfrm>
            <a:off x="5099850" y="1643050"/>
            <a:ext cx="2943124" cy="2202125"/>
          </a:xfrm>
          <a:prstGeom prst="rect">
            <a:avLst/>
          </a:prstGeom>
        </p:spPr>
      </p:pic>
      <p:sp>
        <p:nvSpPr>
          <p:cNvPr id="156" name="Shape 156"/>
          <p:cNvSpPr txBox="1"/>
          <p:nvPr/>
        </p:nvSpPr>
        <p:spPr>
          <a:xfrm>
            <a:off x="3827400" y="4180950"/>
            <a:ext cx="1489199" cy="700500"/>
          </a:xfrm>
          <a:prstGeom prst="rect">
            <a:avLst/>
          </a:prstGeom>
        </p:spPr>
        <p:txBody>
          <a:bodyPr lIns="91425" tIns="91425" rIns="91425" bIns="91425" anchor="ctr" anchorCtr="0">
            <a:noAutofit/>
          </a:bodyPr>
          <a:lstStyle/>
          <a:p>
            <a:pPr lvl="0" rtl="0">
              <a:spcBef>
                <a:spcPts val="0"/>
              </a:spcBef>
              <a:buNone/>
            </a:pPr>
            <a:r>
              <a:rPr lang="en" sz="1800">
                <a:solidFill>
                  <a:schemeClr val="lt1"/>
                </a:solidFill>
                <a:latin typeface="Trebuchet MS"/>
                <a:ea typeface="Trebuchet MS"/>
                <a:cs typeface="Trebuchet MS"/>
                <a:sym typeface="Trebuchet MS"/>
              </a:rPr>
              <a:t>‘60x_02.tif’</a:t>
            </a:r>
          </a:p>
        </p:txBody>
      </p:sp>
    </p:spTree>
  </p:cSld>
  <p:clrMapOvr>
    <a:masterClrMapping/>
  </p:clrMapOvr>
  <p:transition spd="slow">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Shape 47"/>
          <p:cNvSpPr txBox="1">
            <a:spLocks noGrp="1"/>
          </p:cNvSpPr>
          <p:nvPr>
            <p:ph type="ctrTitle"/>
          </p:nvPr>
        </p:nvSpPr>
        <p:spPr>
          <a:xfrm>
            <a:off x="615325" y="447150"/>
            <a:ext cx="2737475" cy="634800"/>
          </a:xfrm>
          <a:prstGeom prst="rect">
            <a:avLst/>
          </a:prstGeom>
        </p:spPr>
        <p:txBody>
          <a:bodyPr lIns="91425" tIns="91425" rIns="91425" bIns="91425" anchor="b" anchorCtr="0">
            <a:noAutofit/>
          </a:bodyPr>
          <a:lstStyle/>
          <a:p>
            <a:pPr lvl="0" algn="l" rtl="0">
              <a:spcBef>
                <a:spcPts val="0"/>
              </a:spcBef>
              <a:buNone/>
            </a:pPr>
            <a:r>
              <a:rPr lang="en" sz="3000" dirty="0"/>
              <a:t>Overview</a:t>
            </a:r>
          </a:p>
        </p:txBody>
      </p:sp>
      <p:sp>
        <p:nvSpPr>
          <p:cNvPr id="48" name="Shape 48"/>
          <p:cNvSpPr txBox="1">
            <a:spLocks noGrp="1"/>
          </p:cNvSpPr>
          <p:nvPr>
            <p:ph type="ctrTitle" idx="2"/>
          </p:nvPr>
        </p:nvSpPr>
        <p:spPr>
          <a:xfrm>
            <a:off x="101975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bg1"/>
              </a:solidFill>
              <a:latin typeface="Times New Roman"/>
              <a:ea typeface="Times New Roman"/>
              <a:cs typeface="Times New Roman"/>
              <a:sym typeface="Times New Roman"/>
            </a:endParaRPr>
          </a:p>
          <a:p>
            <a:pPr marL="457200" lvl="0" indent="-342900" algn="l" rtl="0">
              <a:spcBef>
                <a:spcPts val="0"/>
              </a:spcBef>
              <a:buClr>
                <a:schemeClr val="lt1"/>
              </a:buClr>
              <a:buSzPct val="100000"/>
              <a:buFont typeface="Trebuchet MS"/>
              <a:buChar char="●"/>
            </a:pPr>
            <a:r>
              <a:rPr lang="en" sz="1800" b="0" dirty="0">
                <a:solidFill>
                  <a:schemeClr val="bg1"/>
                </a:solidFill>
              </a:rPr>
              <a:t>Part 1: Image segmentation techniques implemented in ITK are tested</a:t>
            </a:r>
          </a:p>
          <a:p>
            <a:pPr marL="1371600" lvl="2" indent="-342900" algn="l" rtl="0">
              <a:spcBef>
                <a:spcPts val="0"/>
              </a:spcBef>
              <a:buClr>
                <a:schemeClr val="lt1"/>
              </a:buClr>
              <a:buSzPct val="100000"/>
              <a:buFont typeface="Trebuchet MS"/>
              <a:buChar char="■"/>
            </a:pPr>
            <a:r>
              <a:rPr lang="en" sz="1800" b="0" dirty="0">
                <a:solidFill>
                  <a:schemeClr val="bg1"/>
                </a:solidFill>
              </a:rPr>
              <a:t>Confidence Connected Segmentation (SCC)</a:t>
            </a:r>
          </a:p>
          <a:p>
            <a:pPr marL="1371600" lvl="2" indent="-342900" algn="l" rtl="0">
              <a:spcBef>
                <a:spcPts val="0"/>
              </a:spcBef>
              <a:buClr>
                <a:schemeClr val="lt1"/>
              </a:buClr>
              <a:buSzPct val="100000"/>
              <a:buFont typeface="Trebuchet MS"/>
              <a:buChar char="■"/>
            </a:pPr>
            <a:r>
              <a:rPr lang="en" sz="1800" b="0" dirty="0">
                <a:solidFill>
                  <a:schemeClr val="bg1"/>
                </a:solidFill>
              </a:rPr>
              <a:t>Shape Detection Level Set Filter (SSDLS)</a:t>
            </a:r>
          </a:p>
          <a:p>
            <a:pPr marL="457200" lvl="0" indent="0" algn="l" rtl="0">
              <a:spcBef>
                <a:spcPts val="0"/>
              </a:spcBef>
              <a:buNone/>
            </a:pPr>
            <a:endParaRPr sz="1800" b="0" dirty="0">
              <a:solidFill>
                <a:schemeClr val="bg1"/>
              </a:solidFill>
            </a:endParaRPr>
          </a:p>
          <a:p>
            <a:pPr marL="457200" lvl="0" indent="-342900" algn="l" rtl="0">
              <a:spcBef>
                <a:spcPts val="0"/>
              </a:spcBef>
              <a:buClr>
                <a:schemeClr val="lt1"/>
              </a:buClr>
              <a:buSzPct val="100000"/>
              <a:buFont typeface="Trebuchet MS"/>
              <a:buChar char="●"/>
            </a:pPr>
            <a:r>
              <a:rPr lang="en" sz="1800" b="0" dirty="0">
                <a:solidFill>
                  <a:schemeClr val="bg1"/>
                </a:solidFill>
              </a:rPr>
              <a:t>Part 2: </a:t>
            </a:r>
            <a:r>
              <a:rPr lang="en" sz="1600" b="0" dirty="0">
                <a:solidFill>
                  <a:schemeClr val="bg1"/>
                </a:solidFill>
              </a:rPr>
              <a:t>Graph-cut and active-contour image segmentation algorithms tested</a:t>
            </a:r>
          </a:p>
          <a:p>
            <a:pPr marL="1371600" lvl="2" indent="-342900" algn="l" rtl="0">
              <a:spcBef>
                <a:spcPts val="0"/>
              </a:spcBef>
              <a:buClr>
                <a:schemeClr val="lt1"/>
              </a:buClr>
              <a:buSzPct val="100000"/>
              <a:buFont typeface="Trebuchet MS"/>
              <a:buChar char="■"/>
            </a:pPr>
            <a:r>
              <a:rPr lang="en" sz="1800" b="0" dirty="0">
                <a:solidFill>
                  <a:schemeClr val="bg1"/>
                </a:solidFill>
              </a:rPr>
              <a:t>Normalized Cut</a:t>
            </a:r>
          </a:p>
          <a:p>
            <a:pPr marL="1371600" lvl="2" indent="-342900" algn="l" rtl="0">
              <a:spcBef>
                <a:spcPts val="0"/>
              </a:spcBef>
              <a:buClr>
                <a:schemeClr val="lt1"/>
              </a:buClr>
              <a:buSzPct val="100000"/>
              <a:buFont typeface="Trebuchet MS"/>
              <a:buChar char="■"/>
            </a:pPr>
            <a:r>
              <a:rPr lang="en" sz="1800" b="0" dirty="0">
                <a:solidFill>
                  <a:schemeClr val="bg1"/>
                </a:solidFill>
              </a:rPr>
              <a:t>Efficient Graph-based Segmentation</a:t>
            </a:r>
          </a:p>
          <a:p>
            <a:pPr marL="1371600" lvl="2" indent="-342900" algn="l" rtl="0">
              <a:spcBef>
                <a:spcPts val="0"/>
              </a:spcBef>
              <a:buClr>
                <a:schemeClr val="lt1"/>
              </a:buClr>
              <a:buSzPct val="100000"/>
              <a:buFont typeface="Trebuchet MS"/>
              <a:buChar char="■"/>
            </a:pPr>
            <a:r>
              <a:rPr lang="en" sz="1800" b="0" dirty="0">
                <a:solidFill>
                  <a:schemeClr val="bg1"/>
                </a:solidFill>
              </a:rPr>
              <a:t>Distance Regularized Level Set Evolution (DRLSE)</a:t>
            </a:r>
          </a:p>
          <a:p>
            <a:pPr marL="1371600" lvl="2" indent="-342900" algn="l" rtl="0">
              <a:spcBef>
                <a:spcPts val="0"/>
              </a:spcBef>
              <a:buClr>
                <a:schemeClr val="lt1"/>
              </a:buClr>
              <a:buSzPct val="100000"/>
              <a:buFont typeface="Trebuchet MS"/>
              <a:buChar char="■"/>
            </a:pPr>
            <a:r>
              <a:rPr lang="en" sz="1800" b="0" dirty="0">
                <a:solidFill>
                  <a:schemeClr val="bg1"/>
                </a:solidFill>
              </a:rPr>
              <a:t>Gradient Vector Flow</a:t>
            </a:r>
          </a:p>
          <a:p>
            <a:pPr lvl="0" algn="l" rtl="0">
              <a:spcBef>
                <a:spcPts val="0"/>
              </a:spcBef>
              <a:buClr>
                <a:schemeClr val="dk1"/>
              </a:buClr>
              <a:buFont typeface="Arial"/>
              <a:buNone/>
            </a:pPr>
            <a:endParaRPr sz="1200" b="0" dirty="0">
              <a:solidFill>
                <a:schemeClr val="bg1"/>
              </a:solidFill>
              <a:latin typeface="Times New Roman"/>
              <a:ea typeface="Times New Roman"/>
              <a:cs typeface="Times New Roman"/>
              <a:sym typeface="Times New Roman"/>
            </a:endParaRPr>
          </a:p>
          <a:p>
            <a:pPr lvl="0" algn="l" rtl="0">
              <a:spcBef>
                <a:spcPts val="0"/>
              </a:spcBef>
              <a:buClr>
                <a:schemeClr val="dk1"/>
              </a:buClr>
              <a:buFont typeface="Arial"/>
              <a:buNone/>
            </a:pPr>
            <a:endParaRPr sz="1200" b="0" dirty="0">
              <a:solidFill>
                <a:schemeClr val="bg1"/>
              </a:solidFill>
              <a:latin typeface="Times New Roman"/>
              <a:ea typeface="Times New Roman"/>
              <a:cs typeface="Times New Roman"/>
              <a:sym typeface="Times New Roman"/>
            </a:endParaRPr>
          </a:p>
          <a:p>
            <a:pPr lvl="0" algn="l" rtl="0">
              <a:spcBef>
                <a:spcPts val="0"/>
              </a:spcBef>
              <a:buNone/>
            </a:pPr>
            <a:endParaRPr sz="1200" b="0" dirty="0">
              <a:solidFill>
                <a:schemeClr val="bg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Shape 161"/>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(SSDLS)</a:t>
            </a:r>
          </a:p>
        </p:txBody>
      </p:sp>
      <p:pic>
        <p:nvPicPr>
          <p:cNvPr id="162" name="Shape 162"/>
          <p:cNvPicPr preferRelativeResize="0"/>
          <p:nvPr/>
        </p:nvPicPr>
        <p:blipFill>
          <a:blip r:embed="rId3"/>
          <a:stretch>
            <a:fillRect/>
          </a:stretch>
        </p:blipFill>
        <p:spPr>
          <a:xfrm>
            <a:off x="1265975" y="1639367"/>
            <a:ext cx="2943124" cy="2196832"/>
          </a:xfrm>
          <a:prstGeom prst="rect">
            <a:avLst/>
          </a:prstGeom>
        </p:spPr>
      </p:pic>
      <p:pic>
        <p:nvPicPr>
          <p:cNvPr id="163" name="Shape 163"/>
          <p:cNvPicPr preferRelativeResize="0"/>
          <p:nvPr/>
        </p:nvPicPr>
        <p:blipFill>
          <a:blip r:embed="rId4"/>
          <a:stretch>
            <a:fillRect/>
          </a:stretch>
        </p:blipFill>
        <p:spPr>
          <a:xfrm>
            <a:off x="5099850" y="1639375"/>
            <a:ext cx="2943124" cy="2192529"/>
          </a:xfrm>
          <a:prstGeom prst="rect">
            <a:avLst/>
          </a:prstGeom>
        </p:spPr>
      </p:pic>
      <p:sp>
        <p:nvSpPr>
          <p:cNvPr id="164" name="Shape 164"/>
          <p:cNvSpPr txBox="1"/>
          <p:nvPr/>
        </p:nvSpPr>
        <p:spPr>
          <a:xfrm>
            <a:off x="3666575" y="4173275"/>
            <a:ext cx="1687500" cy="634800"/>
          </a:xfrm>
          <a:prstGeom prst="rect">
            <a:avLst/>
          </a:prstGeom>
        </p:spPr>
        <p:txBody>
          <a:bodyPr lIns="91425" tIns="91425" rIns="91425" bIns="91425" anchor="ctr" anchorCtr="0">
            <a:noAutofit/>
          </a:bodyPr>
          <a:lstStyle/>
          <a:p>
            <a:pPr lvl="0" rtl="0">
              <a:spcBef>
                <a:spcPts val="0"/>
              </a:spcBef>
              <a:buNone/>
            </a:pPr>
            <a:r>
              <a:rPr lang="en" sz="1800">
                <a:solidFill>
                  <a:schemeClr val="lt1"/>
                </a:solidFill>
                <a:latin typeface="Trebuchet MS"/>
                <a:ea typeface="Trebuchet MS"/>
                <a:cs typeface="Trebuchet MS"/>
                <a:sym typeface="Trebuchet MS"/>
              </a:rPr>
              <a:t>‘Blue0001.tif’</a:t>
            </a:r>
          </a:p>
        </p:txBody>
      </p:sp>
    </p:spTree>
  </p:cSld>
  <p:clrMapOvr>
    <a:masterClrMapping/>
  </p:clrMapOvr>
  <p:transition spd="slow">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dirty="0"/>
              <a:t>B.2.2 (SSDLS)</a:t>
            </a:r>
          </a:p>
        </p:txBody>
      </p:sp>
      <p:sp>
        <p:nvSpPr>
          <p:cNvPr id="170" name="Shape 170"/>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bg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 (1, 1, 0.02, 1)</a:t>
            </a:r>
          </a:p>
          <a:p>
            <a:pPr marR="0" lvl="0" algn="l" rtl="0">
              <a:lnSpc>
                <a:spcPct val="100000"/>
              </a:lnSpc>
              <a:spcBef>
                <a:spcPts val="0"/>
              </a:spcBef>
              <a:spcAft>
                <a:spcPts val="0"/>
              </a:spcAft>
              <a:buNone/>
            </a:pPr>
            <a:endParaRPr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did not have a big impact</a:t>
            </a:r>
          </a:p>
          <a:p>
            <a:pPr marR="0" lvl="0" algn="l" rtl="0">
              <a:lnSpc>
                <a:spcPct val="100000"/>
              </a:lnSpc>
              <a:spcBef>
                <a:spcPts val="0"/>
              </a:spcBef>
              <a:spcAft>
                <a:spcPts val="0"/>
              </a:spcAft>
              <a:buNone/>
            </a:pPr>
            <a:endParaRPr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Gradient calculated the same way as 2.1</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[gradx,grady] = gradient(D);</a:t>
            </a:r>
          </a:p>
          <a:p>
            <a:pPr marL="914400" marR="0" lvl="1" indent="-228600" algn="l" rtl="0">
              <a:lnSpc>
                <a:spcPct val="100000"/>
              </a:lnSpc>
              <a:spcBef>
                <a:spcPts val="0"/>
              </a:spcBef>
              <a:spcAft>
                <a:spcPts val="0"/>
              </a:spcAft>
              <a:buSzPct val="100000"/>
              <a:buNone/>
            </a:pPr>
            <a:r>
              <a:rPr lang="en" sz="1800" b="0" dirty="0">
                <a:solidFill>
                  <a:schemeClr val="bg1"/>
                </a:solidFill>
              </a:rPr>
              <a:t>    DG = gradx + grady;</a:t>
            </a:r>
          </a:p>
          <a:p>
            <a:pPr marL="0" marR="0" lvl="0" indent="0" algn="l" rtl="0">
              <a:lnSpc>
                <a:spcPct val="100000"/>
              </a:lnSpc>
              <a:spcBef>
                <a:spcPts val="0"/>
              </a:spcBef>
              <a:spcAft>
                <a:spcPts val="0"/>
              </a:spcAft>
              <a:buNone/>
            </a:pPr>
            <a:r>
              <a:rPr lang="en" sz="1800" b="0" dirty="0">
                <a:solidFill>
                  <a:schemeClr val="bg1"/>
                </a:solidFill>
              </a:rPr>
              <a:t> </a:t>
            </a:r>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Shape 175"/>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B.2.2 (SSDLS)</a:t>
            </a:r>
          </a:p>
        </p:txBody>
      </p:sp>
      <p:sp>
        <p:nvSpPr>
          <p:cNvPr id="176" name="Shape 176"/>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685800" marR="0" lvl="1" indent="0" algn="l" rtl="0">
              <a:lnSpc>
                <a:spcPct val="100000"/>
              </a:lnSpc>
              <a:spcBef>
                <a:spcPts val="0"/>
              </a:spcBef>
              <a:spcAft>
                <a:spcPts val="0"/>
              </a:spcAft>
              <a:buNone/>
            </a:pPr>
            <a:endParaRPr sz="1800" b="0"/>
          </a:p>
          <a:p>
            <a:pPr marL="0" marR="0" lvl="0" indent="0" algn="l" rtl="0">
              <a:lnSpc>
                <a:spcPct val="100000"/>
              </a:lnSpc>
              <a:spcBef>
                <a:spcPts val="0"/>
              </a:spcBef>
              <a:spcAft>
                <a:spcPts val="0"/>
              </a:spcAft>
              <a:buNone/>
            </a:pPr>
            <a:r>
              <a:rPr lang="en" sz="1800" b="0"/>
              <a:t> </a:t>
            </a:r>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2" name="B2_2_SSDLS_Results">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1257300" y="1633538"/>
            <a:ext cx="6629400" cy="1876425"/>
          </a:xfrm>
          <a:prstGeom prst="rect">
            <a:avLst/>
          </a:prstGeom>
        </p:spPr>
      </p:pic>
    </p:spTree>
  </p:cSld>
  <p:clrMapOvr>
    <a:masterClrMapping/>
  </p:clrMapOvr>
  <p:transition spd="slow">
    <p:cut/>
  </p:transition>
  <p:timing>
    <p:tnLst>
      <p:par>
        <p:cTn id="1" dur="indefinite" restart="never" nodeType="tmRoot">
          <p:childTnLst>
            <p:seq concurrent="1" nextAc="seek">
              <p:cTn id="2" restart="whenNotActive" fill="hold" evtFilter="cancelBubble" nodeType="interactiveSeq">
                <p:stCondLst>
                  <p:cond evt="onClick" delay="0">
                    <p:tgtEl>
                      <p:spTgt spid="2"/>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2"/>
                                        </p:tgtEl>
                                      </p:cBhvr>
                                    </p:cmd>
                                  </p:childTnLst>
                                </p:cTn>
                              </p:par>
                            </p:childTnLst>
                          </p:cTn>
                        </p:par>
                      </p:childTnLst>
                    </p:cTn>
                  </p:par>
                </p:childTnLst>
              </p:cTn>
              <p:nextCondLst>
                <p:cond evt="onClick" delay="0">
                  <p:tgtEl>
                    <p:spTgt spid="2"/>
                  </p:tgtEl>
                </p:cond>
              </p:nextCondLst>
            </p:seq>
            <p:video>
              <p:cMediaNode vol="80000">
                <p:cTn id="7" fill="hold" display="0">
                  <p:stCondLst>
                    <p:cond delay="indefinite"/>
                  </p:stCondLst>
                </p:cTn>
                <p:tgtEl>
                  <p:spTgt spid="2"/>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Shape 181"/>
          <p:cNvSpPr txBox="1">
            <a:spLocks noGrp="1"/>
          </p:cNvSpPr>
          <p:nvPr>
            <p:ph type="ctrTitle"/>
          </p:nvPr>
        </p:nvSpPr>
        <p:spPr>
          <a:xfrm>
            <a:off x="615325" y="447150"/>
            <a:ext cx="4490075" cy="634800"/>
          </a:xfrm>
          <a:prstGeom prst="rect">
            <a:avLst/>
          </a:prstGeom>
        </p:spPr>
        <p:txBody>
          <a:bodyPr lIns="91425" tIns="91425" rIns="91425" bIns="91425" anchor="b" anchorCtr="0">
            <a:noAutofit/>
          </a:bodyPr>
          <a:lstStyle/>
          <a:p>
            <a:pPr lvl="0" algn="l" rtl="0">
              <a:spcBef>
                <a:spcPts val="0"/>
              </a:spcBef>
              <a:buNone/>
            </a:pPr>
            <a:r>
              <a:rPr lang="en" sz="3000" dirty="0"/>
              <a:t>B.2.3 (SSDLS) Theory</a:t>
            </a:r>
          </a:p>
        </p:txBody>
      </p:sp>
      <p:sp>
        <p:nvSpPr>
          <p:cNvPr id="182" name="Shape 182"/>
          <p:cNvSpPr txBox="1"/>
          <p:nvPr/>
        </p:nvSpPr>
        <p:spPr>
          <a:xfrm>
            <a:off x="1070425" y="1081950"/>
            <a:ext cx="7950000" cy="3611699"/>
          </a:xfrm>
          <a:prstGeom prst="rect">
            <a:avLst/>
          </a:prstGeom>
        </p:spPr>
        <p:txBody>
          <a:bodyPr lIns="91425" tIns="91425" rIns="91425" bIns="91425" anchor="ctr" anchorCtr="0">
            <a:noAutofit/>
          </a:bodyPr>
          <a:lstStyle/>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Uses a level set method segmentation filter that employs a level set function.</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level set method (LSM) is a numerical technique for tracking interfaces and shapes on a fixed Cartesian grid.</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boundary of the shape is then the zero level set of the function, while the shape itself is the set of points in the plane for which  it is positive</a:t>
            </a:r>
          </a:p>
          <a:p>
            <a:pPr marL="457200" lvl="0" indent="-228600" rtl="0">
              <a:lnSpc>
                <a:spcPct val="115000"/>
              </a:lnSpc>
              <a:spcBef>
                <a:spcPts val="800"/>
              </a:spcBef>
              <a:buClr>
                <a:srgbClr val="FFFFFF"/>
              </a:buClr>
              <a:buFont typeface="Trebuchet MS"/>
              <a:buNone/>
            </a:pPr>
            <a:endParaRPr sz="1800">
              <a:solidFill>
                <a:srgbClr val="FFFFFF"/>
              </a:solidFill>
              <a:latin typeface="Trebuchet MS"/>
              <a:ea typeface="Trebuchet MS"/>
              <a:cs typeface="Trebuchet MS"/>
              <a:sym typeface="Trebuchet MS"/>
            </a:endParaRPr>
          </a:p>
          <a:p>
            <a:pPr lvl="0" rtl="0">
              <a:lnSpc>
                <a:spcPct val="115000"/>
              </a:lnSpc>
              <a:spcBef>
                <a:spcPts val="400"/>
              </a:spcBef>
              <a:buNone/>
            </a:pPr>
            <a:endParaRPr sz="1800">
              <a:solidFill>
                <a:srgbClr val="FFFFFF"/>
              </a:solidFill>
              <a:latin typeface="Trebuchet MS"/>
              <a:ea typeface="Trebuchet MS"/>
              <a:cs typeface="Trebuchet MS"/>
              <a:sym typeface="Trebuchet MS"/>
            </a:endParaRPr>
          </a:p>
        </p:txBody>
      </p:sp>
      <p:pic>
        <p:nvPicPr>
          <p:cNvPr id="183" name="Shape 183"/>
          <p:cNvPicPr preferRelativeResize="0"/>
          <p:nvPr/>
        </p:nvPicPr>
        <p:blipFill>
          <a:blip r:embed="rId3"/>
          <a:stretch>
            <a:fillRect/>
          </a:stretch>
        </p:blipFill>
        <p:spPr>
          <a:xfrm>
            <a:off x="2795587" y="4007850"/>
            <a:ext cx="3552825" cy="685800"/>
          </a:xfrm>
          <a:prstGeom prst="rect">
            <a:avLst/>
          </a:prstGeom>
        </p:spPr>
      </p:pic>
    </p:spTree>
  </p:cSld>
  <p:clrMapOvr>
    <a:masterClrMapping/>
  </p:clrMapOvr>
  <p:transition spd="slow">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Shape 188"/>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(SSDLS)</a:t>
            </a:r>
          </a:p>
        </p:txBody>
      </p:sp>
      <p:sp>
        <p:nvSpPr>
          <p:cNvPr id="189" name="Shape 189"/>
          <p:cNvSpPr txBox="1"/>
          <p:nvPr/>
        </p:nvSpPr>
        <p:spPr>
          <a:xfrm>
            <a:off x="907150" y="1081950"/>
            <a:ext cx="8133599" cy="3611699"/>
          </a:xfrm>
          <a:prstGeom prst="rect">
            <a:avLst/>
          </a:prstGeom>
        </p:spPr>
        <p:txBody>
          <a:bodyPr lIns="91425" tIns="91425" rIns="91425" bIns="91425" anchor="ctr" anchorCtr="0">
            <a:noAutofit/>
          </a:bodyPr>
          <a:lstStyle/>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An initial contour is propagated outwards or inwards until it ''sticks'' to the shape boundaries.</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filter takes in two inputs, an ‘initial level set’ and ‘feature image’.</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initial level set consists of a real image</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feature image consists of an edge potential map or edge features of the image. This is equivalent to the level set function</a:t>
            </a:r>
          </a:p>
        </p:txBody>
      </p:sp>
    </p:spTree>
  </p:cSld>
  <p:clrMapOvr>
    <a:masterClrMapping/>
  </p:clrMapOvr>
  <p:transition spd="slow">
    <p:cu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(SSDLS)</a:t>
            </a:r>
          </a:p>
        </p:txBody>
      </p:sp>
      <p:sp>
        <p:nvSpPr>
          <p:cNvPr id="195" name="Shape 195"/>
          <p:cNvSpPr txBox="1"/>
          <p:nvPr/>
        </p:nvSpPr>
        <p:spPr>
          <a:xfrm>
            <a:off x="886750" y="1214625"/>
            <a:ext cx="8133599" cy="3611699"/>
          </a:xfrm>
          <a:prstGeom prst="rect">
            <a:avLst/>
          </a:prstGeom>
        </p:spPr>
        <p:txBody>
          <a:bodyPr lIns="91425" tIns="91425" rIns="91425" bIns="91425" anchor="ctr" anchorCtr="0">
            <a:noAutofit/>
          </a:bodyPr>
          <a:lstStyle/>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The edge potential is derived from the image gradient of the real image using the formula,                	</a:t>
            </a:r>
          </a:p>
          <a:p>
            <a:pPr lvl="0" rtl="0">
              <a:lnSpc>
                <a:spcPct val="115000"/>
              </a:lnSpc>
              <a:spcBef>
                <a:spcPts val="600"/>
              </a:spcBef>
              <a:buNone/>
            </a:pPr>
            <a:r>
              <a:rPr lang="en">
                <a:solidFill>
                  <a:srgbClr val="FFFFFF"/>
                </a:solidFill>
                <a:latin typeface="Trebuchet MS"/>
                <a:ea typeface="Trebuchet MS"/>
                <a:cs typeface="Trebuchet MS"/>
                <a:sym typeface="Trebuchet MS"/>
              </a:rPr>
              <a:t>                                                        g(I)=1/(1+|(∇∗G)(I)| )</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Here I is image intensity and (∇∗G)  is the derivative of Gaussian operator.</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This is known as the Shape Detection Level Set Function and it is a subclass of the generic Level Set Function.</a:t>
            </a:r>
          </a:p>
          <a:p>
            <a:pPr lvl="0" rtl="0">
              <a:lnSpc>
                <a:spcPct val="115000"/>
              </a:lnSpc>
              <a:spcBef>
                <a:spcPts val="600"/>
              </a:spcBef>
              <a:buNone/>
            </a:pPr>
            <a:endParaRPr>
              <a:solidFill>
                <a:srgbClr val="FFFFFF"/>
              </a:solidFill>
              <a:latin typeface="Trebuchet MS"/>
              <a:ea typeface="Trebuchet MS"/>
              <a:cs typeface="Trebuchet MS"/>
              <a:sym typeface="Trebuchet MS"/>
            </a:endParaRPr>
          </a:p>
          <a:p>
            <a:pPr marL="457200" lvl="0" indent="-317500" rtl="0">
              <a:lnSpc>
                <a:spcPct val="115000"/>
              </a:lnSpc>
              <a:spcBef>
                <a:spcPts val="600"/>
              </a:spcBef>
              <a:buClr>
                <a:srgbClr val="FFFFFF"/>
              </a:buClr>
              <a:buSzPct val="100000"/>
              <a:buFont typeface="Trebuchet MS"/>
              <a:buChar char="●"/>
            </a:pPr>
            <a:r>
              <a:rPr lang="en">
                <a:solidFill>
                  <a:srgbClr val="FFFFFF"/>
                </a:solidFill>
                <a:latin typeface="Trebuchet MS"/>
                <a:ea typeface="Trebuchet MS"/>
                <a:cs typeface="Trebuchet MS"/>
                <a:sym typeface="Trebuchet MS"/>
              </a:rPr>
              <a:t>It has values close to zero in regions near the edges  (high image gradient) and values close to one the inside the shapes</a:t>
            </a:r>
          </a:p>
          <a:p>
            <a:pPr lvl="0" rtl="0">
              <a:lnSpc>
                <a:spcPct val="115000"/>
              </a:lnSpc>
              <a:spcBef>
                <a:spcPts val="600"/>
              </a:spcBef>
              <a:buNone/>
            </a:pPr>
            <a:endParaRPr>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(SSDLS)</a:t>
            </a:r>
          </a:p>
        </p:txBody>
      </p:sp>
      <p:sp>
        <p:nvSpPr>
          <p:cNvPr id="201" name="Shape 201"/>
          <p:cNvSpPr txBox="1"/>
          <p:nvPr/>
        </p:nvSpPr>
        <p:spPr>
          <a:xfrm>
            <a:off x="886750" y="1081950"/>
            <a:ext cx="8133599" cy="3611699"/>
          </a:xfrm>
          <a:prstGeom prst="rect">
            <a:avLst/>
          </a:prstGeom>
        </p:spPr>
        <p:txBody>
          <a:bodyPr lIns="91425" tIns="91425" rIns="91425" bIns="91425" anchor="ctr" anchorCtr="0">
            <a:noAutofit/>
          </a:bodyPr>
          <a:lstStyle/>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a:solidFill>
                  <a:srgbClr val="FFFFFF"/>
                </a:solidFill>
                <a:latin typeface="Trebuchet MS"/>
                <a:ea typeface="Trebuchet MS"/>
                <a:cs typeface="Trebuchet MS"/>
                <a:sym typeface="Trebuchet MS"/>
              </a:rPr>
              <a:t>Parameter tuning is important </a:t>
            </a:r>
          </a:p>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a:solidFill>
                  <a:srgbClr val="FFFFFF"/>
                </a:solidFill>
                <a:latin typeface="Trebuchet MS"/>
                <a:ea typeface="Trebuchet MS"/>
                <a:cs typeface="Trebuchet MS"/>
                <a:sym typeface="Trebuchet MS"/>
              </a:rPr>
              <a:t>Propagation Scaling and Curvature Scaling parameters can be can be used to adjust the smoothness of the resulting contour.</a:t>
            </a:r>
          </a:p>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a:solidFill>
                  <a:srgbClr val="FFFFFF"/>
                </a:solidFill>
                <a:latin typeface="Trebuchet MS"/>
                <a:ea typeface="Trebuchet MS"/>
                <a:cs typeface="Trebuchet MS"/>
                <a:sym typeface="Trebuchet MS"/>
              </a:rPr>
              <a:t>Curvature Scaling parameter should be assigned a positive value for proper function of the algorithm.</a:t>
            </a:r>
          </a:p>
          <a:p>
            <a:pPr lvl="0" rtl="0">
              <a:lnSpc>
                <a:spcPct val="115000"/>
              </a:lnSpc>
              <a:spcBef>
                <a:spcPts val="800"/>
              </a:spcBef>
              <a:buNone/>
            </a:pPr>
            <a:endParaRPr sz="1800" dirty="0">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Shape 206"/>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B.2.3 (SSDLS)</a:t>
            </a:r>
          </a:p>
        </p:txBody>
      </p:sp>
      <p:sp>
        <p:nvSpPr>
          <p:cNvPr id="207" name="Shape 207"/>
          <p:cNvSpPr txBox="1"/>
          <p:nvPr/>
        </p:nvSpPr>
        <p:spPr>
          <a:xfrm>
            <a:off x="886750" y="1081950"/>
            <a:ext cx="8133599" cy="3611699"/>
          </a:xfrm>
          <a:prstGeom prst="rect">
            <a:avLst/>
          </a:prstGeom>
        </p:spPr>
        <p:txBody>
          <a:bodyPr lIns="91425" tIns="91425" rIns="91425" bIns="91425" anchor="ctr" anchorCtr="0">
            <a:noAutofit/>
          </a:bodyPr>
          <a:lstStyle/>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The algorithm outputs a single, scalar, real-valued image.</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The insides of the segmentation regions are represented by negative values in the output image and outsides of the segmentation regions are represented by positive values.</a:t>
            </a:r>
          </a:p>
          <a:p>
            <a:pPr lvl="0" rtl="0">
              <a:lnSpc>
                <a:spcPct val="115000"/>
              </a:lnSpc>
              <a:spcBef>
                <a:spcPts val="600"/>
              </a:spcBef>
              <a:buNone/>
            </a:pPr>
            <a:endParaRPr sz="180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a:solidFill>
                  <a:srgbClr val="FFFFFF"/>
                </a:solidFill>
                <a:latin typeface="Trebuchet MS"/>
                <a:ea typeface="Trebuchet MS"/>
                <a:cs typeface="Trebuchet MS"/>
                <a:sym typeface="Trebuchet MS"/>
              </a:rPr>
              <a:t>The zero crossovers in the output image correspond to the position of the propagation front.</a:t>
            </a:r>
          </a:p>
          <a:p>
            <a:pPr lvl="0" rtl="0">
              <a:lnSpc>
                <a:spcPct val="115000"/>
              </a:lnSpc>
              <a:spcBef>
                <a:spcPts val="800"/>
              </a:spcBef>
              <a:buNone/>
            </a:pPr>
            <a:endParaRPr sz="1800">
              <a:solidFill>
                <a:srgbClr val="FFFFFF"/>
              </a:solidFill>
              <a:latin typeface="Trebuchet MS"/>
              <a:ea typeface="Trebuchet MS"/>
              <a:cs typeface="Trebuchet MS"/>
              <a:sym typeface="Trebuchet MS"/>
            </a:endParaRPr>
          </a:p>
        </p:txBody>
      </p:sp>
    </p:spTree>
  </p:cSld>
  <p:clrMapOvr>
    <a:masterClrMapping/>
  </p:clrMapOvr>
  <p:transition spd="slow">
    <p:cu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C.1.1 (Normalized Cut)</a:t>
            </a:r>
          </a:p>
        </p:txBody>
      </p:sp>
      <p:sp>
        <p:nvSpPr>
          <p:cNvPr id="8" name="Shape 201"/>
          <p:cNvSpPr txBox="1"/>
          <p:nvPr/>
        </p:nvSpPr>
        <p:spPr>
          <a:xfrm>
            <a:off x="886750" y="1081950"/>
            <a:ext cx="8133599" cy="3611699"/>
          </a:xfrm>
          <a:prstGeom prst="rect">
            <a:avLst/>
          </a:prstGeom>
        </p:spPr>
        <p:txBody>
          <a:bodyPr lIns="91425" tIns="91425" rIns="91425" bIns="91425" anchor="ctr" anchorCtr="0">
            <a:noAutofit/>
          </a:bodyPr>
          <a:lstStyle/>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Based on minimum cut and bipartite matching in graphs</a:t>
            </a:r>
          </a:p>
          <a:p>
            <a:pPr marL="457200" lvl="0" indent="-342900" rtl="0">
              <a:lnSpc>
                <a:spcPct val="115000"/>
              </a:lnSpc>
              <a:spcBef>
                <a:spcPts val="600"/>
              </a:spcBef>
              <a:buClr>
                <a:srgbClr val="FFFFFF"/>
              </a:buClr>
              <a:buSzPct val="100000"/>
              <a:buFont typeface="Trebuchet MS"/>
              <a:buChar char="●"/>
            </a:pPr>
            <a:endParaRPr lang="en-US"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err="1" smtClean="0">
                <a:solidFill>
                  <a:srgbClr val="FFFFFF"/>
                </a:solidFill>
                <a:latin typeface="Trebuchet MS"/>
                <a:ea typeface="Trebuchet MS"/>
                <a:cs typeface="Trebuchet MS"/>
                <a:sym typeface="Trebuchet MS"/>
              </a:rPr>
              <a:t>Ncut</a:t>
            </a:r>
            <a:r>
              <a:rPr lang="en-US" sz="1800" dirty="0" smtClean="0">
                <a:solidFill>
                  <a:srgbClr val="FFFFFF"/>
                </a:solidFill>
                <a:latin typeface="Trebuchet MS"/>
                <a:ea typeface="Trebuchet MS"/>
                <a:cs typeface="Trebuchet MS"/>
                <a:sym typeface="Trebuchet MS"/>
              </a:rPr>
              <a:t>: </a:t>
            </a:r>
          </a:p>
          <a:p>
            <a:pPr marL="457200" lvl="0" indent="-342900" rtl="0">
              <a:lnSpc>
                <a:spcPct val="115000"/>
              </a:lnSpc>
              <a:spcBef>
                <a:spcPts val="600"/>
              </a:spcBef>
              <a:buClr>
                <a:srgbClr val="FFFFFF"/>
              </a:buClr>
              <a:buSzPct val="100000"/>
              <a:buFont typeface="Trebuchet MS"/>
              <a:buChar char="●"/>
            </a:pPr>
            <a:endParaRPr lang="en-US"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Ncut minimized solving the eigenvalue system</a:t>
            </a:r>
          </a:p>
          <a:p>
            <a:pPr marL="457200" lvl="0" indent="-342900" rtl="0">
              <a:lnSpc>
                <a:spcPct val="115000"/>
              </a:lnSpc>
              <a:spcBef>
                <a:spcPts val="600"/>
              </a:spcBef>
              <a:buClr>
                <a:srgbClr val="FFFFFF"/>
              </a:buClr>
              <a:buSzPct val="100000"/>
              <a:buFont typeface="Trebuchet MS"/>
              <a:buChar char="●"/>
            </a:pPr>
            <a:endParaRPr lang="en"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W – affinity/similarity matrix</a:t>
            </a:r>
          </a:p>
          <a:p>
            <a:pPr marL="457200" lvl="0" indent="-342900" rtl="0">
              <a:lnSpc>
                <a:spcPct val="115000"/>
              </a:lnSpc>
              <a:spcBef>
                <a:spcPts val="600"/>
              </a:spcBef>
              <a:buClr>
                <a:srgbClr val="FFFFFF"/>
              </a:buClr>
              <a:buSzPct val="100000"/>
              <a:buFont typeface="Trebuchet MS"/>
              <a:buChar char="●"/>
            </a:pPr>
            <a:endParaRPr lang="en"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W</a:t>
            </a:r>
            <a:r>
              <a:rPr lang="en" sz="1800" baseline="-25000" dirty="0" smtClean="0">
                <a:solidFill>
                  <a:srgbClr val="FFFFFF"/>
                </a:solidFill>
                <a:latin typeface="Trebuchet MS"/>
                <a:ea typeface="Trebuchet MS"/>
                <a:cs typeface="Trebuchet MS"/>
                <a:sym typeface="Trebuchet MS"/>
              </a:rPr>
              <a:t>ij</a:t>
            </a:r>
            <a:r>
              <a:rPr lang="en" sz="1800" dirty="0" smtClean="0">
                <a:solidFill>
                  <a:srgbClr val="FFFFFF"/>
                </a:solidFill>
                <a:latin typeface="Trebuchet MS"/>
                <a:ea typeface="Trebuchet MS"/>
                <a:cs typeface="Trebuchet MS"/>
                <a:sym typeface="Trebuchet MS"/>
              </a:rPr>
              <a:t>: </a:t>
            </a:r>
            <a:endParaRPr lang="en" sz="1800" dirty="0">
              <a:solidFill>
                <a:srgbClr val="FFFFFF"/>
              </a:solidFill>
              <a:latin typeface="Trebuchet MS"/>
              <a:ea typeface="Trebuchet MS"/>
              <a:cs typeface="Trebuchet MS"/>
              <a:sym typeface="Trebuchet MS"/>
            </a:endParaRPr>
          </a:p>
          <a:p>
            <a:pPr lvl="0" rtl="0">
              <a:lnSpc>
                <a:spcPct val="115000"/>
              </a:lnSpc>
              <a:spcBef>
                <a:spcPts val="800"/>
              </a:spcBef>
              <a:buNone/>
            </a:pPr>
            <a:endParaRPr sz="1800" dirty="0">
              <a:solidFill>
                <a:srgbClr val="FFFFFF"/>
              </a:solidFill>
              <a:latin typeface="Trebuchet MS"/>
              <a:ea typeface="Trebuchet MS"/>
              <a:cs typeface="Trebuchet MS"/>
              <a:sym typeface="Trebuchet MS"/>
            </a:endParaRPr>
          </a:p>
        </p:txBody>
      </p:sp>
      <p:pic>
        <p:nvPicPr>
          <p:cNvPr id="6" name="Picture 5"/>
          <p:cNvPicPr>
            <a:picLocks noChangeAspect="1"/>
          </p:cNvPicPr>
          <p:nvPr/>
        </p:nvPicPr>
        <p:blipFill>
          <a:blip r:embed="rId3"/>
          <a:stretch>
            <a:fillRect/>
          </a:stretch>
        </p:blipFill>
        <p:spPr>
          <a:xfrm>
            <a:off x="2209800" y="1741797"/>
            <a:ext cx="3648075" cy="600075"/>
          </a:xfrm>
          <a:prstGeom prst="rect">
            <a:avLst/>
          </a:prstGeom>
        </p:spPr>
      </p:pic>
      <p:pic>
        <p:nvPicPr>
          <p:cNvPr id="7" name="Picture 6"/>
          <p:cNvPicPr>
            <a:picLocks noChangeAspect="1"/>
          </p:cNvPicPr>
          <p:nvPr/>
        </p:nvPicPr>
        <p:blipFill>
          <a:blip r:embed="rId4"/>
          <a:stretch>
            <a:fillRect/>
          </a:stretch>
        </p:blipFill>
        <p:spPr>
          <a:xfrm>
            <a:off x="6400800" y="2700371"/>
            <a:ext cx="2419350" cy="571500"/>
          </a:xfrm>
          <a:prstGeom prst="rect">
            <a:avLst/>
          </a:prstGeom>
        </p:spPr>
      </p:pic>
      <p:pic>
        <p:nvPicPr>
          <p:cNvPr id="9" name="Picture 8"/>
          <p:cNvPicPr>
            <a:picLocks noChangeAspect="1"/>
          </p:cNvPicPr>
          <p:nvPr/>
        </p:nvPicPr>
        <p:blipFill>
          <a:blip r:embed="rId5"/>
          <a:stretch>
            <a:fillRect/>
          </a:stretch>
        </p:blipFill>
        <p:spPr>
          <a:xfrm>
            <a:off x="1905000" y="3992091"/>
            <a:ext cx="5481637" cy="941631"/>
          </a:xfrm>
          <a:prstGeom prst="rect">
            <a:avLst/>
          </a:prstGeom>
        </p:spPr>
      </p:pic>
    </p:spTree>
    <p:extLst>
      <p:ext uri="{BB962C8B-B14F-4D97-AF65-F5344CB8AC3E}">
        <p14:creationId xmlns:p14="http://schemas.microsoft.com/office/powerpoint/2010/main" val="2851470522"/>
      </p:ext>
    </p:extLst>
  </p:cSld>
  <p:clrMapOvr>
    <a:masterClrMapping/>
  </p:clrMapOvr>
  <p:transition spd="slow">
    <p:cu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C.1.1 (Normalized Cut)</a:t>
            </a:r>
          </a:p>
        </p:txBody>
      </p:sp>
      <p:sp>
        <p:nvSpPr>
          <p:cNvPr id="8" name="Shape 201"/>
          <p:cNvSpPr txBox="1"/>
          <p:nvPr/>
        </p:nvSpPr>
        <p:spPr>
          <a:xfrm>
            <a:off x="886750" y="1081950"/>
            <a:ext cx="8133599" cy="3611699"/>
          </a:xfrm>
          <a:prstGeom prst="rect">
            <a:avLst/>
          </a:prstGeom>
        </p:spPr>
        <p:txBody>
          <a:bodyPr lIns="91425" tIns="91425" rIns="91425" bIns="91425" anchor="ctr" anchorCtr="0">
            <a:noAutofit/>
          </a:bodyPr>
          <a:lstStyle/>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X(</a:t>
            </a:r>
            <a:r>
              <a:rPr lang="en-US" sz="1800" dirty="0" err="1" smtClean="0">
                <a:solidFill>
                  <a:srgbClr val="FFFFFF"/>
                </a:solidFill>
                <a:latin typeface="Trebuchet MS"/>
                <a:ea typeface="Trebuchet MS"/>
                <a:cs typeface="Trebuchet MS"/>
                <a:sym typeface="Trebuchet MS"/>
              </a:rPr>
              <a:t>i</a:t>
            </a:r>
            <a:r>
              <a:rPr lang="en-US" sz="1800" dirty="0" smtClean="0">
                <a:solidFill>
                  <a:srgbClr val="FFFFFF"/>
                </a:solidFill>
                <a:latin typeface="Trebuchet MS"/>
                <a:ea typeface="Trebuchet MS"/>
                <a:cs typeface="Trebuchet MS"/>
                <a:sym typeface="Trebuchet MS"/>
              </a:rPr>
              <a:t>) – node location, F(</a:t>
            </a:r>
            <a:r>
              <a:rPr lang="en-US" sz="1800" dirty="0" err="1" smtClean="0">
                <a:solidFill>
                  <a:srgbClr val="FFFFFF"/>
                </a:solidFill>
                <a:latin typeface="Trebuchet MS"/>
                <a:ea typeface="Trebuchet MS"/>
                <a:cs typeface="Trebuchet MS"/>
                <a:sym typeface="Trebuchet MS"/>
              </a:rPr>
              <a:t>i</a:t>
            </a:r>
            <a:r>
              <a:rPr lang="en-US" sz="1800" dirty="0" smtClean="0">
                <a:solidFill>
                  <a:srgbClr val="FFFFFF"/>
                </a:solidFill>
                <a:latin typeface="Trebuchet MS"/>
                <a:ea typeface="Trebuchet MS"/>
                <a:cs typeface="Trebuchet MS"/>
                <a:sym typeface="Trebuchet MS"/>
              </a:rPr>
              <a:t>) – intensity vector of node </a:t>
            </a:r>
            <a:r>
              <a:rPr lang="en-US" sz="1800" dirty="0" err="1" smtClean="0">
                <a:solidFill>
                  <a:srgbClr val="FFFFFF"/>
                </a:solidFill>
                <a:latin typeface="Trebuchet MS"/>
                <a:ea typeface="Trebuchet MS"/>
                <a:cs typeface="Trebuchet MS"/>
                <a:sym typeface="Trebuchet MS"/>
              </a:rPr>
              <a:t>i</a:t>
            </a:r>
            <a:endParaRPr lang="en-US" sz="1800" dirty="0" smtClean="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endParaRPr lang="en-US"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Steps: </a:t>
            </a:r>
          </a:p>
          <a:p>
            <a:pPr marL="457200" lvl="0" indent="-342900" rtl="0">
              <a:lnSpc>
                <a:spcPct val="115000"/>
              </a:lnSpc>
              <a:spcBef>
                <a:spcPts val="600"/>
              </a:spcBef>
              <a:buClr>
                <a:srgbClr val="FFFFFF"/>
              </a:buClr>
              <a:buSzPct val="100000"/>
              <a:buFont typeface="Trebuchet MS"/>
              <a:buChar char="●"/>
            </a:pPr>
            <a:endParaRPr lang="en-US" sz="1800" dirty="0">
              <a:solidFill>
                <a:srgbClr val="FFFFFF"/>
              </a:solidFill>
              <a:latin typeface="Trebuchet MS"/>
              <a:ea typeface="Trebuchet MS"/>
              <a:cs typeface="Trebuchet MS"/>
              <a:sym typeface="Trebuchet MS"/>
            </a:endParaRPr>
          </a:p>
          <a:p>
            <a:pPr marL="457200" lvl="2" indent="-34290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Construct weighted graph G = (V,E) from image</a:t>
            </a: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S</a:t>
            </a:r>
            <a:r>
              <a:rPr lang="en-US" sz="1800" dirty="0" smtClean="0">
                <a:solidFill>
                  <a:srgbClr val="FFFFFF"/>
                </a:solidFill>
                <a:latin typeface="Trebuchet MS"/>
                <a:ea typeface="Trebuchet MS"/>
                <a:cs typeface="Trebuchet MS"/>
                <a:sym typeface="Trebuchet MS"/>
              </a:rPr>
              <a:t>o</a:t>
            </a:r>
            <a:r>
              <a:rPr lang="en" sz="1800" dirty="0" smtClean="0">
                <a:solidFill>
                  <a:srgbClr val="FFFFFF"/>
                </a:solidFill>
                <a:latin typeface="Trebuchet MS"/>
                <a:ea typeface="Trebuchet MS"/>
                <a:cs typeface="Trebuchet MS"/>
                <a:sym typeface="Trebuchet MS"/>
              </a:rPr>
              <a:t>lve Eigen value system for eigenvector with 2</a:t>
            </a:r>
            <a:r>
              <a:rPr lang="en" sz="1800" baseline="30000" dirty="0" smtClean="0">
                <a:solidFill>
                  <a:srgbClr val="FFFFFF"/>
                </a:solidFill>
                <a:latin typeface="Trebuchet MS"/>
                <a:ea typeface="Trebuchet MS"/>
                <a:cs typeface="Trebuchet MS"/>
                <a:sym typeface="Trebuchet MS"/>
              </a:rPr>
              <a:t>nd</a:t>
            </a:r>
            <a:r>
              <a:rPr lang="en" sz="1800" dirty="0" smtClean="0">
                <a:solidFill>
                  <a:srgbClr val="FFFFFF"/>
                </a:solidFill>
                <a:latin typeface="Trebuchet MS"/>
                <a:ea typeface="Trebuchet MS"/>
                <a:cs typeface="Trebuchet MS"/>
                <a:sym typeface="Trebuchet MS"/>
              </a:rPr>
              <a:t> smallest eigenvalue</a:t>
            </a: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Check cut’s stability and evaluate its necessity to be subdivided</a:t>
            </a: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Recurse over till all partitions of G are segmented</a:t>
            </a:r>
            <a:endParaRPr lang="en" sz="1800" dirty="0">
              <a:solidFill>
                <a:srgbClr val="FFFFFF"/>
              </a:solidFill>
              <a:latin typeface="Trebuchet MS"/>
              <a:ea typeface="Trebuchet MS"/>
              <a:cs typeface="Trebuchet MS"/>
              <a:sym typeface="Trebuchet MS"/>
            </a:endParaRPr>
          </a:p>
          <a:p>
            <a:pPr lvl="0" rtl="0">
              <a:lnSpc>
                <a:spcPct val="115000"/>
              </a:lnSpc>
              <a:spcBef>
                <a:spcPts val="800"/>
              </a:spcBef>
              <a:buNone/>
            </a:pPr>
            <a:endParaRPr sz="1800" dirty="0">
              <a:solidFill>
                <a:srgbClr val="FFFFFF"/>
              </a:solidFill>
              <a:latin typeface="Trebuchet MS"/>
              <a:ea typeface="Trebuchet MS"/>
              <a:cs typeface="Trebuchet MS"/>
              <a:sym typeface="Trebuchet MS"/>
            </a:endParaRPr>
          </a:p>
        </p:txBody>
      </p:sp>
    </p:spTree>
    <p:extLst>
      <p:ext uri="{BB962C8B-B14F-4D97-AF65-F5344CB8AC3E}">
        <p14:creationId xmlns:p14="http://schemas.microsoft.com/office/powerpoint/2010/main" val="2179290551"/>
      </p:ext>
    </p:extLst>
  </p:cSld>
  <p:clrMapOvr>
    <a:masterClrMapping/>
  </p:clrMapOvr>
  <p:transition spd="slow">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Shape 53"/>
          <p:cNvSpPr txBox="1">
            <a:spLocks noGrp="1"/>
          </p:cNvSpPr>
          <p:nvPr>
            <p:ph type="ctrTitle"/>
          </p:nvPr>
        </p:nvSpPr>
        <p:spPr>
          <a:xfrm>
            <a:off x="615325" y="447150"/>
            <a:ext cx="1969499" cy="634800"/>
          </a:xfrm>
          <a:prstGeom prst="rect">
            <a:avLst/>
          </a:prstGeom>
        </p:spPr>
        <p:txBody>
          <a:bodyPr lIns="91425" tIns="91425" rIns="91425" bIns="91425" anchor="b" anchorCtr="0">
            <a:noAutofit/>
          </a:bodyPr>
          <a:lstStyle/>
          <a:p>
            <a:pPr lvl="0" algn="l" rtl="0">
              <a:spcBef>
                <a:spcPts val="0"/>
              </a:spcBef>
              <a:buNone/>
            </a:pPr>
            <a:r>
              <a:rPr lang="en" sz="3000"/>
              <a:t>B.1</a:t>
            </a:r>
          </a:p>
        </p:txBody>
      </p:sp>
      <p:sp>
        <p:nvSpPr>
          <p:cNvPr id="54" name="Shape 54"/>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bg1"/>
              </a:solidFill>
              <a:latin typeface="Times New Roman"/>
              <a:ea typeface="Times New Roman"/>
              <a:cs typeface="Times New Roman"/>
              <a:sym typeface="Times New Roman"/>
            </a:endParaRPr>
          </a:p>
          <a:p>
            <a:pPr marL="457200" lvl="0" indent="-342900" algn="l" rtl="0">
              <a:spcBef>
                <a:spcPts val="0"/>
              </a:spcBef>
              <a:buClr>
                <a:schemeClr val="lt1"/>
              </a:buClr>
              <a:buSzPct val="100000"/>
              <a:buFont typeface="Trebuchet MS"/>
              <a:buChar char="●"/>
            </a:pPr>
            <a:r>
              <a:rPr lang="en" sz="1800" b="0" dirty="0">
                <a:solidFill>
                  <a:schemeClr val="bg1"/>
                </a:solidFill>
              </a:rPr>
              <a:t>The MAT-ITK package downloaded and installed</a:t>
            </a:r>
          </a:p>
          <a:p>
            <a:pPr lvl="0" algn="l" rtl="0">
              <a:spcBef>
                <a:spcPts val="0"/>
              </a:spcBef>
              <a:buNone/>
            </a:pPr>
            <a:endParaRPr sz="1800" b="0" dirty="0">
              <a:solidFill>
                <a:schemeClr val="bg1"/>
              </a:solidFill>
            </a:endParaRPr>
          </a:p>
          <a:p>
            <a:pPr marL="457200" lvl="0" indent="-342900" algn="l" rtl="0">
              <a:spcBef>
                <a:spcPts val="0"/>
              </a:spcBef>
              <a:buClr>
                <a:schemeClr val="lt1"/>
              </a:buClr>
              <a:buSzPct val="100000"/>
              <a:buFont typeface="Trebuchet MS"/>
              <a:buChar char="●"/>
            </a:pPr>
            <a:r>
              <a:rPr lang="en" sz="1800" b="0" dirty="0">
                <a:solidFill>
                  <a:schemeClr val="bg1"/>
                </a:solidFill>
              </a:rPr>
              <a:t>Images downloaded</a:t>
            </a:r>
          </a:p>
          <a:p>
            <a:pPr marL="1371600" lvl="2" indent="-342900" algn="l" rtl="0">
              <a:spcBef>
                <a:spcPts val="0"/>
              </a:spcBef>
              <a:buClr>
                <a:schemeClr val="lt1"/>
              </a:buClr>
              <a:buSzPct val="100000"/>
              <a:buFont typeface="Trebuchet MS"/>
              <a:buChar char="■"/>
            </a:pPr>
            <a:r>
              <a:rPr lang="en" sz="1800" b="0" dirty="0">
                <a:solidFill>
                  <a:schemeClr val="bg1"/>
                </a:solidFill>
              </a:rPr>
              <a:t>‘60x_02.tif’</a:t>
            </a:r>
          </a:p>
          <a:p>
            <a:pPr marL="1371600" lvl="2" indent="-342900" algn="l" rtl="0">
              <a:spcBef>
                <a:spcPts val="0"/>
              </a:spcBef>
              <a:buClr>
                <a:schemeClr val="lt1"/>
              </a:buClr>
              <a:buSzPct val="100000"/>
              <a:buFont typeface="Trebuchet MS"/>
              <a:buChar char="■"/>
            </a:pPr>
            <a:r>
              <a:rPr lang="en" sz="1800" b="0" dirty="0">
                <a:solidFill>
                  <a:schemeClr val="bg1"/>
                </a:solidFill>
              </a:rPr>
              <a:t>‘Blue0001.tif’</a:t>
            </a:r>
          </a:p>
          <a:p>
            <a:pPr marL="1371600" lvl="2" indent="-342900" algn="l" rtl="0">
              <a:spcBef>
                <a:spcPts val="0"/>
              </a:spcBef>
              <a:buClr>
                <a:schemeClr val="lt1"/>
              </a:buClr>
              <a:buSzPct val="100000"/>
              <a:buFont typeface="Trebuchet MS"/>
              <a:buChar char="■"/>
            </a:pPr>
            <a:r>
              <a:rPr lang="en" sz="1800" b="0" dirty="0">
                <a:solidFill>
                  <a:schemeClr val="bg1"/>
                </a:solidFill>
              </a:rPr>
              <a:t>‘Mito_GFP_a01’</a:t>
            </a:r>
          </a:p>
          <a:p>
            <a:pPr lvl="0" algn="l" rtl="0">
              <a:spcBef>
                <a:spcPts val="0"/>
              </a:spcBef>
              <a:buNone/>
            </a:pPr>
            <a:endParaRPr sz="1200" b="0" dirty="0">
              <a:solidFill>
                <a:schemeClr val="bg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C.1.1 (Normalized Cut)</a:t>
            </a:r>
          </a:p>
        </p:txBody>
      </p:sp>
      <p:sp>
        <p:nvSpPr>
          <p:cNvPr id="213" name="Shape 213"/>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5257800" y="1352550"/>
            <a:ext cx="2667000" cy="2495550"/>
          </a:xfrm>
          <a:prstGeom prst="rect">
            <a:avLst/>
          </a:prstGeom>
        </p:spPr>
      </p:pic>
      <p:pic>
        <p:nvPicPr>
          <p:cNvPr id="5" name="Shape 162"/>
          <p:cNvPicPr preferRelativeResize="0"/>
          <p:nvPr/>
        </p:nvPicPr>
        <p:blipFill>
          <a:blip r:embed="rId4"/>
          <a:stretch>
            <a:fillRect/>
          </a:stretch>
        </p:blipFill>
        <p:spPr>
          <a:xfrm>
            <a:off x="1144725" y="1352550"/>
            <a:ext cx="2817675" cy="2495550"/>
          </a:xfrm>
          <a:prstGeom prst="rect">
            <a:avLst/>
          </a:prstGeom>
        </p:spPr>
      </p:pic>
      <p:sp>
        <p:nvSpPr>
          <p:cNvPr id="2" name="TextBox 1"/>
          <p:cNvSpPr txBox="1"/>
          <p:nvPr/>
        </p:nvSpPr>
        <p:spPr>
          <a:xfrm>
            <a:off x="1295400" y="4248150"/>
            <a:ext cx="7162800" cy="307777"/>
          </a:xfrm>
          <a:prstGeom prst="rect">
            <a:avLst/>
          </a:prstGeom>
          <a:noFill/>
        </p:spPr>
        <p:txBody>
          <a:bodyPr wrap="square" rtlCol="0">
            <a:spAutoFit/>
          </a:bodyPr>
          <a:lstStyle/>
          <a:p>
            <a:r>
              <a:rPr lang="en-US" dirty="0">
                <a:solidFill>
                  <a:schemeClr val="bg1"/>
                </a:solidFill>
              </a:rPr>
              <a:t>number of segments = 8, </a:t>
            </a:r>
            <a:r>
              <a:rPr lang="en-US" dirty="0" err="1">
                <a:solidFill>
                  <a:schemeClr val="bg1"/>
                </a:solidFill>
              </a:rPr>
              <a:t>sampleRadius</a:t>
            </a:r>
            <a:r>
              <a:rPr lang="en-US" dirty="0">
                <a:solidFill>
                  <a:schemeClr val="bg1"/>
                </a:solidFill>
              </a:rPr>
              <a:t> = 10, </a:t>
            </a:r>
            <a:r>
              <a:rPr lang="en-US" dirty="0" err="1">
                <a:solidFill>
                  <a:schemeClr val="bg1"/>
                </a:solidFill>
              </a:rPr>
              <a:t>sample_rate</a:t>
            </a:r>
            <a:r>
              <a:rPr lang="en-US" dirty="0">
                <a:solidFill>
                  <a:schemeClr val="bg1"/>
                </a:solidFill>
              </a:rPr>
              <a:t> = 6.0, </a:t>
            </a:r>
            <a:r>
              <a:rPr lang="en-US" dirty="0" err="1">
                <a:solidFill>
                  <a:schemeClr val="bg1"/>
                </a:solidFill>
              </a:rPr>
              <a:t>edgeVariance</a:t>
            </a:r>
            <a:r>
              <a:rPr lang="en-US" dirty="0">
                <a:solidFill>
                  <a:schemeClr val="bg1"/>
                </a:solidFill>
              </a:rPr>
              <a:t> = 0.05</a:t>
            </a:r>
          </a:p>
        </p:txBody>
      </p:sp>
    </p:spTree>
  </p:cSld>
  <p:clrMapOvr>
    <a:masterClrMapping/>
  </p:clrMapOvr>
  <p:transition spd="slow">
    <p:cu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C.1.1 (Normalized Cut)</a:t>
            </a:r>
          </a:p>
        </p:txBody>
      </p:sp>
      <p:sp>
        <p:nvSpPr>
          <p:cNvPr id="213" name="Shape 213"/>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6" name="Shape 154"/>
          <p:cNvPicPr preferRelativeResize="0"/>
          <p:nvPr/>
        </p:nvPicPr>
        <p:blipFill>
          <a:blip r:embed="rId3"/>
          <a:stretch>
            <a:fillRect/>
          </a:stretch>
        </p:blipFill>
        <p:spPr>
          <a:xfrm>
            <a:off x="1143000" y="1657350"/>
            <a:ext cx="2943125" cy="2193150"/>
          </a:xfrm>
          <a:prstGeom prst="rect">
            <a:avLst/>
          </a:prstGeom>
        </p:spPr>
      </p:pic>
      <p:pic>
        <p:nvPicPr>
          <p:cNvPr id="7" name="Picture 6"/>
          <p:cNvPicPr/>
          <p:nvPr/>
        </p:nvPicPr>
        <p:blipFill>
          <a:blip r:embed="rId4"/>
          <a:stretch>
            <a:fillRect/>
          </a:stretch>
        </p:blipFill>
        <p:spPr>
          <a:xfrm>
            <a:off x="5257800" y="1657350"/>
            <a:ext cx="2819400" cy="2193151"/>
          </a:xfrm>
          <a:prstGeom prst="rect">
            <a:avLst/>
          </a:prstGeom>
        </p:spPr>
      </p:pic>
      <p:sp>
        <p:nvSpPr>
          <p:cNvPr id="2" name="TextBox 1"/>
          <p:cNvSpPr txBox="1"/>
          <p:nvPr/>
        </p:nvSpPr>
        <p:spPr>
          <a:xfrm>
            <a:off x="1029100" y="4400550"/>
            <a:ext cx="7657700" cy="307777"/>
          </a:xfrm>
          <a:prstGeom prst="rect">
            <a:avLst/>
          </a:prstGeom>
          <a:noFill/>
        </p:spPr>
        <p:txBody>
          <a:bodyPr wrap="square" rtlCol="0">
            <a:spAutoFit/>
          </a:bodyPr>
          <a:lstStyle/>
          <a:p>
            <a:r>
              <a:rPr lang="en-US" dirty="0">
                <a:solidFill>
                  <a:schemeClr val="bg1"/>
                </a:solidFill>
              </a:rPr>
              <a:t>number of segments = 25, </a:t>
            </a:r>
            <a:r>
              <a:rPr lang="en-US" dirty="0" err="1">
                <a:solidFill>
                  <a:schemeClr val="bg1"/>
                </a:solidFill>
              </a:rPr>
              <a:t>sampleRadius</a:t>
            </a:r>
            <a:r>
              <a:rPr lang="en-US" dirty="0">
                <a:solidFill>
                  <a:schemeClr val="bg1"/>
                </a:solidFill>
              </a:rPr>
              <a:t> = 15, </a:t>
            </a:r>
            <a:r>
              <a:rPr lang="en-US" dirty="0" err="1">
                <a:solidFill>
                  <a:schemeClr val="bg1"/>
                </a:solidFill>
              </a:rPr>
              <a:t>sample_rate</a:t>
            </a:r>
            <a:r>
              <a:rPr lang="en-US" dirty="0">
                <a:solidFill>
                  <a:schemeClr val="bg1"/>
                </a:solidFill>
              </a:rPr>
              <a:t> = 9.0, </a:t>
            </a:r>
            <a:r>
              <a:rPr lang="en-US" dirty="0" err="1">
                <a:solidFill>
                  <a:schemeClr val="bg1"/>
                </a:solidFill>
              </a:rPr>
              <a:t>edgeVariance</a:t>
            </a:r>
            <a:r>
              <a:rPr lang="en-US" dirty="0">
                <a:solidFill>
                  <a:schemeClr val="bg1"/>
                </a:solidFill>
              </a:rPr>
              <a:t> = 0.017</a:t>
            </a:r>
          </a:p>
        </p:txBody>
      </p:sp>
    </p:spTree>
    <p:extLst>
      <p:ext uri="{BB962C8B-B14F-4D97-AF65-F5344CB8AC3E}">
        <p14:creationId xmlns:p14="http://schemas.microsoft.com/office/powerpoint/2010/main" val="1913298285"/>
      </p:ext>
    </p:extLst>
  </p:cSld>
  <p:clrMapOvr>
    <a:masterClrMapping/>
  </p:clrMapOvr>
  <p:transition spd="slow">
    <p:cu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ctrTitle"/>
          </p:nvPr>
        </p:nvSpPr>
        <p:spPr>
          <a:xfrm>
            <a:off x="615324" y="447150"/>
            <a:ext cx="8223875" cy="634800"/>
          </a:xfrm>
          <a:prstGeom prst="rect">
            <a:avLst/>
          </a:prstGeom>
        </p:spPr>
        <p:txBody>
          <a:bodyPr lIns="91425" tIns="91425" rIns="91425" bIns="91425" anchor="b" anchorCtr="0">
            <a:noAutofit/>
          </a:bodyPr>
          <a:lstStyle/>
          <a:p>
            <a:pPr lvl="0" algn="l" rtl="0">
              <a:spcBef>
                <a:spcPts val="0"/>
              </a:spcBef>
              <a:buNone/>
            </a:pPr>
            <a:r>
              <a:rPr lang="en" sz="3000" dirty="0"/>
              <a:t>C.1.1 (Efficient Graph Based)</a:t>
            </a:r>
          </a:p>
        </p:txBody>
      </p:sp>
      <p:sp>
        <p:nvSpPr>
          <p:cNvPr id="219" name="Shape 219"/>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dirty="0"/>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sp>
        <p:nvSpPr>
          <p:cNvPr id="7" name="Shape 201"/>
          <p:cNvSpPr txBox="1"/>
          <p:nvPr/>
        </p:nvSpPr>
        <p:spPr>
          <a:xfrm>
            <a:off x="886750" y="1081950"/>
            <a:ext cx="8133599" cy="3611699"/>
          </a:xfrm>
          <a:prstGeom prst="rect">
            <a:avLst/>
          </a:prstGeom>
        </p:spPr>
        <p:txBody>
          <a:bodyPr lIns="91425" tIns="91425" rIns="91425" bIns="91425" anchor="ctr" anchorCtr="0">
            <a:noAutofit/>
          </a:bodyPr>
          <a:lstStyle/>
          <a:p>
            <a:pPr lvl="0" rtl="0">
              <a:lnSpc>
                <a:spcPct val="115000"/>
              </a:lnSpc>
              <a:spcBef>
                <a:spcPts val="600"/>
              </a:spcBef>
              <a:buNone/>
            </a:pPr>
            <a:endParaRPr sz="1800" dirty="0">
              <a:solidFill>
                <a:srgbClr val="FFFFFF"/>
              </a:solidFill>
              <a:latin typeface="Trebuchet MS"/>
              <a:ea typeface="Trebuchet MS"/>
              <a:cs typeface="Trebuchet MS"/>
              <a:sym typeface="Trebuchet MS"/>
            </a:endParaRPr>
          </a:p>
        </p:txBody>
      </p:sp>
      <p:pic>
        <p:nvPicPr>
          <p:cNvPr id="3" name="Picture 2"/>
          <p:cNvPicPr>
            <a:picLocks noChangeAspect="1"/>
          </p:cNvPicPr>
          <p:nvPr/>
        </p:nvPicPr>
        <p:blipFill>
          <a:blip r:embed="rId3"/>
          <a:stretch>
            <a:fillRect/>
          </a:stretch>
        </p:blipFill>
        <p:spPr>
          <a:xfrm>
            <a:off x="1029100" y="1200150"/>
            <a:ext cx="6091237" cy="3666570"/>
          </a:xfrm>
          <a:prstGeom prst="rect">
            <a:avLst/>
          </a:prstGeom>
        </p:spPr>
      </p:pic>
    </p:spTree>
    <p:extLst>
      <p:ext uri="{BB962C8B-B14F-4D97-AF65-F5344CB8AC3E}">
        <p14:creationId xmlns:p14="http://schemas.microsoft.com/office/powerpoint/2010/main" val="130348124"/>
      </p:ext>
    </p:extLst>
  </p:cSld>
  <p:clrMapOvr>
    <a:masterClrMapping/>
  </p:clrMapOvr>
  <p:transition spd="slow">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ctrTitle"/>
          </p:nvPr>
        </p:nvSpPr>
        <p:spPr>
          <a:xfrm>
            <a:off x="615324" y="447150"/>
            <a:ext cx="8223875" cy="634800"/>
          </a:xfrm>
          <a:prstGeom prst="rect">
            <a:avLst/>
          </a:prstGeom>
        </p:spPr>
        <p:txBody>
          <a:bodyPr lIns="91425" tIns="91425" rIns="91425" bIns="91425" anchor="b" anchorCtr="0">
            <a:noAutofit/>
          </a:bodyPr>
          <a:lstStyle/>
          <a:p>
            <a:pPr lvl="0" algn="l" rtl="0">
              <a:spcBef>
                <a:spcPts val="0"/>
              </a:spcBef>
              <a:buNone/>
            </a:pPr>
            <a:r>
              <a:rPr lang="en" sz="3000" dirty="0"/>
              <a:t>C.1.1 (Efficient Graph Based)</a:t>
            </a:r>
          </a:p>
        </p:txBody>
      </p:sp>
      <p:sp>
        <p:nvSpPr>
          <p:cNvPr id="219" name="Shape 219"/>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5" name="Picture 4" descr="C:\Users\Prateek\Documents\MATLAB\Project 4\data1\Segment\60x_02_0.9_450_100_segmented.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428750"/>
            <a:ext cx="2895600" cy="2320504"/>
          </a:xfrm>
          <a:prstGeom prst="rect">
            <a:avLst/>
          </a:prstGeom>
          <a:noFill/>
          <a:ln>
            <a:noFill/>
          </a:ln>
        </p:spPr>
      </p:pic>
      <p:pic>
        <p:nvPicPr>
          <p:cNvPr id="6" name="Shape 154"/>
          <p:cNvPicPr preferRelativeResize="0"/>
          <p:nvPr/>
        </p:nvPicPr>
        <p:blipFill>
          <a:blip r:embed="rId4"/>
          <a:stretch>
            <a:fillRect/>
          </a:stretch>
        </p:blipFill>
        <p:spPr>
          <a:xfrm>
            <a:off x="1066800" y="1492426"/>
            <a:ext cx="3048000" cy="2256827"/>
          </a:xfrm>
          <a:prstGeom prst="rect">
            <a:avLst/>
          </a:prstGeom>
        </p:spPr>
      </p:pic>
      <p:sp>
        <p:nvSpPr>
          <p:cNvPr id="2" name="Rectangle 1"/>
          <p:cNvSpPr/>
          <p:nvPr/>
        </p:nvSpPr>
        <p:spPr>
          <a:xfrm>
            <a:off x="3124200" y="4384053"/>
            <a:ext cx="2438488" cy="322845"/>
          </a:xfrm>
          <a:prstGeom prst="rect">
            <a:avLst/>
          </a:prstGeom>
        </p:spPr>
        <p:txBody>
          <a:bodyPr wrap="none">
            <a:spAutoFit/>
          </a:bodyPr>
          <a:lstStyle/>
          <a:p>
            <a:pPr algn="ctr">
              <a:lnSpc>
                <a:spcPct val="107000"/>
              </a:lnSpc>
              <a:spcAft>
                <a:spcPts val="800"/>
              </a:spcAft>
            </a:pP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sigma = 0.9, K = 450, min = 100</a:t>
            </a:r>
            <a:endPar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transition spd="slow">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ctrTitle"/>
          </p:nvPr>
        </p:nvSpPr>
        <p:spPr>
          <a:xfrm>
            <a:off x="615324" y="447150"/>
            <a:ext cx="8223875" cy="634800"/>
          </a:xfrm>
          <a:prstGeom prst="rect">
            <a:avLst/>
          </a:prstGeom>
        </p:spPr>
        <p:txBody>
          <a:bodyPr lIns="91425" tIns="91425" rIns="91425" bIns="91425" anchor="b" anchorCtr="0">
            <a:noAutofit/>
          </a:bodyPr>
          <a:lstStyle/>
          <a:p>
            <a:pPr lvl="0" algn="l" rtl="0">
              <a:spcBef>
                <a:spcPts val="0"/>
              </a:spcBef>
              <a:buNone/>
            </a:pPr>
            <a:r>
              <a:rPr lang="en" sz="3000" dirty="0"/>
              <a:t>C.1.1 (Efficient Graph Based)</a:t>
            </a:r>
          </a:p>
        </p:txBody>
      </p:sp>
      <p:sp>
        <p:nvSpPr>
          <p:cNvPr id="219" name="Shape 219"/>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7" name="Shape 162"/>
          <p:cNvPicPr preferRelativeResize="0"/>
          <p:nvPr/>
        </p:nvPicPr>
        <p:blipFill>
          <a:blip r:embed="rId3"/>
          <a:stretch>
            <a:fillRect/>
          </a:stretch>
        </p:blipFill>
        <p:spPr>
          <a:xfrm>
            <a:off x="1144725" y="1352550"/>
            <a:ext cx="2817675" cy="2495550"/>
          </a:xfrm>
          <a:prstGeom prst="rect">
            <a:avLst/>
          </a:prstGeom>
        </p:spPr>
      </p:pic>
      <p:pic>
        <p:nvPicPr>
          <p:cNvPr id="8" name="Picture 7" descr="C:\Users\Prateek\Documents\MATLAB\Project 4\data1\Segment\Blue0001_1.2_1300_100_segmented.jpg"/>
          <p:cNvPicPr/>
          <p:nvPr/>
        </p:nvPicPr>
        <p:blipFill>
          <a:blip r:embed="rId4">
            <a:extLst>
              <a:ext uri="{28A0092B-C50C-407E-A947-70E740481C1C}">
                <a14:useLocalDpi xmlns:a14="http://schemas.microsoft.com/office/drawing/2010/main" val="0"/>
              </a:ext>
            </a:extLst>
          </a:blip>
          <a:srcRect/>
          <a:stretch>
            <a:fillRect/>
          </a:stretch>
        </p:blipFill>
        <p:spPr bwMode="auto">
          <a:xfrm>
            <a:off x="4971718" y="1352550"/>
            <a:ext cx="2817675" cy="2495550"/>
          </a:xfrm>
          <a:prstGeom prst="rect">
            <a:avLst/>
          </a:prstGeom>
          <a:noFill/>
          <a:ln>
            <a:noFill/>
          </a:ln>
        </p:spPr>
      </p:pic>
      <p:sp>
        <p:nvSpPr>
          <p:cNvPr id="2" name="Rectangle 1"/>
          <p:cNvSpPr/>
          <p:nvPr/>
        </p:nvSpPr>
        <p:spPr>
          <a:xfrm>
            <a:off x="3048000" y="4426415"/>
            <a:ext cx="2569934"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sigma = 1.2, K = 1300, min  = 100</a:t>
            </a:r>
            <a:endParaRPr lang="en-US" dirty="0">
              <a:solidFill>
                <a:schemeClr val="bg1"/>
              </a:solidFill>
            </a:endParaRPr>
          </a:p>
        </p:txBody>
      </p:sp>
    </p:spTree>
    <p:extLst>
      <p:ext uri="{BB962C8B-B14F-4D97-AF65-F5344CB8AC3E}">
        <p14:creationId xmlns:p14="http://schemas.microsoft.com/office/powerpoint/2010/main" val="3227638511"/>
      </p:ext>
    </p:extLst>
  </p:cSld>
  <p:clrMapOvr>
    <a:masterClrMapping/>
  </p:clrMapOvr>
  <p:transition spd="slow">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C.1.2 (DRLSE)</a:t>
            </a:r>
          </a:p>
        </p:txBody>
      </p:sp>
      <p:sp>
        <p:nvSpPr>
          <p:cNvPr id="225" name="Shape 225"/>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sp>
        <p:nvSpPr>
          <p:cNvPr id="7" name="Shape 201"/>
          <p:cNvSpPr txBox="1"/>
          <p:nvPr/>
        </p:nvSpPr>
        <p:spPr>
          <a:xfrm>
            <a:off x="886750" y="1081950"/>
            <a:ext cx="8133599" cy="3611699"/>
          </a:xfrm>
          <a:prstGeom prst="rect">
            <a:avLst/>
          </a:prstGeom>
        </p:spPr>
        <p:txBody>
          <a:bodyPr lIns="91425" tIns="91425" rIns="91425" bIns="91425" anchor="ctr" anchorCtr="0">
            <a:noAutofit/>
          </a:bodyPr>
          <a:lstStyle/>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Distance Regularized Level Set Evolution</a:t>
            </a:r>
          </a:p>
          <a:p>
            <a:pPr marL="457200" lvl="0" indent="-342900" rtl="0">
              <a:lnSpc>
                <a:spcPct val="115000"/>
              </a:lnSpc>
              <a:spcBef>
                <a:spcPts val="600"/>
              </a:spcBef>
              <a:buClr>
                <a:srgbClr val="FFFFFF"/>
              </a:buClr>
              <a:buSzPct val="100000"/>
              <a:buFont typeface="Trebuchet MS"/>
              <a:buChar char="●"/>
            </a:pPr>
            <a:endParaRPr lang="en" sz="1800" dirty="0" smtClean="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For capturing dynamic interfaces and shapes</a:t>
            </a:r>
          </a:p>
          <a:p>
            <a:pPr marL="457200" lvl="0" indent="-342900" rtl="0">
              <a:lnSpc>
                <a:spcPct val="115000"/>
              </a:lnSpc>
              <a:spcBef>
                <a:spcPts val="600"/>
              </a:spcBef>
              <a:buClr>
                <a:srgbClr val="FFFFFF"/>
              </a:buClr>
              <a:buSzPct val="100000"/>
              <a:buFont typeface="Trebuchet MS"/>
              <a:buChar char="●"/>
            </a:pPr>
            <a:endParaRPr lang="en"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 sz="1800" dirty="0" smtClean="0">
                <a:solidFill>
                  <a:srgbClr val="FFFFFF"/>
                </a:solidFill>
                <a:latin typeface="Trebuchet MS"/>
                <a:ea typeface="Trebuchet MS"/>
                <a:cs typeface="Trebuchet MS"/>
                <a:sym typeface="Trebuchet MS"/>
              </a:rPr>
              <a:t>Contour -&gt; 0-level set of higher dim. </a:t>
            </a:r>
            <a:r>
              <a:rPr lang="en-US" sz="1800" dirty="0" smtClean="0">
                <a:solidFill>
                  <a:srgbClr val="FFFFFF"/>
                </a:solidFill>
                <a:latin typeface="Trebuchet MS"/>
                <a:ea typeface="Trebuchet MS"/>
                <a:cs typeface="Trebuchet MS"/>
                <a:sym typeface="Trebuchet MS"/>
              </a:rPr>
              <a:t>function called LSF</a:t>
            </a:r>
          </a:p>
          <a:p>
            <a:pPr marL="457200" lvl="0" indent="-342900" rtl="0">
              <a:lnSpc>
                <a:spcPct val="115000"/>
              </a:lnSpc>
              <a:spcBef>
                <a:spcPts val="600"/>
              </a:spcBef>
              <a:buClr>
                <a:srgbClr val="FFFFFF"/>
              </a:buClr>
              <a:buSzPct val="100000"/>
              <a:buFont typeface="Trebuchet MS"/>
              <a:buChar char="●"/>
            </a:pPr>
            <a:endParaRPr lang="en-US" sz="1800" dirty="0">
              <a:solidFill>
                <a:srgbClr val="FFFFFF"/>
              </a:solidFill>
              <a:latin typeface="Trebuchet MS"/>
              <a:ea typeface="Trebuchet MS"/>
              <a:cs typeface="Trebuchet MS"/>
              <a:sym typeface="Trebuchet MS"/>
            </a:endParaRP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Contour motion ~ evolution of LSF</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C(</a:t>
            </a:r>
            <a:r>
              <a:rPr lang="en-US" sz="1800" dirty="0" err="1" smtClean="0">
                <a:solidFill>
                  <a:srgbClr val="FFFFFF"/>
                </a:solidFill>
                <a:latin typeface="Trebuchet MS"/>
                <a:ea typeface="Trebuchet MS"/>
                <a:cs typeface="Trebuchet MS"/>
                <a:sym typeface="Trebuchet MS"/>
              </a:rPr>
              <a:t>s,t</a:t>
            </a:r>
            <a:r>
              <a:rPr lang="en-US" sz="1800" dirty="0" smtClean="0">
                <a:solidFill>
                  <a:srgbClr val="FFFFFF"/>
                </a:solidFill>
                <a:latin typeface="Trebuchet MS"/>
                <a:ea typeface="Trebuchet MS"/>
                <a:cs typeface="Trebuchet MS"/>
                <a:sym typeface="Trebuchet MS"/>
              </a:rPr>
              <a:t>) : [0,1]x[0,∞) -&gt; R</a:t>
            </a:r>
            <a:r>
              <a:rPr lang="en-US" sz="1800" baseline="30000" dirty="0" smtClean="0">
                <a:solidFill>
                  <a:srgbClr val="FFFFFF"/>
                </a:solidFill>
                <a:latin typeface="Trebuchet MS"/>
                <a:ea typeface="Trebuchet MS"/>
                <a:cs typeface="Trebuchet MS"/>
                <a:sym typeface="Trebuchet MS"/>
              </a:rPr>
              <a:t>2  </a:t>
            </a:r>
            <a:r>
              <a:rPr lang="en-US" sz="1800" dirty="0" smtClean="0">
                <a:solidFill>
                  <a:srgbClr val="FFFFFF"/>
                </a:solidFill>
                <a:latin typeface="Trebuchet MS"/>
                <a:ea typeface="Trebuchet MS"/>
                <a:cs typeface="Trebuchet MS"/>
                <a:sym typeface="Trebuchet MS"/>
              </a:rPr>
              <a:t>dynamic parametric contour</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Curve evolution: </a:t>
            </a:r>
          </a:p>
        </p:txBody>
      </p:sp>
      <p:pic>
        <p:nvPicPr>
          <p:cNvPr id="3" name="Picture 2"/>
          <p:cNvPicPr>
            <a:picLocks noChangeAspect="1"/>
          </p:cNvPicPr>
          <p:nvPr/>
        </p:nvPicPr>
        <p:blipFill>
          <a:blip r:embed="rId3"/>
          <a:stretch>
            <a:fillRect/>
          </a:stretch>
        </p:blipFill>
        <p:spPr>
          <a:xfrm>
            <a:off x="3276450" y="4248150"/>
            <a:ext cx="1676400" cy="695325"/>
          </a:xfrm>
          <a:prstGeom prst="rect">
            <a:avLst/>
          </a:prstGeom>
        </p:spPr>
      </p:pic>
    </p:spTree>
    <p:extLst>
      <p:ext uri="{BB962C8B-B14F-4D97-AF65-F5344CB8AC3E}">
        <p14:creationId xmlns:p14="http://schemas.microsoft.com/office/powerpoint/2010/main" val="572152117"/>
      </p:ext>
    </p:extLst>
  </p:cSld>
  <p:clrMapOvr>
    <a:masterClrMapping/>
  </p:clrMapOvr>
  <p:transition spd="slow">
    <p:cut/>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C.1.2 (DRLSE)</a:t>
            </a:r>
          </a:p>
        </p:txBody>
      </p:sp>
      <p:sp>
        <p:nvSpPr>
          <p:cNvPr id="225" name="Shape 225"/>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4876800" y="1352550"/>
            <a:ext cx="3114675" cy="2608580"/>
          </a:xfrm>
          <a:prstGeom prst="rect">
            <a:avLst/>
          </a:prstGeom>
        </p:spPr>
      </p:pic>
      <p:pic>
        <p:nvPicPr>
          <p:cNvPr id="5" name="Shape 162"/>
          <p:cNvPicPr preferRelativeResize="0"/>
          <p:nvPr/>
        </p:nvPicPr>
        <p:blipFill>
          <a:blip r:embed="rId4"/>
          <a:stretch>
            <a:fillRect/>
          </a:stretch>
        </p:blipFill>
        <p:spPr>
          <a:xfrm>
            <a:off x="1144725" y="1352550"/>
            <a:ext cx="2970075" cy="2608580"/>
          </a:xfrm>
          <a:prstGeom prst="rect">
            <a:avLst/>
          </a:prstGeom>
        </p:spPr>
      </p:pic>
      <p:sp>
        <p:nvSpPr>
          <p:cNvPr id="2" name="Rectangle 1"/>
          <p:cNvSpPr/>
          <p:nvPr/>
        </p:nvSpPr>
        <p:spPr>
          <a:xfrm>
            <a:off x="1600200" y="4435503"/>
            <a:ext cx="5943600" cy="307777"/>
          </a:xfrm>
          <a:prstGeom prst="rect">
            <a:avLst/>
          </a:prstGeom>
        </p:spPr>
        <p:txBody>
          <a:bodyPr wrap="square">
            <a:spAutoFit/>
          </a:bodyPr>
          <a:lstStyle/>
          <a:p>
            <a:r>
              <a:rPr lang="en-US" dirty="0" err="1" smtClean="0">
                <a:solidFill>
                  <a:schemeClr val="bg1"/>
                </a:solidFill>
                <a:latin typeface="Calibri" panose="020F0502020204030204" pitchFamily="34" charset="0"/>
                <a:ea typeface="Calibri" panose="020F0502020204030204" pitchFamily="34" charset="0"/>
                <a:cs typeface="Times New Roman" panose="02020603050405020304" pitchFamily="18" charset="0"/>
              </a:rPr>
              <a:t>timestep</a:t>
            </a:r>
            <a:r>
              <a:rPr lang="en-US"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5,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iter_outer</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50, lambda = 5,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alfa</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2.2, epsilon = 1.0, sigma = 1.2</a:t>
            </a:r>
            <a:endParaRPr lang="en-US"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Shape 224"/>
          <p:cNvSpPr txBox="1">
            <a:spLocks noGrp="1"/>
          </p:cNvSpPr>
          <p:nvPr>
            <p:ph type="ctrTitle"/>
          </p:nvPr>
        </p:nvSpPr>
        <p:spPr>
          <a:xfrm>
            <a:off x="615325" y="447150"/>
            <a:ext cx="5498100" cy="634800"/>
          </a:xfrm>
          <a:prstGeom prst="rect">
            <a:avLst/>
          </a:prstGeom>
        </p:spPr>
        <p:txBody>
          <a:bodyPr lIns="91425" tIns="91425" rIns="91425" bIns="91425" anchor="b" anchorCtr="0">
            <a:noAutofit/>
          </a:bodyPr>
          <a:lstStyle/>
          <a:p>
            <a:pPr lvl="0" algn="l" rtl="0">
              <a:spcBef>
                <a:spcPts val="0"/>
              </a:spcBef>
              <a:buNone/>
            </a:pPr>
            <a:r>
              <a:rPr lang="en" sz="3000"/>
              <a:t>C.1.2 (DRLSE)</a:t>
            </a:r>
          </a:p>
        </p:txBody>
      </p:sp>
      <p:sp>
        <p:nvSpPr>
          <p:cNvPr id="225" name="Shape 225"/>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a:p>
          <a:p>
            <a:pPr marR="0" lvl="0" algn="l" rtl="0">
              <a:lnSpc>
                <a:spcPct val="100000"/>
              </a:lnSpc>
              <a:spcBef>
                <a:spcPts val="0"/>
              </a:spcBef>
              <a:spcAft>
                <a:spcPts val="0"/>
              </a:spcAft>
              <a:buNone/>
            </a:pPr>
            <a:endParaRPr sz="1800" b="0"/>
          </a:p>
          <a:p>
            <a:pPr lvl="0" algn="l" rtl="0">
              <a:spcBef>
                <a:spcPts val="0"/>
              </a:spcBef>
              <a:buNone/>
            </a:pPr>
            <a:endParaRPr sz="1200" b="0">
              <a:solidFill>
                <a:schemeClr val="dk1"/>
              </a:solidFill>
              <a:latin typeface="Times New Roman"/>
              <a:ea typeface="Times New Roman"/>
              <a:cs typeface="Times New Roman"/>
              <a:sym typeface="Times New Roman"/>
            </a:endParaRPr>
          </a:p>
        </p:txBody>
      </p:sp>
      <p:pic>
        <p:nvPicPr>
          <p:cNvPr id="4" name="Picture 3"/>
          <p:cNvPicPr/>
          <p:nvPr/>
        </p:nvPicPr>
        <p:blipFill>
          <a:blip r:embed="rId3"/>
          <a:stretch>
            <a:fillRect/>
          </a:stretch>
        </p:blipFill>
        <p:spPr>
          <a:xfrm>
            <a:off x="4953000" y="1504950"/>
            <a:ext cx="2874607" cy="2412365"/>
          </a:xfrm>
          <a:prstGeom prst="rect">
            <a:avLst/>
          </a:prstGeom>
        </p:spPr>
      </p:pic>
      <p:pic>
        <p:nvPicPr>
          <p:cNvPr id="5" name="Shape 154"/>
          <p:cNvPicPr preferRelativeResize="0"/>
          <p:nvPr/>
        </p:nvPicPr>
        <p:blipFill>
          <a:blip r:embed="rId4"/>
          <a:stretch>
            <a:fillRect/>
          </a:stretch>
        </p:blipFill>
        <p:spPr>
          <a:xfrm>
            <a:off x="1029100" y="1654721"/>
            <a:ext cx="3048000" cy="2256827"/>
          </a:xfrm>
          <a:prstGeom prst="rect">
            <a:avLst/>
          </a:prstGeom>
        </p:spPr>
      </p:pic>
      <p:sp>
        <p:nvSpPr>
          <p:cNvPr id="2" name="Rectangle 1"/>
          <p:cNvSpPr/>
          <p:nvPr/>
        </p:nvSpPr>
        <p:spPr>
          <a:xfrm>
            <a:off x="1078374" y="4209573"/>
            <a:ext cx="6008225" cy="307777"/>
          </a:xfrm>
          <a:prstGeom prst="rect">
            <a:avLst/>
          </a:prstGeom>
        </p:spPr>
        <p:txBody>
          <a:bodyPr wrap="square">
            <a:spAutoFit/>
          </a:bodyPr>
          <a:lstStyle/>
          <a:p>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timestep</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5,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iter_outer</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60, lambda = 5, </a:t>
            </a:r>
            <a:r>
              <a:rPr lang="en-US"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alfa</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 2.2, epsilon = 1.0, sigma = 1.2</a:t>
            </a:r>
            <a:endParaRPr lang="en-US" dirty="0">
              <a:solidFill>
                <a:schemeClr val="bg1"/>
              </a:solidFill>
            </a:endParaRPr>
          </a:p>
        </p:txBody>
      </p:sp>
    </p:spTree>
    <p:extLst>
      <p:ext uri="{BB962C8B-B14F-4D97-AF65-F5344CB8AC3E}">
        <p14:creationId xmlns:p14="http://schemas.microsoft.com/office/powerpoint/2010/main" val="3179108520"/>
      </p:ext>
    </p:extLst>
  </p:cSld>
  <p:clrMapOvr>
    <a:masterClrMapping/>
  </p:clrMapOvr>
  <p:transition spd="slow">
    <p:cut/>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p:nvPr>
        </p:nvSpPr>
        <p:spPr>
          <a:xfrm>
            <a:off x="615324" y="447150"/>
            <a:ext cx="8300075" cy="634800"/>
          </a:xfrm>
          <a:prstGeom prst="rect">
            <a:avLst/>
          </a:prstGeom>
        </p:spPr>
        <p:txBody>
          <a:bodyPr lIns="91425" tIns="91425" rIns="91425" bIns="91425" anchor="b" anchorCtr="0">
            <a:noAutofit/>
          </a:bodyPr>
          <a:lstStyle/>
          <a:p>
            <a:pPr lvl="0" algn="l" rtl="0">
              <a:spcBef>
                <a:spcPts val="0"/>
              </a:spcBef>
              <a:buNone/>
            </a:pPr>
            <a:r>
              <a:rPr lang="en" sz="3000" dirty="0"/>
              <a:t>C.1.2 (Gradient Vector Flow)</a:t>
            </a:r>
          </a:p>
        </p:txBody>
      </p:sp>
      <p:sp>
        <p:nvSpPr>
          <p:cNvPr id="231" name="Shape 231"/>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dirty="0"/>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3581400" y="2087509"/>
            <a:ext cx="3200399" cy="476949"/>
          </a:xfrm>
          <a:prstGeom prst="rect">
            <a:avLst/>
          </a:prstGeom>
        </p:spPr>
      </p:pic>
      <p:pic>
        <p:nvPicPr>
          <p:cNvPr id="4" name="Picture 3"/>
          <p:cNvPicPr>
            <a:picLocks noChangeAspect="1"/>
          </p:cNvPicPr>
          <p:nvPr/>
        </p:nvPicPr>
        <p:blipFill>
          <a:blip r:embed="rId4"/>
          <a:stretch>
            <a:fillRect/>
          </a:stretch>
        </p:blipFill>
        <p:spPr>
          <a:xfrm>
            <a:off x="2133600" y="3115795"/>
            <a:ext cx="3526697" cy="417411"/>
          </a:xfrm>
          <a:prstGeom prst="rect">
            <a:avLst/>
          </a:prstGeom>
        </p:spPr>
      </p:pic>
      <p:pic>
        <p:nvPicPr>
          <p:cNvPr id="7" name="Picture 6"/>
          <p:cNvPicPr>
            <a:picLocks noChangeAspect="1"/>
          </p:cNvPicPr>
          <p:nvPr/>
        </p:nvPicPr>
        <p:blipFill>
          <a:blip r:embed="rId5"/>
          <a:stretch>
            <a:fillRect/>
          </a:stretch>
        </p:blipFill>
        <p:spPr>
          <a:xfrm>
            <a:off x="6071531" y="2752885"/>
            <a:ext cx="2817303" cy="323828"/>
          </a:xfrm>
          <a:prstGeom prst="rect">
            <a:avLst/>
          </a:prstGeom>
        </p:spPr>
      </p:pic>
      <p:pic>
        <p:nvPicPr>
          <p:cNvPr id="10" name="Picture 9"/>
          <p:cNvPicPr>
            <a:picLocks noChangeAspect="1"/>
          </p:cNvPicPr>
          <p:nvPr/>
        </p:nvPicPr>
        <p:blipFill>
          <a:blip r:embed="rId6"/>
          <a:stretch>
            <a:fillRect/>
          </a:stretch>
        </p:blipFill>
        <p:spPr>
          <a:xfrm>
            <a:off x="1981200" y="3910059"/>
            <a:ext cx="5191125" cy="609600"/>
          </a:xfrm>
          <a:prstGeom prst="rect">
            <a:avLst/>
          </a:prstGeom>
        </p:spPr>
      </p:pic>
      <p:sp>
        <p:nvSpPr>
          <p:cNvPr id="14" name="Shape 201"/>
          <p:cNvSpPr txBox="1"/>
          <p:nvPr/>
        </p:nvSpPr>
        <p:spPr>
          <a:xfrm>
            <a:off x="886750" y="1081950"/>
            <a:ext cx="8133599" cy="3611699"/>
          </a:xfrm>
          <a:prstGeom prst="rect">
            <a:avLst/>
          </a:prstGeom>
        </p:spPr>
        <p:txBody>
          <a:bodyPr lIns="91425" tIns="91425" rIns="91425" bIns="91425" anchor="ctr" anchorCtr="0">
            <a:noAutofit/>
          </a:bodyPr>
          <a:lstStyle/>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Snake curve x(s) = [x(s),y(s)]</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Energy function:</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 </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Snake curve that minimizes E should satisfy:</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where</a:t>
            </a:r>
          </a:p>
          <a:p>
            <a:pPr marL="457200" lvl="0" indent="-342900" rtl="0">
              <a:lnSpc>
                <a:spcPct val="115000"/>
              </a:lnSpc>
              <a:spcBef>
                <a:spcPts val="600"/>
              </a:spcBef>
              <a:buClr>
                <a:srgbClr val="FFFFFF"/>
              </a:buClr>
              <a:buSzPct val="100000"/>
              <a:buFont typeface="Trebuchet MS"/>
              <a:buChar char="●"/>
            </a:pPr>
            <a:r>
              <a:rPr lang="en-US" sz="1800" dirty="0" smtClean="0">
                <a:solidFill>
                  <a:srgbClr val="FFFFFF"/>
                </a:solidFill>
                <a:latin typeface="Trebuchet MS"/>
                <a:ea typeface="Trebuchet MS"/>
                <a:cs typeface="Trebuchet MS"/>
                <a:sym typeface="Trebuchet MS"/>
              </a:rPr>
              <a:t>GVF field v(</a:t>
            </a:r>
            <a:r>
              <a:rPr lang="en-US" sz="1800" dirty="0" err="1" smtClean="0">
                <a:solidFill>
                  <a:srgbClr val="FFFFFF"/>
                </a:solidFill>
                <a:latin typeface="Trebuchet MS"/>
                <a:ea typeface="Trebuchet MS"/>
                <a:cs typeface="Trebuchet MS"/>
                <a:sym typeface="Trebuchet MS"/>
              </a:rPr>
              <a:t>x,y</a:t>
            </a:r>
            <a:r>
              <a:rPr lang="en-US" sz="1800" dirty="0" smtClean="0">
                <a:solidFill>
                  <a:srgbClr val="FFFFFF"/>
                </a:solidFill>
                <a:latin typeface="Trebuchet MS"/>
                <a:ea typeface="Trebuchet MS"/>
                <a:cs typeface="Trebuchet MS"/>
                <a:sym typeface="Trebuchet MS"/>
              </a:rPr>
              <a:t>) = (u(</a:t>
            </a:r>
            <a:r>
              <a:rPr lang="en-US" sz="1800" dirty="0" err="1" smtClean="0">
                <a:solidFill>
                  <a:srgbClr val="FFFFFF"/>
                </a:solidFill>
                <a:latin typeface="Trebuchet MS"/>
                <a:ea typeface="Trebuchet MS"/>
                <a:cs typeface="Trebuchet MS"/>
                <a:sym typeface="Trebuchet MS"/>
              </a:rPr>
              <a:t>x,y</a:t>
            </a:r>
            <a:r>
              <a:rPr lang="en-US" sz="1800" dirty="0" smtClean="0">
                <a:solidFill>
                  <a:srgbClr val="FFFFFF"/>
                </a:solidFill>
                <a:latin typeface="Trebuchet MS"/>
                <a:ea typeface="Trebuchet MS"/>
                <a:cs typeface="Trebuchet MS"/>
                <a:sym typeface="Trebuchet MS"/>
              </a:rPr>
              <a:t>),v(</a:t>
            </a:r>
            <a:r>
              <a:rPr lang="en-US" sz="1800" dirty="0" err="1" smtClean="0">
                <a:solidFill>
                  <a:srgbClr val="FFFFFF"/>
                </a:solidFill>
                <a:latin typeface="Trebuchet MS"/>
                <a:ea typeface="Trebuchet MS"/>
                <a:cs typeface="Trebuchet MS"/>
                <a:sym typeface="Trebuchet MS"/>
              </a:rPr>
              <a:t>x,y</a:t>
            </a:r>
            <a:r>
              <a:rPr lang="en-US" sz="1800" dirty="0" smtClean="0">
                <a:solidFill>
                  <a:srgbClr val="FFFFFF"/>
                </a:solidFill>
                <a:latin typeface="Trebuchet MS"/>
                <a:ea typeface="Trebuchet MS"/>
                <a:cs typeface="Trebuchet MS"/>
                <a:sym typeface="Trebuchet MS"/>
              </a:rPr>
              <a:t>)) minimizing the energy function</a:t>
            </a:r>
          </a:p>
          <a:p>
            <a:pPr marL="457200" lvl="0" indent="-342900" rtl="0">
              <a:lnSpc>
                <a:spcPct val="115000"/>
              </a:lnSpc>
              <a:spcBef>
                <a:spcPts val="600"/>
              </a:spcBef>
              <a:buClr>
                <a:srgbClr val="FFFFFF"/>
              </a:buClr>
              <a:buSzPct val="100000"/>
              <a:buFont typeface="Trebuchet MS"/>
              <a:buChar char="●"/>
            </a:pPr>
            <a:endParaRPr lang="en-US" sz="1800" dirty="0" smtClean="0">
              <a:solidFill>
                <a:srgbClr val="FFFFFF"/>
              </a:solidFill>
              <a:latin typeface="Trebuchet MS"/>
              <a:ea typeface="Trebuchet MS"/>
              <a:cs typeface="Trebuchet MS"/>
              <a:sym typeface="Trebuchet MS"/>
            </a:endParaRPr>
          </a:p>
        </p:txBody>
      </p:sp>
    </p:spTree>
    <p:extLst>
      <p:ext uri="{BB962C8B-B14F-4D97-AF65-F5344CB8AC3E}">
        <p14:creationId xmlns:p14="http://schemas.microsoft.com/office/powerpoint/2010/main" val="3172488883"/>
      </p:ext>
    </p:extLst>
  </p:cSld>
  <p:clrMapOvr>
    <a:masterClrMapping/>
  </p:clrMapOvr>
  <p:transition spd="slow">
    <p:cut/>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p:nvPr>
        </p:nvSpPr>
        <p:spPr>
          <a:xfrm>
            <a:off x="615324" y="447150"/>
            <a:ext cx="8300075" cy="634800"/>
          </a:xfrm>
          <a:prstGeom prst="rect">
            <a:avLst/>
          </a:prstGeom>
        </p:spPr>
        <p:txBody>
          <a:bodyPr lIns="91425" tIns="91425" rIns="91425" bIns="91425" anchor="b" anchorCtr="0">
            <a:noAutofit/>
          </a:bodyPr>
          <a:lstStyle/>
          <a:p>
            <a:pPr lvl="0" algn="l" rtl="0">
              <a:spcBef>
                <a:spcPts val="0"/>
              </a:spcBef>
              <a:buNone/>
            </a:pPr>
            <a:r>
              <a:rPr lang="en" sz="3000" dirty="0"/>
              <a:t>C.1.2 (Gradient Vector Flow)</a:t>
            </a:r>
          </a:p>
        </p:txBody>
      </p:sp>
      <p:sp>
        <p:nvSpPr>
          <p:cNvPr id="231" name="Shape 231"/>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dirty="0"/>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pic>
        <p:nvPicPr>
          <p:cNvPr id="6" name="Picture 5" descr="C:\Users\Prateek\Documents\MATLAB\Project 4\snake_results\manual_contour.jpg"/>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711147"/>
            <a:ext cx="2883875" cy="2286000"/>
          </a:xfrm>
          <a:prstGeom prst="rect">
            <a:avLst/>
          </a:prstGeom>
          <a:noFill/>
          <a:ln>
            <a:noFill/>
          </a:ln>
        </p:spPr>
      </p:pic>
      <p:pic>
        <p:nvPicPr>
          <p:cNvPr id="8" name="Picture 7" descr="C:\Users\Prateek\Documents\MATLAB\Project 4\snake_results\a0.5b0g1k1.jpg"/>
          <p:cNvPicPr/>
          <p:nvPr/>
        </p:nvPicPr>
        <p:blipFill>
          <a:blip r:embed="rId4">
            <a:extLst>
              <a:ext uri="{28A0092B-C50C-407E-A947-70E740481C1C}">
                <a14:useLocalDpi xmlns:a14="http://schemas.microsoft.com/office/drawing/2010/main" val="0"/>
              </a:ext>
            </a:extLst>
          </a:blip>
          <a:srcRect/>
          <a:stretch>
            <a:fillRect/>
          </a:stretch>
        </p:blipFill>
        <p:spPr bwMode="auto">
          <a:xfrm>
            <a:off x="5410200" y="1700305"/>
            <a:ext cx="2870600" cy="2268827"/>
          </a:xfrm>
          <a:prstGeom prst="rect">
            <a:avLst/>
          </a:prstGeom>
          <a:noFill/>
          <a:ln>
            <a:noFill/>
          </a:ln>
        </p:spPr>
      </p:pic>
      <p:sp>
        <p:nvSpPr>
          <p:cNvPr id="3" name="Rectangle 2"/>
          <p:cNvSpPr/>
          <p:nvPr/>
        </p:nvSpPr>
        <p:spPr>
          <a:xfrm>
            <a:off x="2971800" y="4433598"/>
            <a:ext cx="4047903" cy="307777"/>
          </a:xfrm>
          <a:prstGeom prst="rect">
            <a:avLst/>
          </a:prstGeom>
        </p:spPr>
        <p:txBody>
          <a:bodyPr wrap="none">
            <a:spAutoFit/>
          </a:bodyPr>
          <a:lstStyle/>
          <a:p>
            <a:r>
              <a:rPr lang="en-US" dirty="0" smtClean="0">
                <a:solidFill>
                  <a:schemeClr val="bg1"/>
                </a:solidFill>
                <a:latin typeface="Calibri" panose="020F0502020204030204" pitchFamily="34" charset="0"/>
                <a:ea typeface="Calibri" panose="020F0502020204030204" pitchFamily="34" charset="0"/>
                <a:cs typeface="Times New Roman" panose="02020603050405020304" pitchFamily="18" charset="0"/>
              </a:rPr>
              <a:t>Mu = 0.2, Alpha </a:t>
            </a:r>
            <a:r>
              <a:rPr lang="en-US" dirty="0">
                <a:solidFill>
                  <a:schemeClr val="bg1"/>
                </a:solidFill>
                <a:latin typeface="Calibri" panose="020F0502020204030204" pitchFamily="34" charset="0"/>
                <a:ea typeface="Calibri" panose="020F0502020204030204" pitchFamily="34" charset="0"/>
                <a:cs typeface="Times New Roman" panose="02020603050405020304" pitchFamily="18" charset="0"/>
              </a:rPr>
              <a:t>= 0.5 beta = 0, gamma = 1, kappa = 1</a:t>
            </a:r>
            <a:endParaRPr lang="en-US" dirty="0">
              <a:solidFill>
                <a:schemeClr val="bg1"/>
              </a:solidFill>
            </a:endParaRPr>
          </a:p>
        </p:txBody>
      </p:sp>
    </p:spTree>
  </p:cSld>
  <p:clrMapOvr>
    <a:masterClrMapping/>
  </p:clrMapOvr>
  <p:transition spd="slow">
    <p:cu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Shape 59"/>
          <p:cNvSpPr txBox="1">
            <a:spLocks noGrp="1"/>
          </p:cNvSpPr>
          <p:nvPr>
            <p:ph type="ctrTitle"/>
          </p:nvPr>
        </p:nvSpPr>
        <p:spPr>
          <a:xfrm>
            <a:off x="386675" y="1516050"/>
            <a:ext cx="8567399" cy="2111400"/>
          </a:xfrm>
          <a:prstGeom prst="rect">
            <a:avLst/>
          </a:prstGeom>
        </p:spPr>
        <p:txBody>
          <a:bodyPr lIns="91425" tIns="91425" rIns="91425" bIns="91425" anchor="t" anchorCtr="0">
            <a:noAutofit/>
          </a:bodyPr>
          <a:lstStyle/>
          <a:p>
            <a:pPr lvl="0" algn="ctr" rtl="0">
              <a:spcBef>
                <a:spcPts val="0"/>
              </a:spcBef>
              <a:buNone/>
            </a:pPr>
            <a:r>
              <a:rPr lang="en" dirty="0">
                <a:solidFill>
                  <a:srgbClr val="FFFFFF"/>
                </a:solidFill>
              </a:rPr>
              <a:t>Confidence Connected Segmentation (SCC)</a:t>
            </a:r>
          </a:p>
        </p:txBody>
      </p:sp>
    </p:spTree>
  </p:cSld>
  <p:clrMapOvr>
    <a:masterClrMapping/>
  </p:clrMapOvr>
  <p:transition spd="slow">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Shape 230"/>
          <p:cNvSpPr txBox="1">
            <a:spLocks noGrp="1"/>
          </p:cNvSpPr>
          <p:nvPr>
            <p:ph type="ctrTitle"/>
          </p:nvPr>
        </p:nvSpPr>
        <p:spPr>
          <a:xfrm>
            <a:off x="615324" y="447150"/>
            <a:ext cx="8300075" cy="634800"/>
          </a:xfrm>
          <a:prstGeom prst="rect">
            <a:avLst/>
          </a:prstGeom>
        </p:spPr>
        <p:txBody>
          <a:bodyPr lIns="91425" tIns="91425" rIns="91425" bIns="91425" anchor="b" anchorCtr="0">
            <a:noAutofit/>
          </a:bodyPr>
          <a:lstStyle/>
          <a:p>
            <a:pPr lvl="0" algn="l" rtl="0">
              <a:spcBef>
                <a:spcPts val="0"/>
              </a:spcBef>
              <a:buNone/>
            </a:pPr>
            <a:r>
              <a:rPr lang="en" sz="3000" dirty="0"/>
              <a:t>C.1.2 (Gradient Vector Flow)</a:t>
            </a:r>
          </a:p>
        </p:txBody>
      </p:sp>
      <p:sp>
        <p:nvSpPr>
          <p:cNvPr id="231" name="Shape 231"/>
          <p:cNvSpPr txBox="1">
            <a:spLocks noGrp="1"/>
          </p:cNvSpPr>
          <p:nvPr>
            <p:ph type="ctrTitle" idx="4294967295"/>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Font typeface="Trebuchet MS"/>
              <a:buChar char="●"/>
            </a:pPr>
            <a:endParaRPr sz="1800" b="0" dirty="0"/>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1657350"/>
            <a:ext cx="3276600" cy="245745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324" y="1657350"/>
            <a:ext cx="3276600" cy="2457450"/>
          </a:xfrm>
          <a:prstGeom prst="rect">
            <a:avLst/>
          </a:prstGeom>
        </p:spPr>
      </p:pic>
      <p:sp>
        <p:nvSpPr>
          <p:cNvPr id="4" name="Rectangle 3"/>
          <p:cNvSpPr/>
          <p:nvPr/>
        </p:nvSpPr>
        <p:spPr>
          <a:xfrm>
            <a:off x="1981200" y="4439872"/>
            <a:ext cx="5029200" cy="307777"/>
          </a:xfrm>
          <a:prstGeom prst="rect">
            <a:avLst/>
          </a:prstGeom>
        </p:spPr>
        <p:txBody>
          <a:bodyPr wrap="square">
            <a:spAutoFit/>
          </a:bodyPr>
          <a:lstStyle/>
          <a:p>
            <a:r>
              <a:rPr lang="en-US" dirty="0" smtClean="0">
                <a:solidFill>
                  <a:schemeClr val="bg1"/>
                </a:solidFill>
              </a:rPr>
              <a:t>mu </a:t>
            </a:r>
            <a:r>
              <a:rPr lang="en-US" dirty="0">
                <a:solidFill>
                  <a:schemeClr val="bg1"/>
                </a:solidFill>
              </a:rPr>
              <a:t>= </a:t>
            </a:r>
            <a:r>
              <a:rPr lang="en-US" dirty="0" smtClean="0">
                <a:solidFill>
                  <a:schemeClr val="bg1"/>
                </a:solidFill>
              </a:rPr>
              <a:t>0.2, alpha </a:t>
            </a:r>
            <a:r>
              <a:rPr lang="en-US" dirty="0">
                <a:solidFill>
                  <a:schemeClr val="bg1"/>
                </a:solidFill>
              </a:rPr>
              <a:t>= </a:t>
            </a:r>
            <a:r>
              <a:rPr lang="en-US" dirty="0" smtClean="0">
                <a:solidFill>
                  <a:schemeClr val="bg1"/>
                </a:solidFill>
              </a:rPr>
              <a:t>0.2, beta </a:t>
            </a:r>
            <a:r>
              <a:rPr lang="en-US" dirty="0">
                <a:solidFill>
                  <a:schemeClr val="bg1"/>
                </a:solidFill>
              </a:rPr>
              <a:t>= </a:t>
            </a:r>
            <a:r>
              <a:rPr lang="en-US" dirty="0" smtClean="0">
                <a:solidFill>
                  <a:schemeClr val="bg1"/>
                </a:solidFill>
              </a:rPr>
              <a:t>1, gamma </a:t>
            </a:r>
            <a:r>
              <a:rPr lang="en-US" dirty="0">
                <a:solidFill>
                  <a:schemeClr val="bg1"/>
                </a:solidFill>
              </a:rPr>
              <a:t>= </a:t>
            </a:r>
            <a:r>
              <a:rPr lang="en-US" dirty="0" smtClean="0">
                <a:solidFill>
                  <a:schemeClr val="bg1"/>
                </a:solidFill>
              </a:rPr>
              <a:t>1, kappa </a:t>
            </a:r>
            <a:r>
              <a:rPr lang="en-US" dirty="0">
                <a:solidFill>
                  <a:schemeClr val="bg1"/>
                </a:solidFill>
              </a:rPr>
              <a:t>= 0.8</a:t>
            </a:r>
          </a:p>
        </p:txBody>
      </p:sp>
    </p:spTree>
    <p:extLst>
      <p:ext uri="{BB962C8B-B14F-4D97-AF65-F5344CB8AC3E}">
        <p14:creationId xmlns:p14="http://schemas.microsoft.com/office/powerpoint/2010/main" val="2921460696"/>
      </p:ext>
    </p:extLst>
  </p:cSld>
  <p:clrMapOvr>
    <a:masterClrMapping/>
  </p:clrMapOvr>
  <p:transition spd="slow">
    <p:cu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Shape 64"/>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(SCC)</a:t>
            </a:r>
          </a:p>
        </p:txBody>
      </p:sp>
      <p:sp>
        <p:nvSpPr>
          <p:cNvPr id="65" name="Shape 65"/>
          <p:cNvSpPr txBox="1">
            <a:spLocks noGrp="1"/>
          </p:cNvSpPr>
          <p:nvPr>
            <p:ph type="ctrTitle" idx="2"/>
          </p:nvPr>
        </p:nvSpPr>
        <p:spPr>
          <a:xfrm>
            <a:off x="990600" y="895350"/>
            <a:ext cx="7894200" cy="3665699"/>
          </a:xfrm>
          <a:prstGeom prst="rect">
            <a:avLst/>
          </a:prstGeom>
        </p:spPr>
        <p:txBody>
          <a:bodyPr lIns="91425" tIns="91425" rIns="91425" bIns="91425" anchor="t" anchorCtr="0">
            <a:noAutofit/>
          </a:bodyPr>
          <a:lstStyle/>
          <a:p>
            <a:pPr marR="0" lvl="0" algn="l" rtl="0">
              <a:lnSpc>
                <a:spcPct val="100000"/>
              </a:lnSpc>
              <a:spcBef>
                <a:spcPts val="0"/>
              </a:spcBef>
              <a:spcAft>
                <a:spcPts val="0"/>
              </a:spcAft>
              <a:buNone/>
            </a:pPr>
            <a:endParaRPr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Required Inputs </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Multiplier</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Number of Iterations</a:t>
            </a:r>
          </a:p>
          <a:p>
            <a:pPr marL="1371600" marR="0" lvl="2"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Replace Values</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Image</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smtClean="0">
                <a:solidFill>
                  <a:schemeClr val="bg1"/>
                </a:solidFill>
              </a:rPr>
              <a:t>Seed</a:t>
            </a:r>
            <a:br>
              <a:rPr lang="en" sz="1800" b="0" dirty="0" smtClean="0">
                <a:solidFill>
                  <a:schemeClr val="bg1"/>
                </a:solidFill>
              </a:rPr>
            </a:br>
            <a:endParaRPr lang="en"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tested by iterating over different values </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Started with suggested default values (2.5, 5, 100)</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Replace values didn’t have a big impact</a:t>
            </a: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Ideal =  (4, 5, 1)</a:t>
            </a:r>
          </a:p>
          <a:p>
            <a:pPr lvl="0" algn="l" rtl="0">
              <a:spcBef>
                <a:spcPts val="0"/>
              </a:spcBef>
              <a:buNone/>
            </a:pPr>
            <a:endParaRPr sz="1200" b="0" dirty="0">
              <a:solidFill>
                <a:schemeClr val="bg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Shape 70"/>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(SCC)</a:t>
            </a:r>
          </a:p>
        </p:txBody>
      </p:sp>
      <p:sp>
        <p:nvSpPr>
          <p:cNvPr id="71" name="Shape 71"/>
          <p:cNvSpPr txBox="1">
            <a:spLocks noGrp="1"/>
          </p:cNvSpPr>
          <p:nvPr>
            <p:ph type="ctrTitle" idx="2"/>
          </p:nvPr>
        </p:nvSpPr>
        <p:spPr>
          <a:xfrm>
            <a:off x="1066800" y="9715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How to get Seed Points</a:t>
            </a:r>
          </a:p>
          <a:p>
            <a:pPr marR="0" lvl="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Tested different seed points on both images </a:t>
            </a:r>
          </a:p>
          <a:p>
            <a:pPr marL="457200" marR="0" lvl="0" indent="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Middle seed point worked for both images</a:t>
            </a:r>
          </a:p>
          <a:p>
            <a:pPr marL="457200" marR="0" lvl="0" indent="0" algn="l" rtl="0">
              <a:lnSpc>
                <a:spcPct val="100000"/>
              </a:lnSpc>
              <a:spcBef>
                <a:spcPts val="0"/>
              </a:spcBef>
              <a:spcAft>
                <a:spcPts val="0"/>
              </a:spcAft>
              <a:buNone/>
            </a:pPr>
            <a:endParaRPr sz="1800" b="0" dirty="0">
              <a:solidFill>
                <a:schemeClr val="bg1"/>
              </a:solidFill>
            </a:endParaRPr>
          </a:p>
          <a:p>
            <a:pPr marL="914400" marR="0" lvl="1"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[rows cols numberOfColorChannels] = size(Img);</a:t>
            </a:r>
          </a:p>
          <a:p>
            <a:pPr marL="0" marR="0" lvl="0" indent="0" algn="l" rtl="0">
              <a:lnSpc>
                <a:spcPct val="100000"/>
              </a:lnSpc>
              <a:spcBef>
                <a:spcPts val="0"/>
              </a:spcBef>
              <a:spcAft>
                <a:spcPts val="0"/>
              </a:spcAft>
              <a:buSzPct val="100000"/>
              <a:buNone/>
            </a:pPr>
            <a:r>
              <a:rPr lang="en" sz="1800" b="0" dirty="0">
                <a:solidFill>
                  <a:schemeClr val="bg1"/>
                </a:solidFill>
              </a:rPr>
              <a:t>              x1 = cols/2;</a:t>
            </a:r>
          </a:p>
          <a:p>
            <a:pPr marL="0" marR="0" lvl="0" indent="0" algn="l" rtl="0">
              <a:lnSpc>
                <a:spcPct val="100000"/>
              </a:lnSpc>
              <a:spcBef>
                <a:spcPts val="0"/>
              </a:spcBef>
              <a:spcAft>
                <a:spcPts val="0"/>
              </a:spcAft>
              <a:buSzPct val="100000"/>
              <a:buNone/>
            </a:pPr>
            <a:r>
              <a:rPr lang="en" sz="1800" b="0" dirty="0">
                <a:solidFill>
                  <a:schemeClr val="bg1"/>
                </a:solidFill>
              </a:rPr>
              <a:t>              y1 = rows/2;</a:t>
            </a:r>
          </a:p>
          <a:p>
            <a:pPr marL="0" marR="0" lvl="0" indent="0" algn="l" rtl="0">
              <a:lnSpc>
                <a:spcPct val="100000"/>
              </a:lnSpc>
              <a:spcBef>
                <a:spcPts val="0"/>
              </a:spcBef>
              <a:spcAft>
                <a:spcPts val="0"/>
              </a:spcAft>
              <a:buSzPct val="100000"/>
              <a:buNone/>
            </a:pPr>
            <a:r>
              <a:rPr lang="en" sz="1800" b="0" dirty="0">
                <a:solidFill>
                  <a:schemeClr val="bg1"/>
                </a:solidFill>
              </a:rPr>
              <a:t>              z1 = 1;</a:t>
            </a:r>
          </a:p>
          <a:p>
            <a:pPr marL="0" marR="0" lvl="0" indent="0" algn="l" rtl="0">
              <a:lnSpc>
                <a:spcPct val="100000"/>
              </a:lnSpc>
              <a:spcBef>
                <a:spcPts val="0"/>
              </a:spcBef>
              <a:spcAft>
                <a:spcPts val="0"/>
              </a:spcAft>
              <a:buSzPct val="100000"/>
              <a:buNone/>
            </a:pPr>
            <a:r>
              <a:rPr lang="en" sz="1800" b="0" dirty="0">
                <a:solidFill>
                  <a:schemeClr val="bg1"/>
                </a:solidFill>
              </a:rPr>
              <a:t>              seeds = [x1 y1 z1];</a:t>
            </a:r>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spTree>
  </p:cSld>
  <p:clrMapOvr>
    <a:masterClrMapping/>
  </p:clrMapOvr>
  <p:transition spd="slow">
    <p:cu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Shape 76"/>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(SCC)</a:t>
            </a:r>
          </a:p>
        </p:txBody>
      </p:sp>
      <p:pic>
        <p:nvPicPr>
          <p:cNvPr id="77" name="Shape 77"/>
          <p:cNvPicPr preferRelativeResize="0"/>
          <p:nvPr/>
        </p:nvPicPr>
        <p:blipFill>
          <a:blip r:embed="rId3"/>
          <a:stretch>
            <a:fillRect/>
          </a:stretch>
        </p:blipFill>
        <p:spPr>
          <a:xfrm>
            <a:off x="1265975" y="1643050"/>
            <a:ext cx="2943125" cy="2193150"/>
          </a:xfrm>
          <a:prstGeom prst="rect">
            <a:avLst/>
          </a:prstGeom>
        </p:spPr>
      </p:pic>
      <p:pic>
        <p:nvPicPr>
          <p:cNvPr id="78" name="Shape 78"/>
          <p:cNvPicPr preferRelativeResize="0"/>
          <p:nvPr/>
        </p:nvPicPr>
        <p:blipFill>
          <a:blip r:embed="rId4"/>
          <a:stretch>
            <a:fillRect/>
          </a:stretch>
        </p:blipFill>
        <p:spPr>
          <a:xfrm>
            <a:off x="5099850" y="1643050"/>
            <a:ext cx="2924199" cy="2193149"/>
          </a:xfrm>
          <a:prstGeom prst="rect">
            <a:avLst/>
          </a:prstGeom>
        </p:spPr>
      </p:pic>
      <p:sp>
        <p:nvSpPr>
          <p:cNvPr id="79" name="Shape 79"/>
          <p:cNvSpPr txBox="1"/>
          <p:nvPr/>
        </p:nvSpPr>
        <p:spPr>
          <a:xfrm>
            <a:off x="3827400" y="4180950"/>
            <a:ext cx="1489199" cy="700500"/>
          </a:xfrm>
          <a:prstGeom prst="rect">
            <a:avLst/>
          </a:prstGeom>
        </p:spPr>
        <p:txBody>
          <a:bodyPr lIns="91425" tIns="91425" rIns="91425" bIns="91425" anchor="ctr" anchorCtr="0">
            <a:noAutofit/>
          </a:bodyPr>
          <a:lstStyle/>
          <a:p>
            <a:pPr lvl="0" rtl="0">
              <a:spcBef>
                <a:spcPts val="0"/>
              </a:spcBef>
              <a:buNone/>
            </a:pPr>
            <a:r>
              <a:rPr lang="en" sz="1800">
                <a:solidFill>
                  <a:schemeClr val="lt1"/>
                </a:solidFill>
                <a:latin typeface="Trebuchet MS"/>
                <a:ea typeface="Trebuchet MS"/>
                <a:cs typeface="Trebuchet MS"/>
                <a:sym typeface="Trebuchet MS"/>
              </a:rPr>
              <a:t>‘60x_02.tif’</a:t>
            </a:r>
          </a:p>
        </p:txBody>
      </p:sp>
    </p:spTree>
  </p:cSld>
  <p:clrMapOvr>
    <a:masterClrMapping/>
  </p:clrMapOvr>
  <p:transition spd="slow">
    <p:cu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Shape 84"/>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B.2.1 (SCC)</a:t>
            </a:r>
          </a:p>
        </p:txBody>
      </p:sp>
      <p:pic>
        <p:nvPicPr>
          <p:cNvPr id="85" name="Shape 85"/>
          <p:cNvPicPr preferRelativeResize="0"/>
          <p:nvPr/>
        </p:nvPicPr>
        <p:blipFill>
          <a:blip r:embed="rId3"/>
          <a:stretch>
            <a:fillRect/>
          </a:stretch>
        </p:blipFill>
        <p:spPr>
          <a:xfrm>
            <a:off x="1265975" y="1639367"/>
            <a:ext cx="2943124" cy="2196832"/>
          </a:xfrm>
          <a:prstGeom prst="rect">
            <a:avLst/>
          </a:prstGeom>
        </p:spPr>
      </p:pic>
      <p:pic>
        <p:nvPicPr>
          <p:cNvPr id="86" name="Shape 86"/>
          <p:cNvPicPr preferRelativeResize="0"/>
          <p:nvPr/>
        </p:nvPicPr>
        <p:blipFill>
          <a:blip r:embed="rId4"/>
          <a:stretch>
            <a:fillRect/>
          </a:stretch>
        </p:blipFill>
        <p:spPr>
          <a:xfrm>
            <a:off x="5099850" y="1643050"/>
            <a:ext cx="2943125" cy="2209962"/>
          </a:xfrm>
          <a:prstGeom prst="rect">
            <a:avLst/>
          </a:prstGeom>
        </p:spPr>
      </p:pic>
      <p:sp>
        <p:nvSpPr>
          <p:cNvPr id="87" name="Shape 87"/>
          <p:cNvSpPr txBox="1"/>
          <p:nvPr/>
        </p:nvSpPr>
        <p:spPr>
          <a:xfrm>
            <a:off x="3666575" y="4173275"/>
            <a:ext cx="1687500" cy="634800"/>
          </a:xfrm>
          <a:prstGeom prst="rect">
            <a:avLst/>
          </a:prstGeom>
        </p:spPr>
        <p:txBody>
          <a:bodyPr lIns="91425" tIns="91425" rIns="91425" bIns="91425" anchor="ctr" anchorCtr="0">
            <a:noAutofit/>
          </a:bodyPr>
          <a:lstStyle/>
          <a:p>
            <a:pPr lvl="0" rtl="0">
              <a:spcBef>
                <a:spcPts val="0"/>
              </a:spcBef>
              <a:buNone/>
            </a:pPr>
            <a:r>
              <a:rPr lang="en" sz="1800">
                <a:solidFill>
                  <a:schemeClr val="lt1"/>
                </a:solidFill>
                <a:latin typeface="Trebuchet MS"/>
                <a:ea typeface="Trebuchet MS"/>
                <a:cs typeface="Trebuchet MS"/>
                <a:sym typeface="Trebuchet MS"/>
              </a:rPr>
              <a:t>‘Blue0001.tif’</a:t>
            </a:r>
          </a:p>
        </p:txBody>
      </p:sp>
    </p:spTree>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615325" y="447150"/>
            <a:ext cx="3192300" cy="634800"/>
          </a:xfrm>
          <a:prstGeom prst="rect">
            <a:avLst/>
          </a:prstGeom>
        </p:spPr>
        <p:txBody>
          <a:bodyPr lIns="91425" tIns="91425" rIns="91425" bIns="91425" anchor="b" anchorCtr="0">
            <a:noAutofit/>
          </a:bodyPr>
          <a:lstStyle/>
          <a:p>
            <a:pPr lvl="0" algn="l" rtl="0">
              <a:spcBef>
                <a:spcPts val="0"/>
              </a:spcBef>
              <a:buNone/>
            </a:pPr>
            <a:r>
              <a:rPr lang="en" sz="3000"/>
              <a:t>B.2.2 (SCC)</a:t>
            </a:r>
          </a:p>
        </p:txBody>
      </p:sp>
      <p:sp>
        <p:nvSpPr>
          <p:cNvPr id="93" name="Shape 93"/>
          <p:cNvSpPr txBox="1">
            <a:spLocks noGrp="1"/>
          </p:cNvSpPr>
          <p:nvPr>
            <p:ph type="ctrTitle" idx="2"/>
          </p:nvPr>
        </p:nvSpPr>
        <p:spPr>
          <a:xfrm>
            <a:off x="1029100" y="1081950"/>
            <a:ext cx="7894200" cy="3665699"/>
          </a:xfrm>
          <a:prstGeom prst="rect">
            <a:avLst/>
          </a:prstGeom>
        </p:spPr>
        <p:txBody>
          <a:bodyPr lIns="91425" tIns="91425" rIns="91425" bIns="91425" anchor="t" anchorCtr="0">
            <a:noAutofit/>
          </a:bodyPr>
          <a:lstStyle/>
          <a:p>
            <a:pPr lvl="0" algn="l" rtl="0">
              <a:spcBef>
                <a:spcPts val="0"/>
              </a:spcBef>
              <a:buNone/>
            </a:pPr>
            <a:endParaRPr sz="1200" b="0" dirty="0">
              <a:solidFill>
                <a:schemeClr val="dk1"/>
              </a:solidFill>
              <a:latin typeface="Times New Roman"/>
              <a:ea typeface="Times New Roman"/>
              <a:cs typeface="Times New Roman"/>
              <a:sym typeface="Times New Roman"/>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Parameters = (10, 5, 1)</a:t>
            </a:r>
          </a:p>
          <a:p>
            <a:pPr marR="0" lvl="0" algn="l" rtl="0">
              <a:lnSpc>
                <a:spcPct val="100000"/>
              </a:lnSpc>
              <a:spcBef>
                <a:spcPts val="0"/>
              </a:spcBef>
              <a:spcAft>
                <a:spcPts val="0"/>
              </a:spcAft>
              <a:buNone/>
            </a:pPr>
            <a:endParaRPr sz="1800" b="0" dirty="0">
              <a:solidFill>
                <a:schemeClr val="bg1"/>
              </a:solidFill>
            </a:endParaRPr>
          </a:p>
          <a:p>
            <a:pPr marL="457200" marR="0" lvl="0" indent="-342900" algn="l" rtl="0">
              <a:lnSpc>
                <a:spcPct val="100000"/>
              </a:lnSpc>
              <a:spcBef>
                <a:spcPts val="0"/>
              </a:spcBef>
              <a:spcAft>
                <a:spcPts val="0"/>
              </a:spcAft>
              <a:buClr>
                <a:schemeClr val="lt1"/>
              </a:buClr>
              <a:buSzPct val="100000"/>
              <a:buFont typeface="Trebuchet MS"/>
              <a:buChar char="●"/>
            </a:pPr>
            <a:r>
              <a:rPr lang="en" sz="1800" b="0" dirty="0">
                <a:solidFill>
                  <a:schemeClr val="bg1"/>
                </a:solidFill>
              </a:rPr>
              <a:t>Seed Point = (40, 90, 1) </a:t>
            </a:r>
          </a:p>
          <a:p>
            <a:pPr marR="0" lvl="0" algn="l" rtl="0">
              <a:lnSpc>
                <a:spcPct val="100000"/>
              </a:lnSpc>
              <a:spcBef>
                <a:spcPts val="0"/>
              </a:spcBef>
              <a:spcAft>
                <a:spcPts val="0"/>
              </a:spcAft>
              <a:buNone/>
            </a:pPr>
            <a:endParaRPr sz="1800" b="0" dirty="0"/>
          </a:p>
          <a:p>
            <a:pPr lvl="0" algn="l" rtl="0">
              <a:spcBef>
                <a:spcPts val="0"/>
              </a:spcBef>
              <a:buNone/>
            </a:pPr>
            <a:endParaRPr sz="1200" b="0" dirty="0">
              <a:solidFill>
                <a:schemeClr val="dk1"/>
              </a:solidFill>
              <a:latin typeface="Times New Roman"/>
              <a:ea typeface="Times New Roman"/>
              <a:cs typeface="Times New Roman"/>
              <a:sym typeface="Times New Roman"/>
            </a:endParaRPr>
          </a:p>
        </p:txBody>
      </p:sp>
      <p:pic>
        <p:nvPicPr>
          <p:cNvPr id="94" name="Shape 94"/>
          <p:cNvPicPr preferRelativeResize="0"/>
          <p:nvPr/>
        </p:nvPicPr>
        <p:blipFill>
          <a:blip r:embed="rId3"/>
          <a:stretch>
            <a:fillRect/>
          </a:stretch>
        </p:blipFill>
        <p:spPr>
          <a:xfrm>
            <a:off x="1661500" y="2694750"/>
            <a:ext cx="6629400" cy="1876425"/>
          </a:xfrm>
          <a:prstGeom prst="rect">
            <a:avLst/>
          </a:prstGeom>
        </p:spPr>
      </p:pic>
      <p:sp>
        <p:nvSpPr>
          <p:cNvPr id="95" name="Shape 95"/>
          <p:cNvSpPr/>
          <p:nvPr/>
        </p:nvSpPr>
        <p:spPr>
          <a:xfrm>
            <a:off x="1805125" y="3323700"/>
            <a:ext cx="433500" cy="426300"/>
          </a:xfrm>
          <a:prstGeom prst="ellipse">
            <a:avLst/>
          </a:prstGeom>
          <a:noFill/>
          <a:ln w="19050" cap="flat">
            <a:solidFill>
              <a:schemeClr val="dk2"/>
            </a:solidFill>
            <a:prstDash val="solid"/>
            <a:round/>
            <a:headEnd type="none" w="med" len="med"/>
            <a:tailEnd type="none" w="med" len="med"/>
          </a:ln>
        </p:spPr>
        <p:txBody>
          <a:bodyPr lIns="91425" tIns="91425" rIns="91425" bIns="91425" anchor="ctr" anchorCtr="0">
            <a:noAutofit/>
          </a:bodyPr>
          <a:lstStyle/>
          <a:p>
            <a:pPr>
              <a:spcBef>
                <a:spcPts val="0"/>
              </a:spcBef>
              <a:buNone/>
            </a:pPr>
            <a:endParaRPr/>
          </a:p>
        </p:txBody>
      </p:sp>
    </p:spTree>
  </p:cSld>
  <p:clrMapOvr>
    <a:masterClrMapping/>
  </p:clrMapOvr>
  <p:transition spd="slow">
    <p:cut/>
  </p:transition>
  <p:timing>
    <p:tnLst>
      <p:par>
        <p:cTn id="1" dur="indefinite" restart="never" nodeType="tmRoot"/>
      </p:par>
    </p:tnLst>
  </p:timing>
</p:sld>
</file>

<file path=ppt/theme/theme1.xml><?xml version="1.0" encoding="utf-8"?>
<a:theme xmlns:a="http://schemas.openxmlformats.org/drawingml/2006/main" name="wave">
  <a:themeElements>
    <a:clrScheme name="Custom 506">
      <a:dk1>
        <a:srgbClr val="000000"/>
      </a:dk1>
      <a:lt1>
        <a:srgbClr val="FFFFFF"/>
      </a:lt1>
      <a:dk2>
        <a:srgbClr val="00387E"/>
      </a:dk2>
      <a:lt2>
        <a:srgbClr val="C6DFFF"/>
      </a:lt2>
      <a:accent1>
        <a:srgbClr val="4F81BD"/>
      </a:accent1>
      <a:accent2>
        <a:srgbClr val="C0504D"/>
      </a:accent2>
      <a:accent3>
        <a:srgbClr val="9BBB59"/>
      </a:accent3>
      <a:accent4>
        <a:srgbClr val="8064A2"/>
      </a:accent4>
      <a:accent5>
        <a:srgbClr val="4BACC6"/>
      </a:accent5>
      <a:accent6>
        <a:srgbClr val="F79646"/>
      </a:accent6>
      <a:hlink>
        <a:srgbClr val="00387E"/>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TotalTime>
  <Words>1238</Words>
  <Application>Microsoft Office PowerPoint</Application>
  <PresentationFormat>On-screen Show (16:9)</PresentationFormat>
  <Paragraphs>246</Paragraphs>
  <Slides>40</Slides>
  <Notes>40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Times New Roman</vt:lpstr>
      <vt:lpstr>Trebuchet MS</vt:lpstr>
      <vt:lpstr>wave</vt:lpstr>
      <vt:lpstr>Bioimage Informatics Project 4: Image Segmentation</vt:lpstr>
      <vt:lpstr>Overview</vt:lpstr>
      <vt:lpstr>B.1</vt:lpstr>
      <vt:lpstr>Confidence Connected Segmentation (SCC)</vt:lpstr>
      <vt:lpstr>B.2.1 (SCC)</vt:lpstr>
      <vt:lpstr>B.2.1 (SCC)</vt:lpstr>
      <vt:lpstr>B.2.1 (SCC)</vt:lpstr>
      <vt:lpstr>B.2.1 (SCC)</vt:lpstr>
      <vt:lpstr>B.2.2 (SCC)</vt:lpstr>
      <vt:lpstr>B.2.2 (SCC)</vt:lpstr>
      <vt:lpstr>B.2.3 (SCC) Theory</vt:lpstr>
      <vt:lpstr>B.2.3 (SCC)</vt:lpstr>
      <vt:lpstr>B.2.3 (SCC)</vt:lpstr>
      <vt:lpstr>B.2.3 (SCC)</vt:lpstr>
      <vt:lpstr>B.2.3 (SCC)</vt:lpstr>
      <vt:lpstr>Shape Detection Level Set Filter (SSDLS)</vt:lpstr>
      <vt:lpstr>B.2.1 (SSDLS)</vt:lpstr>
      <vt:lpstr>B.2.1 (SSDLS)</vt:lpstr>
      <vt:lpstr>B.2.1 (SSDLS)</vt:lpstr>
      <vt:lpstr>B.2.1 (SSDLS)</vt:lpstr>
      <vt:lpstr>B.2.2 (SSDLS)</vt:lpstr>
      <vt:lpstr>B.2.2 (SSDLS)</vt:lpstr>
      <vt:lpstr>B.2.3 (SSDLS) Theory</vt:lpstr>
      <vt:lpstr>B.2.3 (SSDLS)</vt:lpstr>
      <vt:lpstr>B.2.3 (SSDLS)</vt:lpstr>
      <vt:lpstr>B.2.3 (SSDLS)</vt:lpstr>
      <vt:lpstr>B.2.3 (SSDLS)</vt:lpstr>
      <vt:lpstr>C.1.1 (Normalized Cut)</vt:lpstr>
      <vt:lpstr>C.1.1 (Normalized Cut)</vt:lpstr>
      <vt:lpstr>C.1.1 (Normalized Cut)</vt:lpstr>
      <vt:lpstr>C.1.1 (Normalized Cut)</vt:lpstr>
      <vt:lpstr>C.1.1 (Efficient Graph Based)</vt:lpstr>
      <vt:lpstr>C.1.1 (Efficient Graph Based)</vt:lpstr>
      <vt:lpstr>C.1.1 (Efficient Graph Based)</vt:lpstr>
      <vt:lpstr>C.1.2 (DRLSE)</vt:lpstr>
      <vt:lpstr>C.1.2 (DRLSE)</vt:lpstr>
      <vt:lpstr>C.1.2 (DRLSE)</vt:lpstr>
      <vt:lpstr>C.1.2 (Gradient Vector Flow)</vt:lpstr>
      <vt:lpstr>C.1.2 (Gradient Vector Flow)</vt:lpstr>
      <vt:lpstr>C.1.2 (Gradient Vector Flow)</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Bioimage Informatics Project 4: Image Segmentation</dc:title>
  <dc:creator>Prateek Tandon</dc:creator>
  <cp:lastModifiedBy>Prateek Tandon</cp:lastModifiedBy>
  <cp:revision>16</cp:revision>
  <dcterms:modified xsi:type="dcterms:W3CDTF">2014-05-10T16:50:21Z</dcterms:modified>
</cp:coreProperties>
</file>