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71" r:id="rId3"/>
    <p:sldId id="257" r:id="rId4"/>
    <p:sldId id="258" r:id="rId5"/>
    <p:sldId id="259" r:id="rId6"/>
    <p:sldId id="261" r:id="rId7"/>
    <p:sldId id="260" r:id="rId8"/>
    <p:sldId id="262" r:id="rId9"/>
    <p:sldId id="264" r:id="rId10"/>
    <p:sldId id="272" r:id="rId11"/>
    <p:sldId id="263" r:id="rId12"/>
    <p:sldId id="273" r:id="rId13"/>
    <p:sldId id="295" r:id="rId14"/>
    <p:sldId id="275" r:id="rId15"/>
    <p:sldId id="296" r:id="rId16"/>
    <p:sldId id="298" r:id="rId17"/>
    <p:sldId id="297" r:id="rId18"/>
    <p:sldId id="290" r:id="rId19"/>
    <p:sldId id="291" r:id="rId20"/>
    <p:sldId id="288" r:id="rId21"/>
    <p:sldId id="292" r:id="rId22"/>
    <p:sldId id="293" r:id="rId23"/>
    <p:sldId id="294" r:id="rId24"/>
    <p:sldId id="289" r:id="rId25"/>
    <p:sldId id="281" r:id="rId26"/>
    <p:sldId id="282" r:id="rId27"/>
    <p:sldId id="283" r:id="rId28"/>
    <p:sldId id="265"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p:scale>
          <a:sx n="76" d="100"/>
          <a:sy n="76" d="100"/>
        </p:scale>
        <p:origin x="2680" y="8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2A110-007B-4D0F-87FA-ED411BEB800B}" type="datetimeFigureOut">
              <a:rPr lang="en-US" smtClean="0"/>
              <a:t>2/10/18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FD230-DF7D-4C12-B1C7-8F10CEF78EE9}" type="slidenum">
              <a:rPr lang="en-US" smtClean="0"/>
              <a:t>‹#›</a:t>
            </a:fld>
            <a:endParaRPr lang="en-US"/>
          </a:p>
        </p:txBody>
      </p:sp>
    </p:spTree>
    <p:extLst>
      <p:ext uri="{BB962C8B-B14F-4D97-AF65-F5344CB8AC3E}">
        <p14:creationId xmlns:p14="http://schemas.microsoft.com/office/powerpoint/2010/main" val="279435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DFD230-DF7D-4C12-B1C7-8F10CEF78EE9}" type="slidenum">
              <a:rPr lang="en-US" smtClean="0"/>
              <a:t>22</a:t>
            </a:fld>
            <a:endParaRPr lang="en-US"/>
          </a:p>
        </p:txBody>
      </p:sp>
    </p:spTree>
    <p:extLst>
      <p:ext uri="{BB962C8B-B14F-4D97-AF65-F5344CB8AC3E}">
        <p14:creationId xmlns:p14="http://schemas.microsoft.com/office/powerpoint/2010/main" val="251181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DFD230-DF7D-4C12-B1C7-8F10CEF78EE9}" type="slidenum">
              <a:rPr lang="en-US" smtClean="0"/>
              <a:t>23</a:t>
            </a:fld>
            <a:endParaRPr lang="en-US"/>
          </a:p>
        </p:txBody>
      </p:sp>
    </p:spTree>
    <p:extLst>
      <p:ext uri="{BB962C8B-B14F-4D97-AF65-F5344CB8AC3E}">
        <p14:creationId xmlns:p14="http://schemas.microsoft.com/office/powerpoint/2010/main" val="2511815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2/10/18</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2/10/18</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2/10/18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2/10/18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2/10/18</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2/10/18</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2/10/18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2/10/18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2/10/18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2/10/18</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2/10/18</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1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258966"/>
            <a:ext cx="5867400" cy="573741"/>
          </a:xfrm>
        </p:spPr>
        <p:txBody>
          <a:bodyPr/>
          <a:lstStyle/>
          <a:p>
            <a:r>
              <a:rPr lang="en-US" dirty="0"/>
              <a:t>Frank Lin, John-Krill Burger, Prateek Tandon, Vineet Joshi</a:t>
            </a:r>
          </a:p>
          <a:p>
            <a:endParaRPr lang="en-US" dirty="0"/>
          </a:p>
        </p:txBody>
      </p:sp>
      <p:sp>
        <p:nvSpPr>
          <p:cNvPr id="4" name="Title 3"/>
          <p:cNvSpPr>
            <a:spLocks noGrp="1"/>
          </p:cNvSpPr>
          <p:nvPr>
            <p:ph type="ctrTitle"/>
          </p:nvPr>
        </p:nvSpPr>
        <p:spPr>
          <a:xfrm>
            <a:off x="87682" y="3676207"/>
            <a:ext cx="6413326" cy="1470025"/>
          </a:xfrm>
        </p:spPr>
        <p:txBody>
          <a:bodyPr>
            <a:noAutofit/>
          </a:bodyPr>
          <a:lstStyle/>
          <a:p>
            <a:pPr algn="ctr"/>
            <a:r>
              <a:rPr lang="en-US" sz="3200" dirty="0" smtClean="0"/>
              <a:t>Comparison of algorithms for the classification of coronary artery disease using protein multiplex panel</a:t>
            </a:r>
            <a:endParaRPr lang="en-US" sz="3200" dirty="0"/>
          </a:p>
        </p:txBody>
      </p:sp>
    </p:spTree>
    <p:extLst>
      <p:ext uri="{BB962C8B-B14F-4D97-AF65-F5344CB8AC3E}">
        <p14:creationId xmlns:p14="http://schemas.microsoft.com/office/powerpoint/2010/main" val="1087909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Collection</a:t>
            </a:r>
            <a:endParaRPr lang="en-US" dirty="0"/>
          </a:p>
        </p:txBody>
      </p:sp>
      <p:sp>
        <p:nvSpPr>
          <p:cNvPr id="3" name="Content Placeholder 2"/>
          <p:cNvSpPr>
            <a:spLocks noGrp="1"/>
          </p:cNvSpPr>
          <p:nvPr>
            <p:ph idx="1"/>
          </p:nvPr>
        </p:nvSpPr>
        <p:spPr/>
        <p:txBody>
          <a:bodyPr>
            <a:normAutofit/>
          </a:bodyPr>
          <a:lstStyle/>
          <a:p>
            <a:r>
              <a:rPr lang="en-US" dirty="0" smtClean="0"/>
              <a:t>University </a:t>
            </a:r>
            <a:r>
              <a:rPr lang="en-US" dirty="0"/>
              <a:t>of Pittsburgh, Division of Cardiology, Department of </a:t>
            </a:r>
            <a:r>
              <a:rPr lang="en-US" dirty="0" smtClean="0"/>
              <a:t>Medicine</a:t>
            </a:r>
          </a:p>
          <a:p>
            <a:r>
              <a:rPr lang="en-US" dirty="0"/>
              <a:t>Blood samples from 226 patients with CAD </a:t>
            </a:r>
            <a:r>
              <a:rPr lang="en-US" dirty="0" smtClean="0"/>
              <a:t>symptoms.</a:t>
            </a:r>
          </a:p>
          <a:p>
            <a:pPr lvl="1"/>
            <a:r>
              <a:rPr lang="en-US" dirty="0"/>
              <a:t>125 with significant arterial obstructions </a:t>
            </a:r>
          </a:p>
          <a:p>
            <a:pPr lvl="1"/>
            <a:r>
              <a:rPr lang="en-US" dirty="0"/>
              <a:t>101 patients </a:t>
            </a:r>
            <a:r>
              <a:rPr lang="en-US" dirty="0" smtClean="0"/>
              <a:t>normal</a:t>
            </a:r>
          </a:p>
          <a:p>
            <a:pPr marL="342900" lvl="1" indent="-342900">
              <a:spcBef>
                <a:spcPts val="2000"/>
              </a:spcBef>
            </a:pPr>
            <a:r>
              <a:rPr lang="en-US" sz="2200" dirty="0" smtClean="0"/>
              <a:t>Blood </a:t>
            </a:r>
            <a:r>
              <a:rPr lang="en-US" sz="2200" dirty="0"/>
              <a:t>samples were interrogated for the concentration of 24 different proteins using the Searchlight Protein Array </a:t>
            </a:r>
            <a:r>
              <a:rPr lang="en-US" sz="2200" dirty="0" smtClean="0"/>
              <a:t>System. </a:t>
            </a:r>
            <a:endParaRPr lang="en-US" sz="2200" dirty="0"/>
          </a:p>
          <a:p>
            <a:pPr marL="0" indent="0">
              <a:buNone/>
            </a:pPr>
            <a:endParaRPr lang="en-US" dirty="0" smtClean="0"/>
          </a:p>
        </p:txBody>
      </p:sp>
    </p:spTree>
    <p:extLst>
      <p:ext uri="{BB962C8B-B14F-4D97-AF65-F5344CB8AC3E}">
        <p14:creationId xmlns:p14="http://schemas.microsoft.com/office/powerpoint/2010/main" val="1333547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SearchLight</a:t>
            </a:r>
            <a:r>
              <a:rPr lang="en-US" dirty="0" smtClean="0"/>
              <a:t> Proteomics Assay</a:t>
            </a:r>
            <a:endParaRPr lang="en-US" dirty="0"/>
          </a:p>
        </p:txBody>
      </p:sp>
      <p:pic>
        <p:nvPicPr>
          <p:cNvPr id="4" name="Picture 3" descr="Screen Shot 2013-12-06 at 12.33.40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52207" y="1708359"/>
            <a:ext cx="6708654" cy="4717538"/>
          </a:xfrm>
          <a:prstGeom prst="rect">
            <a:avLst/>
          </a:prstGeom>
        </p:spPr>
      </p:pic>
    </p:spTree>
    <p:extLst>
      <p:ext uri="{BB962C8B-B14F-4D97-AF65-F5344CB8AC3E}">
        <p14:creationId xmlns:p14="http://schemas.microsoft.com/office/powerpoint/2010/main" val="266481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Methods/Results</a:t>
            </a:r>
            <a:endParaRPr lang="en-US" dirty="0"/>
          </a:p>
        </p:txBody>
      </p:sp>
      <p:sp>
        <p:nvSpPr>
          <p:cNvPr id="3" name="Content Placeholder 2"/>
          <p:cNvSpPr>
            <a:spLocks noGrp="1"/>
          </p:cNvSpPr>
          <p:nvPr>
            <p:ph idx="1"/>
          </p:nvPr>
        </p:nvSpPr>
        <p:spPr/>
        <p:txBody>
          <a:bodyPr>
            <a:normAutofit/>
          </a:bodyPr>
          <a:lstStyle/>
          <a:p>
            <a:pPr>
              <a:buSzPct val="148000"/>
              <a:buFont typeface="Corbel" panose="020B0503020204020204" pitchFamily="34" charset="0"/>
              <a:buChar char="+"/>
            </a:pPr>
            <a:r>
              <a:rPr lang="en-US" dirty="0" smtClean="0"/>
              <a:t>We transformed the data into a matrix with normalized values for each marker concentration as attributes (columns) while rows represented patients. </a:t>
            </a:r>
          </a:p>
          <a:p>
            <a:pPr>
              <a:buSzPct val="148000"/>
              <a:buFont typeface="Corbel" panose="020B0503020204020204" pitchFamily="34" charset="0"/>
              <a:buChar char="+"/>
            </a:pPr>
            <a:endParaRPr lang="en-US" dirty="0" smtClean="0"/>
          </a:p>
          <a:p>
            <a:pPr>
              <a:buSzPct val="148000"/>
              <a:buFont typeface="Corbel" panose="020B0503020204020204" pitchFamily="34" charset="0"/>
              <a:buChar char="+"/>
            </a:pPr>
            <a:r>
              <a:rPr lang="en-US" dirty="0" smtClean="0"/>
              <a:t>Created label vector representin</a:t>
            </a:r>
            <a:r>
              <a:rPr lang="en-US" dirty="0"/>
              <a:t>g</a:t>
            </a:r>
            <a:r>
              <a:rPr lang="en-US" dirty="0" smtClean="0"/>
              <a:t> each patient. </a:t>
            </a:r>
          </a:p>
          <a:p>
            <a:pPr>
              <a:buSzPct val="148000"/>
              <a:buFont typeface="Corbel" panose="020B0503020204020204" pitchFamily="34" charset="0"/>
              <a:buChar char="+"/>
            </a:pPr>
            <a:endParaRPr lang="en-US" dirty="0" smtClean="0"/>
          </a:p>
          <a:p>
            <a:pPr>
              <a:buSzPct val="148000"/>
              <a:buFont typeface="Corbel" panose="020B0503020204020204" pitchFamily="34" charset="0"/>
              <a:buChar char="+"/>
            </a:pPr>
            <a:r>
              <a:rPr lang="en-US" dirty="0" smtClean="0"/>
              <a:t>Shuffled the data randomly and divided into </a:t>
            </a:r>
            <a:r>
              <a:rPr lang="en-US" dirty="0"/>
              <a:t>two equal training and test sets. </a:t>
            </a: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US" dirty="0" smtClean="0"/>
          </a:p>
        </p:txBody>
      </p:sp>
    </p:spTree>
    <p:extLst>
      <p:ext uri="{BB962C8B-B14F-4D97-AF65-F5344CB8AC3E}">
        <p14:creationId xmlns:p14="http://schemas.microsoft.com/office/powerpoint/2010/main" val="2258893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We used 3 classifiers to make initial predictions</a:t>
            </a:r>
            <a:endParaRPr lang="en-US" dirty="0"/>
          </a:p>
          <a:p>
            <a:pPr marL="1149350" lvl="2" indent="-457200"/>
            <a:r>
              <a:rPr lang="en-US" dirty="0"/>
              <a:t>Logistic Regression  (Coded in </a:t>
            </a:r>
            <a:r>
              <a:rPr lang="en-US" dirty="0" err="1"/>
              <a:t>Matlab</a:t>
            </a:r>
            <a:r>
              <a:rPr lang="en-US" dirty="0"/>
              <a:t>)</a:t>
            </a:r>
          </a:p>
          <a:p>
            <a:pPr marL="1149350" lvl="2" indent="-457200"/>
            <a:r>
              <a:rPr lang="en-US" dirty="0"/>
              <a:t>Voted Perceptron  (Coded in </a:t>
            </a:r>
            <a:r>
              <a:rPr lang="en-US" dirty="0" err="1"/>
              <a:t>Matlab</a:t>
            </a:r>
            <a:r>
              <a:rPr lang="en-US" dirty="0"/>
              <a:t>)</a:t>
            </a:r>
          </a:p>
          <a:p>
            <a:pPr marL="1149350" lvl="2" indent="-457200"/>
            <a:r>
              <a:rPr lang="en-US" dirty="0" smtClean="0"/>
              <a:t>Support Vector Machines (built in function)</a:t>
            </a:r>
          </a:p>
          <a:p>
            <a:pPr marL="1149350" lvl="2" indent="-457200"/>
            <a:endParaRPr lang="en-US" dirty="0" smtClean="0"/>
          </a:p>
          <a:p>
            <a:r>
              <a:rPr lang="en-US" dirty="0" smtClean="0"/>
              <a:t>Compared </a:t>
            </a:r>
            <a:r>
              <a:rPr lang="en-US" dirty="0"/>
              <a:t>the precision, recall, and accuracy for the 3 classifiers. Logistic Regression and Voted Perceptron were ideal.</a:t>
            </a:r>
          </a:p>
          <a:p>
            <a:pPr lvl="1"/>
            <a:r>
              <a:rPr lang="pt-BR" dirty="0"/>
              <a:t>SVM: </a:t>
            </a:r>
            <a:r>
              <a:rPr lang="pt-BR" dirty="0" smtClean="0"/>
              <a:t>                                      </a:t>
            </a:r>
            <a:r>
              <a:rPr lang="pt-BR" b="1" dirty="0" smtClean="0"/>
              <a:t>P:0.740</a:t>
            </a:r>
            <a:r>
              <a:rPr lang="pt-BR" b="1" dirty="0"/>
              <a:t>, </a:t>
            </a:r>
            <a:r>
              <a:rPr lang="pt-BR" b="1" dirty="0" smtClean="0"/>
              <a:t>   R:0.712</a:t>
            </a:r>
            <a:r>
              <a:rPr lang="pt-BR" b="1" dirty="0"/>
              <a:t>, </a:t>
            </a:r>
            <a:r>
              <a:rPr lang="pt-BR" b="1" dirty="0" smtClean="0"/>
              <a:t>     A:0.720</a:t>
            </a:r>
            <a:endParaRPr lang="pt-BR" b="1" dirty="0"/>
          </a:p>
          <a:p>
            <a:pPr lvl="1"/>
            <a:r>
              <a:rPr lang="pt-BR" dirty="0" smtClean="0"/>
              <a:t>Logistic </a:t>
            </a:r>
            <a:r>
              <a:rPr lang="pt-BR" dirty="0"/>
              <a:t>Regression: </a:t>
            </a:r>
            <a:r>
              <a:rPr lang="pt-BR" dirty="0" smtClean="0"/>
              <a:t>       </a:t>
            </a:r>
            <a:r>
              <a:rPr lang="pt-BR" b="1" dirty="0" smtClean="0"/>
              <a:t>P:0.754</a:t>
            </a:r>
            <a:r>
              <a:rPr lang="pt-BR" b="1" dirty="0"/>
              <a:t>, </a:t>
            </a:r>
            <a:r>
              <a:rPr lang="pt-BR" b="1" dirty="0" smtClean="0"/>
              <a:t>    R:0.754</a:t>
            </a:r>
            <a:r>
              <a:rPr lang="pt-BR" b="1" dirty="0"/>
              <a:t>, </a:t>
            </a:r>
            <a:r>
              <a:rPr lang="pt-BR" b="1" dirty="0" smtClean="0"/>
              <a:t>     A:0.720</a:t>
            </a:r>
            <a:endParaRPr lang="pt-BR" b="1" dirty="0"/>
          </a:p>
          <a:p>
            <a:pPr lvl="1"/>
            <a:r>
              <a:rPr lang="pt-BR" dirty="0" smtClean="0"/>
              <a:t>Voted </a:t>
            </a:r>
            <a:r>
              <a:rPr lang="pt-BR" dirty="0"/>
              <a:t>Perceptron: </a:t>
            </a:r>
            <a:r>
              <a:rPr lang="pt-BR" dirty="0" smtClean="0"/>
              <a:t>           </a:t>
            </a:r>
            <a:r>
              <a:rPr lang="pt-BR" b="1" dirty="0" smtClean="0"/>
              <a:t>P:0.810</a:t>
            </a:r>
            <a:r>
              <a:rPr lang="pt-BR" b="1" dirty="0"/>
              <a:t>, </a:t>
            </a:r>
            <a:r>
              <a:rPr lang="pt-BR" b="1" dirty="0" smtClean="0"/>
              <a:t>   R:0.770</a:t>
            </a:r>
            <a:r>
              <a:rPr lang="pt-BR" b="1" dirty="0"/>
              <a:t>, </a:t>
            </a:r>
            <a:r>
              <a:rPr lang="pt-BR" b="1" dirty="0" smtClean="0"/>
              <a:t>    A:0.750</a:t>
            </a:r>
          </a:p>
          <a:p>
            <a:pPr marL="0" indent="0">
              <a:buNone/>
            </a:pPr>
            <a:endParaRPr lang="en-US" dirty="0"/>
          </a:p>
        </p:txBody>
      </p:sp>
    </p:spTree>
    <p:extLst>
      <p:ext uri="{BB962C8B-B14F-4D97-AF65-F5344CB8AC3E}">
        <p14:creationId xmlns:p14="http://schemas.microsoft.com/office/powerpoint/2010/main" val="2020524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Methods/Results</a:t>
            </a:r>
            <a:endParaRPr lang="en-US" dirty="0"/>
          </a:p>
        </p:txBody>
      </p:sp>
      <p:sp>
        <p:nvSpPr>
          <p:cNvPr id="3" name="Content Placeholder 2"/>
          <p:cNvSpPr>
            <a:spLocks noGrp="1"/>
          </p:cNvSpPr>
          <p:nvPr>
            <p:ph idx="1"/>
          </p:nvPr>
        </p:nvSpPr>
        <p:spPr>
          <a:xfrm>
            <a:off x="779463" y="1949824"/>
            <a:ext cx="7583488" cy="4601288"/>
          </a:xfrm>
        </p:spPr>
        <p:txBody>
          <a:bodyPr>
            <a:normAutofit/>
          </a:bodyPr>
          <a:lstStyle/>
          <a:p>
            <a:r>
              <a:rPr lang="en-US" dirty="0"/>
              <a:t>Tested for different values of training parameters until a consistent recall of over 90% was obtained, while keeping the precision and accuracy around 65-70% for both the classifiers</a:t>
            </a:r>
            <a:r>
              <a:rPr lang="en-US" dirty="0" smtClean="0"/>
              <a:t>.</a:t>
            </a:r>
          </a:p>
          <a:p>
            <a:pPr lvl="1"/>
            <a:r>
              <a:rPr lang="en-US" dirty="0" smtClean="0"/>
              <a:t>Perceptron: Changed parameters so that learning algorithm penalized False Negatives more strongly than False Positives </a:t>
            </a:r>
          </a:p>
          <a:p>
            <a:pPr lvl="1"/>
            <a:r>
              <a:rPr lang="en-US" dirty="0" smtClean="0"/>
              <a:t>LR: Changed the classification threshold for testing so classifier only make negative when it is more certain.</a:t>
            </a:r>
            <a:endParaRPr lang="en-US" dirty="0"/>
          </a:p>
          <a:p>
            <a:pPr fontAlgn="base"/>
            <a:r>
              <a:rPr lang="en-US" b="1" dirty="0"/>
              <a:t>Logistic Regression: P:0.646, R:0.927, A:0.680</a:t>
            </a:r>
            <a:endParaRPr lang="en-US" dirty="0"/>
          </a:p>
          <a:p>
            <a:r>
              <a:rPr lang="en-US" b="1" dirty="0"/>
              <a:t> </a:t>
            </a:r>
            <a:r>
              <a:rPr lang="en-US" b="1" dirty="0" smtClean="0"/>
              <a:t>Voted </a:t>
            </a:r>
            <a:r>
              <a:rPr lang="en-US" b="1" dirty="0"/>
              <a:t>Perceptron:   P:0.653, R:0.925, </a:t>
            </a:r>
            <a:r>
              <a:rPr lang="en-US" b="1" dirty="0" smtClean="0"/>
              <a:t>A:0.700</a:t>
            </a:r>
          </a:p>
          <a:p>
            <a:endParaRPr lang="en-US" dirty="0" smtClean="0"/>
          </a:p>
          <a:p>
            <a:pPr marL="457200" indent="-457200">
              <a:buFont typeface="+mj-lt"/>
              <a:buAutoNum type="arabicPeriod" startAt="4"/>
            </a:pPr>
            <a:endParaRPr lang="en-US" dirty="0" smtClean="0"/>
          </a:p>
          <a:p>
            <a:pPr marL="457200" indent="-457200">
              <a:buFont typeface="+mj-lt"/>
              <a:buAutoNum type="arabicPeriod" startAt="4"/>
            </a:pPr>
            <a:endParaRPr lang="en-US" dirty="0" smtClean="0"/>
          </a:p>
          <a:p>
            <a:pPr marL="457200" indent="-457200">
              <a:buAutoNum type="arabicPeriod" startAt="4"/>
            </a:pPr>
            <a:endParaRPr lang="en-US" dirty="0" smtClean="0"/>
          </a:p>
          <a:p>
            <a:pPr marL="457200" indent="-457200">
              <a:buAutoNum type="arabicPeriod" startAt="4"/>
            </a:pPr>
            <a:endParaRPr lang="en-US" dirty="0" smtClean="0"/>
          </a:p>
        </p:txBody>
      </p:sp>
    </p:spTree>
    <p:extLst>
      <p:ext uri="{BB962C8B-B14F-4D97-AF65-F5344CB8AC3E}">
        <p14:creationId xmlns:p14="http://schemas.microsoft.com/office/powerpoint/2010/main" val="906598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Methods/Results</a:t>
            </a:r>
          </a:p>
        </p:txBody>
      </p:sp>
      <p:sp>
        <p:nvSpPr>
          <p:cNvPr id="3" name="Content Placeholder 2"/>
          <p:cNvSpPr>
            <a:spLocks noGrp="1"/>
          </p:cNvSpPr>
          <p:nvPr>
            <p:ph idx="1"/>
          </p:nvPr>
        </p:nvSpPr>
        <p:spPr/>
        <p:txBody>
          <a:bodyPr/>
          <a:lstStyle/>
          <a:p>
            <a:r>
              <a:rPr lang="en-US" dirty="0"/>
              <a:t>Performed 5-fold cross validation for each classifier </a:t>
            </a:r>
            <a:r>
              <a:rPr lang="en-US" dirty="0" smtClean="0"/>
              <a:t>(both biased and unbiased) using </a:t>
            </a:r>
            <a:r>
              <a:rPr lang="en-US" dirty="0"/>
              <a:t>both biased and naive algorithms. We repeated </a:t>
            </a:r>
            <a:r>
              <a:rPr lang="en-US" dirty="0" smtClean="0"/>
              <a:t>this step 5 times and reported the results. </a:t>
            </a:r>
          </a:p>
          <a:p>
            <a:endParaRPr lang="en-US" dirty="0"/>
          </a:p>
          <a:p>
            <a:endParaRPr lang="en-US" dirty="0"/>
          </a:p>
          <a:p>
            <a:endParaRPr lang="en-US" dirty="0"/>
          </a:p>
        </p:txBody>
      </p:sp>
      <p:pic>
        <p:nvPicPr>
          <p:cNvPr id="2050" name="Picture 2" descr="https://lh5.googleusercontent.com/MjncNpwXWWdbk1XhYJlaB3UxSOmtlRt07bU69-tkn29-4LAHnCQohHxjyDtiJVZKzjR9qS9c-99IrhEJiaiuSu1FRHC4hTOykYpGr_nYVHt-Gho2CW5fR-Qmq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572" y="2982890"/>
            <a:ext cx="4238625" cy="376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820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Methods/Results</a:t>
            </a:r>
          </a:p>
        </p:txBody>
      </p:sp>
      <p:sp>
        <p:nvSpPr>
          <p:cNvPr id="3" name="Content Placeholder 2"/>
          <p:cNvSpPr>
            <a:spLocks noGrp="1"/>
          </p:cNvSpPr>
          <p:nvPr>
            <p:ph idx="1"/>
          </p:nvPr>
        </p:nvSpPr>
        <p:spPr/>
        <p:txBody>
          <a:bodyPr>
            <a:normAutofit lnSpcReduction="10000"/>
          </a:bodyPr>
          <a:lstStyle/>
          <a:p>
            <a:r>
              <a:rPr lang="en-US" dirty="0"/>
              <a:t>Comparing the </a:t>
            </a:r>
            <a:r>
              <a:rPr lang="en-US" dirty="0" smtClean="0"/>
              <a:t> performance of the Logistic </a:t>
            </a:r>
            <a:r>
              <a:rPr lang="en-US" dirty="0"/>
              <a:t>Regression and Voted Perceptron Classifier</a:t>
            </a:r>
          </a:p>
          <a:p>
            <a:pPr lvl="1"/>
            <a:r>
              <a:rPr lang="en-US" dirty="0" smtClean="0"/>
              <a:t>We performed a paired two-tailed </a:t>
            </a:r>
            <a:r>
              <a:rPr lang="en-US" dirty="0"/>
              <a:t>t-test for difference in errors by the two classifiers over same sets of </a:t>
            </a:r>
            <a:r>
              <a:rPr lang="en-US" dirty="0" smtClean="0"/>
              <a:t>data to quantify </a:t>
            </a:r>
            <a:r>
              <a:rPr lang="en-US" dirty="0"/>
              <a:t>and derive a statistical </a:t>
            </a:r>
            <a:r>
              <a:rPr lang="en-US" dirty="0" smtClean="0"/>
              <a:t>significance</a:t>
            </a:r>
          </a:p>
          <a:p>
            <a:pPr lvl="1"/>
            <a:r>
              <a:rPr lang="en-US" dirty="0" smtClean="0"/>
              <a:t>Used 5-fold </a:t>
            </a:r>
            <a:r>
              <a:rPr lang="en-US" dirty="0"/>
              <a:t>cross-validation and calculating the error in classification for each held-out set by both the classifiers</a:t>
            </a:r>
            <a:r>
              <a:rPr lang="en-US" dirty="0" smtClean="0"/>
              <a:t>.</a:t>
            </a:r>
          </a:p>
          <a:p>
            <a:pPr lvl="1"/>
            <a:endParaRPr lang="en-US" dirty="0"/>
          </a:p>
          <a:p>
            <a:pPr lvl="1"/>
            <a:endParaRPr lang="en-US" dirty="0" smtClean="0"/>
          </a:p>
          <a:p>
            <a:pPr lvl="1"/>
            <a:endParaRPr lang="en-US" dirty="0"/>
          </a:p>
          <a:p>
            <a:pPr lvl="1"/>
            <a:endParaRPr lang="en-US" dirty="0" smtClean="0"/>
          </a:p>
          <a:p>
            <a:pPr lvl="1"/>
            <a:r>
              <a:rPr lang="en-US" b="1" dirty="0"/>
              <a:t>p-value = </a:t>
            </a:r>
            <a:r>
              <a:rPr lang="en-US" b="1" dirty="0" smtClean="0"/>
              <a:t>0.846537   </a:t>
            </a:r>
            <a:r>
              <a:rPr lang="en-US" dirty="0" smtClean="0"/>
              <a:t> (doesn’t tell much)</a:t>
            </a:r>
            <a:endParaRPr lang="en-US" dirty="0"/>
          </a:p>
          <a:p>
            <a:endParaRPr lang="en-US" dirty="0"/>
          </a:p>
        </p:txBody>
      </p:sp>
      <p:pic>
        <p:nvPicPr>
          <p:cNvPr id="3074" name="Picture 2" descr="https://lh4.googleusercontent.com/aMZNP29IQjQEO48VnOdAQiXE9xKXjRXDhBwBj-UdPd10sc4xJc0Hn29-G6cEmeyX8rhQPCUtELAIBX-oJf3FGpTgA6dvngYgwQaLdqa6j_0BR9rcSjFimIZQ2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609" y="4155590"/>
            <a:ext cx="260985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970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Methods/Results</a:t>
            </a:r>
          </a:p>
        </p:txBody>
      </p:sp>
      <p:sp>
        <p:nvSpPr>
          <p:cNvPr id="3" name="Content Placeholder 2"/>
          <p:cNvSpPr>
            <a:spLocks noGrp="1"/>
          </p:cNvSpPr>
          <p:nvPr>
            <p:ph idx="1"/>
          </p:nvPr>
        </p:nvSpPr>
        <p:spPr>
          <a:xfrm>
            <a:off x="779463" y="1949824"/>
            <a:ext cx="7583488" cy="4601288"/>
          </a:xfrm>
        </p:spPr>
        <p:txBody>
          <a:bodyPr>
            <a:normAutofit fontScale="92500"/>
          </a:bodyPr>
          <a:lstStyle/>
          <a:p>
            <a:r>
              <a:rPr lang="en-US" dirty="0" smtClean="0"/>
              <a:t>Next we compared performance </a:t>
            </a:r>
            <a:r>
              <a:rPr lang="en-US" dirty="0"/>
              <a:t>between the two </a:t>
            </a:r>
            <a:r>
              <a:rPr lang="en-US" dirty="0" smtClean="0"/>
              <a:t>classifiers using area </a:t>
            </a:r>
            <a:r>
              <a:rPr lang="en-US" dirty="0"/>
              <a:t>under their “Receiver Operating Characteristic</a:t>
            </a:r>
            <a:r>
              <a:rPr lang="en-US" dirty="0" smtClean="0"/>
              <a:t>” ROC </a:t>
            </a:r>
            <a:r>
              <a:rPr lang="en-US" dirty="0"/>
              <a:t>curves. </a:t>
            </a:r>
            <a:endParaRPr lang="en-US" dirty="0" smtClean="0"/>
          </a:p>
          <a:p>
            <a:endParaRPr lang="en-US" dirty="0"/>
          </a:p>
          <a:p>
            <a:endParaRPr lang="en-US" dirty="0" smtClean="0"/>
          </a:p>
          <a:p>
            <a:endParaRPr lang="en-US" dirty="0"/>
          </a:p>
          <a:p>
            <a:endParaRPr lang="en-US" dirty="0" smtClean="0"/>
          </a:p>
          <a:p>
            <a:endParaRPr lang="en-US" dirty="0"/>
          </a:p>
          <a:p>
            <a:r>
              <a:rPr lang="en-US" dirty="0" smtClean="0"/>
              <a:t>AUC for LR &lt; Perceptron and the curve also demonstrates that for the same sensitivity Perceptron gives a better specificity</a:t>
            </a:r>
            <a:endParaRPr lang="en-US" dirty="0"/>
          </a:p>
          <a:p>
            <a:endParaRPr lang="en-US" dirty="0"/>
          </a:p>
        </p:txBody>
      </p:sp>
      <p:pic>
        <p:nvPicPr>
          <p:cNvPr id="4098" name="Picture 2" descr="https://lh5.googleusercontent.com/nHujtm8IDBMwvA87d_3LPKKvfYwZCSNt8KhlVxBswvKX6kstwS_VAIJZCc9Rb2KuunsxNp5u1xCaBNqPntVIGiRa4hbwPTZM2fDLv02I3MvisVLZKyRaDx40uQ"/>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02289" y="2664022"/>
            <a:ext cx="6579383" cy="299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854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Methods/Results</a:t>
            </a:r>
            <a:endParaRPr lang="en-US" dirty="0"/>
          </a:p>
        </p:txBody>
      </p:sp>
      <p:sp>
        <p:nvSpPr>
          <p:cNvPr id="3" name="Content Placeholder 2"/>
          <p:cNvSpPr>
            <a:spLocks noGrp="1"/>
          </p:cNvSpPr>
          <p:nvPr>
            <p:ph idx="1"/>
          </p:nvPr>
        </p:nvSpPr>
        <p:spPr>
          <a:xfrm>
            <a:off x="779463" y="1949823"/>
            <a:ext cx="7583488" cy="4326285"/>
          </a:xfrm>
        </p:spPr>
        <p:txBody>
          <a:bodyPr>
            <a:normAutofit fontScale="92500" lnSpcReduction="10000"/>
          </a:bodyPr>
          <a:lstStyle/>
          <a:p>
            <a:r>
              <a:rPr lang="en-US" dirty="0" smtClean="0"/>
              <a:t>Have been using 24 attributes/proteins for classification. </a:t>
            </a:r>
          </a:p>
          <a:p>
            <a:r>
              <a:rPr lang="en-US" dirty="0" smtClean="0"/>
              <a:t>We wanted to find the best and smallest set of attributes that would be enough to classify for the disease. </a:t>
            </a:r>
          </a:p>
          <a:p>
            <a:r>
              <a:rPr lang="en-US" dirty="0" smtClean="0"/>
              <a:t>Selected attributes based on p value of t-test between normal and CAD groups.</a:t>
            </a:r>
          </a:p>
          <a:p>
            <a:r>
              <a:rPr lang="en-US" dirty="0" smtClean="0"/>
              <a:t>Groups </a:t>
            </a:r>
          </a:p>
          <a:p>
            <a:pPr lvl="1"/>
            <a:r>
              <a:rPr lang="en-US" dirty="0" smtClean="0"/>
              <a:t>A-24 = All 24 attributes</a:t>
            </a:r>
          </a:p>
          <a:p>
            <a:pPr lvl="1"/>
            <a:r>
              <a:rPr lang="en-US" dirty="0" smtClean="0"/>
              <a:t>MS-9 = 9 attributes with best p-values</a:t>
            </a:r>
          </a:p>
          <a:p>
            <a:pPr lvl="1"/>
            <a:r>
              <a:rPr lang="en-US" dirty="0" smtClean="0"/>
              <a:t>MS-5 = 5 attributes with best p-values</a:t>
            </a:r>
          </a:p>
          <a:p>
            <a:pPr lvl="1"/>
            <a:r>
              <a:rPr lang="en-US" dirty="0" smtClean="0"/>
              <a:t>MS-2 = 2 attributes with best p-values</a:t>
            </a:r>
          </a:p>
          <a:p>
            <a:pPr lvl="1"/>
            <a:r>
              <a:rPr lang="en-US" dirty="0" smtClean="0"/>
              <a:t>MIT-2 = 2 attributes from a previous study at MIT</a:t>
            </a:r>
          </a:p>
          <a:p>
            <a:pPr lvl="1"/>
            <a:endParaRPr lang="en-US" dirty="0" smtClean="0"/>
          </a:p>
          <a:p>
            <a:endParaRPr lang="en-US" dirty="0" smtClean="0"/>
          </a:p>
        </p:txBody>
      </p:sp>
    </p:spTree>
    <p:extLst>
      <p:ext uri="{BB962C8B-B14F-4D97-AF65-F5344CB8AC3E}">
        <p14:creationId xmlns:p14="http://schemas.microsoft.com/office/powerpoint/2010/main" val="2841235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Methods/Results</a:t>
            </a:r>
            <a:endParaRPr lang="en-US" dirty="0"/>
          </a:p>
        </p:txBody>
      </p:sp>
      <p:sp>
        <p:nvSpPr>
          <p:cNvPr id="3" name="Content Placeholder 2"/>
          <p:cNvSpPr>
            <a:spLocks noGrp="1"/>
          </p:cNvSpPr>
          <p:nvPr>
            <p:ph idx="1"/>
          </p:nvPr>
        </p:nvSpPr>
        <p:spPr>
          <a:xfrm>
            <a:off x="779463" y="1949823"/>
            <a:ext cx="7583488" cy="4326285"/>
          </a:xfrm>
        </p:spPr>
        <p:txBody>
          <a:bodyPr>
            <a:normAutofit/>
          </a:bodyPr>
          <a:lstStyle/>
          <a:p>
            <a:pPr lvl="1"/>
            <a:r>
              <a:rPr lang="en-US" dirty="0" smtClean="0"/>
              <a:t>Analyzed ROC plots of all groups using the Logistic Regression and Perceptron Classifier. </a:t>
            </a:r>
          </a:p>
          <a:p>
            <a:endParaRPr 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3" y="2715285"/>
            <a:ext cx="5721928" cy="3449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460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Coronary Artery </a:t>
            </a:r>
            <a:r>
              <a:rPr lang="en-US" dirty="0"/>
              <a:t>Disease (CAD) is the number one cause of death </a:t>
            </a:r>
            <a:r>
              <a:rPr lang="en-US" dirty="0" smtClean="0"/>
              <a:t>globally. </a:t>
            </a:r>
          </a:p>
          <a:p>
            <a:r>
              <a:rPr lang="en-US" dirty="0" smtClean="0"/>
              <a:t>Causes </a:t>
            </a:r>
            <a:r>
              <a:rPr lang="en-US" dirty="0"/>
              <a:t>over 800,000 deaths per year in the </a:t>
            </a:r>
            <a:r>
              <a:rPr lang="en-US" dirty="0" smtClean="0"/>
              <a:t>US.</a:t>
            </a:r>
          </a:p>
        </p:txBody>
      </p:sp>
    </p:spTree>
    <p:extLst>
      <p:ext uri="{BB962C8B-B14F-4D97-AF65-F5344CB8AC3E}">
        <p14:creationId xmlns:p14="http://schemas.microsoft.com/office/powerpoint/2010/main" val="3973160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Methods/Results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64" y="1988473"/>
            <a:ext cx="7463992" cy="4512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9415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Methods/Results</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644" y="1992496"/>
            <a:ext cx="7630247" cy="4131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953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Methods/Results</a:t>
            </a:r>
            <a:endParaRPr lang="en-US" dirty="0"/>
          </a:p>
        </p:txBody>
      </p:sp>
      <p:sp>
        <p:nvSpPr>
          <p:cNvPr id="3" name="Content Placeholder 2"/>
          <p:cNvSpPr>
            <a:spLocks noGrp="1"/>
          </p:cNvSpPr>
          <p:nvPr>
            <p:ph idx="1"/>
          </p:nvPr>
        </p:nvSpPr>
        <p:spPr>
          <a:xfrm>
            <a:off x="779463" y="1949823"/>
            <a:ext cx="7583488" cy="4326285"/>
          </a:xfrm>
        </p:spPr>
        <p:txBody>
          <a:bodyPr>
            <a:normAutofit/>
          </a:bodyPr>
          <a:lstStyle/>
          <a:p>
            <a:r>
              <a:rPr lang="en-US" dirty="0" smtClean="0"/>
              <a:t>To establish significance, we repeated the process 100 times for MS-9. </a:t>
            </a:r>
          </a:p>
          <a:p>
            <a:r>
              <a:rPr lang="en-US" dirty="0" smtClean="0"/>
              <a:t>As a control, we repeated a similar process but used 9 randomly sampled attributes for each iteration. </a:t>
            </a:r>
          </a:p>
          <a:p>
            <a:r>
              <a:rPr lang="en-US" dirty="0"/>
              <a:t>Performed a paired t-test between the MS-9 and Random 9.</a:t>
            </a:r>
          </a:p>
          <a:p>
            <a:pPr lvl="1"/>
            <a:r>
              <a:rPr lang="en-US" dirty="0"/>
              <a:t>P-value = </a:t>
            </a:r>
            <a:r>
              <a:rPr lang="en-US" dirty="0" smtClean="0"/>
              <a:t>5.413E-32</a:t>
            </a:r>
          </a:p>
          <a:p>
            <a:r>
              <a:rPr lang="en-US" dirty="0" smtClean="0"/>
              <a:t>Ms-9 group</a:t>
            </a:r>
            <a:endParaRPr lang="en-US" dirty="0"/>
          </a:p>
        </p:txBody>
      </p:sp>
    </p:spTree>
    <p:extLst>
      <p:ext uri="{BB962C8B-B14F-4D97-AF65-F5344CB8AC3E}">
        <p14:creationId xmlns:p14="http://schemas.microsoft.com/office/powerpoint/2010/main" val="3155177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Methods/Results</a:t>
            </a:r>
            <a:endParaRPr lang="en-US" dirty="0"/>
          </a:p>
        </p:txBody>
      </p:sp>
      <p:sp>
        <p:nvSpPr>
          <p:cNvPr id="3" name="Content Placeholder 2"/>
          <p:cNvSpPr>
            <a:spLocks noGrp="1"/>
          </p:cNvSpPr>
          <p:nvPr>
            <p:ph idx="1"/>
          </p:nvPr>
        </p:nvSpPr>
        <p:spPr>
          <a:xfrm>
            <a:off x="779463" y="1949823"/>
            <a:ext cx="7583488" cy="4326285"/>
          </a:xfrm>
        </p:spPr>
        <p:txBody>
          <a:bodyPr>
            <a:normAutofit/>
          </a:bodyPr>
          <a:lstStyle/>
          <a:p>
            <a:r>
              <a:rPr lang="en-US" dirty="0" smtClean="0"/>
              <a:t>5-fold cross validations using MS-9 for both biased classifiers.</a:t>
            </a:r>
          </a:p>
          <a:p>
            <a:r>
              <a:rPr lang="en-US" dirty="0" smtClean="0"/>
              <a:t>Repeated 5 times and found average Precision, Recall, Accuracy.</a:t>
            </a:r>
          </a:p>
          <a:p>
            <a:r>
              <a:rPr lang="en-US" dirty="0" smtClean="0"/>
              <a:t>Increase in Recall (95%) while Precision and Accuracy remained between 65%-70%.</a:t>
            </a:r>
          </a:p>
          <a:p>
            <a:endParaRPr lang="en-US" dirty="0"/>
          </a:p>
        </p:txBody>
      </p:sp>
    </p:spTree>
    <p:extLst>
      <p:ext uri="{BB962C8B-B14F-4D97-AF65-F5344CB8AC3E}">
        <p14:creationId xmlns:p14="http://schemas.microsoft.com/office/powerpoint/2010/main" val="388461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Methods/Results</a:t>
            </a:r>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97" y="2541011"/>
            <a:ext cx="8279661" cy="2820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556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best overall classification method we identified was using the perceptron classifier with the 9 proteins selected in the MS-9 panel. </a:t>
            </a:r>
          </a:p>
          <a:p>
            <a:r>
              <a:rPr lang="en-US" dirty="0"/>
              <a:t>Our MS-9 perceptron classifier outperformed the 23 gene classifier of </a:t>
            </a:r>
            <a:r>
              <a:rPr lang="en-US" dirty="0" smtClean="0"/>
              <a:t>Rosenberg in </a:t>
            </a:r>
            <a:r>
              <a:rPr lang="en-US" dirty="0"/>
              <a:t>terms of overall AUC (.871 vs. .72) and specificity at 95% sensitivity (66.4% vs. ~20%). </a:t>
            </a:r>
          </a:p>
          <a:p>
            <a:r>
              <a:rPr lang="en-US" dirty="0"/>
              <a:t>Since the ultimate goal is to create a blood test for patients entering the ER with chest pain, using fewer markers could substantially reduce the cost of the test and impact its potential for widespread use. </a:t>
            </a:r>
          </a:p>
        </p:txBody>
      </p:sp>
    </p:spTree>
    <p:extLst>
      <p:ext uri="{BB962C8B-B14F-4D97-AF65-F5344CB8AC3E}">
        <p14:creationId xmlns:p14="http://schemas.microsoft.com/office/powerpoint/2010/main" val="1459311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best sensitivity achieved, 95% by the perceptron MS-9 classifier, would still create too many false negatives to be used as a substitute for all other clinical tests. </a:t>
            </a:r>
          </a:p>
          <a:p>
            <a:r>
              <a:rPr lang="en-US" dirty="0"/>
              <a:t>T</a:t>
            </a:r>
            <a:r>
              <a:rPr lang="en-US" dirty="0" smtClean="0"/>
              <a:t>he </a:t>
            </a:r>
            <a:r>
              <a:rPr lang="en-US" dirty="0"/>
              <a:t>test would be used as an initial filtering method to prioritize patients being referred for angiography and false negatives would be avoided by augmenting the test with the routine methods of investigation of family and medical history, Electrocardiograms (EKG), Stress testing, Echocardiography (ECHO), other blood tests, and Electron-Beam Computed Tomography. </a:t>
            </a:r>
            <a:endParaRPr lang="en-US" b="1" dirty="0" smtClean="0"/>
          </a:p>
        </p:txBody>
      </p:sp>
    </p:spTree>
    <p:extLst>
      <p:ext uri="{BB962C8B-B14F-4D97-AF65-F5344CB8AC3E}">
        <p14:creationId xmlns:p14="http://schemas.microsoft.com/office/powerpoint/2010/main" val="271990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best sensitivity achieved, 95% by the perceptron MS-9 classifier, would still create too many false negatives to be used as a substitute for all other clinical tests. </a:t>
            </a:r>
          </a:p>
          <a:p>
            <a:r>
              <a:rPr lang="en-US" dirty="0"/>
              <a:t>T</a:t>
            </a:r>
            <a:r>
              <a:rPr lang="en-US" dirty="0" smtClean="0"/>
              <a:t>he </a:t>
            </a:r>
            <a:r>
              <a:rPr lang="en-US" dirty="0"/>
              <a:t>test would be used as an initial filtering method to prioritize patients being referred for angiography and false negatives would be avoided by augmenting the test with the routine methods of investigation of family and medical history, Electrocardiograms (EKG), Stress testing, Echocardiography (ECHO), other blood tests, and Electron-Beam Computed Tomography. </a:t>
            </a:r>
            <a:endParaRPr lang="en-US" b="1" dirty="0" smtClean="0"/>
          </a:p>
        </p:txBody>
      </p:sp>
    </p:spTree>
    <p:extLst>
      <p:ext uri="{BB962C8B-B14F-4D97-AF65-F5344CB8AC3E}">
        <p14:creationId xmlns:p14="http://schemas.microsoft.com/office/powerpoint/2010/main" val="841676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535323174"/>
              </p:ext>
            </p:extLst>
          </p:nvPr>
        </p:nvGraphicFramePr>
        <p:xfrm>
          <a:off x="1670050" y="1780318"/>
          <a:ext cx="5803900" cy="3873500"/>
        </p:xfrm>
        <a:graphic>
          <a:graphicData uri="http://schemas.openxmlformats.org/presentationml/2006/ole">
            <mc:AlternateContent xmlns:mc="http://schemas.openxmlformats.org/markup-compatibility/2006">
              <mc:Choice xmlns:v="urn:schemas-microsoft-com:vml" Requires="v">
                <p:oleObj spid="_x0000_s1060" name="Document" r:id="rId4" imgW="5803900" imgH="3873500" progId="Word.Document.12">
                  <p:embed/>
                </p:oleObj>
              </mc:Choice>
              <mc:Fallback>
                <p:oleObj name="Document" r:id="rId4" imgW="5803900" imgH="3873500" progId="Word.Document.12">
                  <p:embed/>
                  <p:pic>
                    <p:nvPicPr>
                      <p:cNvPr id="0" name=""/>
                      <p:cNvPicPr/>
                      <p:nvPr/>
                    </p:nvPicPr>
                    <p:blipFill>
                      <a:blip r:embed="rId5"/>
                      <a:stretch>
                        <a:fillRect/>
                      </a:stretch>
                    </p:blipFill>
                    <p:spPr>
                      <a:xfrm>
                        <a:off x="1670050" y="1780318"/>
                        <a:ext cx="5803900" cy="3873500"/>
                      </a:xfrm>
                      <a:prstGeom prst="rect">
                        <a:avLst/>
                      </a:prstGeom>
                    </p:spPr>
                  </p:pic>
                </p:oleObj>
              </mc:Fallback>
            </mc:AlternateContent>
          </a:graphicData>
        </a:graphic>
      </p:graphicFrame>
    </p:spTree>
    <p:extLst>
      <p:ext uri="{BB962C8B-B14F-4D97-AF65-F5344CB8AC3E}">
        <p14:creationId xmlns:p14="http://schemas.microsoft.com/office/powerpoint/2010/main" val="3909753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To </a:t>
            </a:r>
            <a:r>
              <a:rPr lang="en-US" dirty="0"/>
              <a:t>our knowledge, our 9 protein perceptron classifier is the only protein CAD classifier capable of achieving 65% specificity while maintaining 95% sensitivity. </a:t>
            </a:r>
            <a:endParaRPr lang="en-US" dirty="0" smtClean="0"/>
          </a:p>
          <a:p>
            <a:r>
              <a:rPr lang="en-US" dirty="0" smtClean="0"/>
              <a:t>This </a:t>
            </a:r>
            <a:r>
              <a:rPr lang="en-US" dirty="0"/>
              <a:t>supports the idea that a low cost, low risk blood test for CAD could be implemented as a clinically useful tool in the near future. </a:t>
            </a:r>
            <a:endParaRPr lang="en-US" b="1" dirty="0" smtClean="0"/>
          </a:p>
        </p:txBody>
      </p:sp>
    </p:spTree>
    <p:extLst>
      <p:ext uri="{BB962C8B-B14F-4D97-AF65-F5344CB8AC3E}">
        <p14:creationId xmlns:p14="http://schemas.microsoft.com/office/powerpoint/2010/main" val="4183355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Coronary Angiography</a:t>
            </a:r>
            <a:endParaRPr lang="en-US" dirty="0"/>
          </a:p>
        </p:txBody>
      </p:sp>
      <p:sp>
        <p:nvSpPr>
          <p:cNvPr id="4" name="Content Placeholder 3"/>
          <p:cNvSpPr>
            <a:spLocks noGrp="1"/>
          </p:cNvSpPr>
          <p:nvPr>
            <p:ph idx="1"/>
          </p:nvPr>
        </p:nvSpPr>
        <p:spPr/>
        <p:txBody>
          <a:bodyPr/>
          <a:lstStyle/>
          <a:p>
            <a:r>
              <a:rPr lang="en-US" dirty="0" smtClean="0"/>
              <a:t>Gold standard </a:t>
            </a:r>
            <a:r>
              <a:rPr lang="en-US" dirty="0"/>
              <a:t>for assessment of anatomic coronary </a:t>
            </a:r>
            <a:r>
              <a:rPr lang="en-US" dirty="0" smtClean="0"/>
              <a:t>disease</a:t>
            </a:r>
          </a:p>
          <a:p>
            <a:endParaRPr lang="en-US" dirty="0"/>
          </a:p>
        </p:txBody>
      </p:sp>
      <p:pic>
        <p:nvPicPr>
          <p:cNvPr id="5" name="Picture 4"/>
          <p:cNvPicPr>
            <a:picLocks noChangeAspect="1"/>
          </p:cNvPicPr>
          <p:nvPr/>
        </p:nvPicPr>
        <p:blipFill>
          <a:blip r:embed="rId2"/>
          <a:stretch>
            <a:fillRect/>
          </a:stretch>
        </p:blipFill>
        <p:spPr>
          <a:xfrm>
            <a:off x="1566033" y="2526239"/>
            <a:ext cx="5805468" cy="3944892"/>
          </a:xfrm>
          <a:prstGeom prst="rect">
            <a:avLst/>
          </a:prstGeom>
        </p:spPr>
      </p:pic>
    </p:spTree>
    <p:extLst>
      <p:ext uri="{BB962C8B-B14F-4D97-AF65-F5344CB8AC3E}">
        <p14:creationId xmlns:p14="http://schemas.microsoft.com/office/powerpoint/2010/main" val="1722315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Angiography Disadvantages</a:t>
            </a:r>
            <a:endParaRPr lang="en-US" dirty="0"/>
          </a:p>
        </p:txBody>
      </p:sp>
      <p:sp>
        <p:nvSpPr>
          <p:cNvPr id="3" name="Content Placeholder 2"/>
          <p:cNvSpPr>
            <a:spLocks noGrp="1"/>
          </p:cNvSpPr>
          <p:nvPr>
            <p:ph idx="1"/>
          </p:nvPr>
        </p:nvSpPr>
        <p:spPr/>
        <p:txBody>
          <a:bodyPr/>
          <a:lstStyle/>
          <a:p>
            <a:r>
              <a:rPr lang="en-US" dirty="0" smtClean="0"/>
              <a:t>Mean cost of $10,880</a:t>
            </a:r>
          </a:p>
          <a:p>
            <a:r>
              <a:rPr lang="en-US" dirty="0" smtClean="0"/>
              <a:t>Invasive</a:t>
            </a:r>
          </a:p>
          <a:p>
            <a:r>
              <a:rPr lang="en-US" dirty="0" smtClean="0"/>
              <a:t>Risk of using contrast media and ionizing radiation</a:t>
            </a:r>
            <a:endParaRPr lang="en-US" dirty="0"/>
          </a:p>
        </p:txBody>
      </p:sp>
    </p:spTree>
    <p:extLst>
      <p:ext uri="{BB962C8B-B14F-4D97-AF65-F5344CB8AC3E}">
        <p14:creationId xmlns:p14="http://schemas.microsoft.com/office/powerpoint/2010/main" val="662528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12-05 at 10.46.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766" y="494853"/>
            <a:ext cx="6506564" cy="5380428"/>
          </a:xfrm>
          <a:prstGeom prst="rect">
            <a:avLst/>
          </a:prstGeom>
        </p:spPr>
      </p:pic>
    </p:spTree>
    <p:extLst>
      <p:ext uri="{BB962C8B-B14F-4D97-AF65-F5344CB8AC3E}">
        <p14:creationId xmlns:p14="http://schemas.microsoft.com/office/powerpoint/2010/main" val="1078853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12-05 at 11.00.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178" y="235693"/>
            <a:ext cx="5721159" cy="6229485"/>
          </a:xfrm>
          <a:prstGeom prst="rect">
            <a:avLst/>
          </a:prstGeom>
        </p:spPr>
      </p:pic>
    </p:spTree>
    <p:extLst>
      <p:ext uri="{BB962C8B-B14F-4D97-AF65-F5344CB8AC3E}">
        <p14:creationId xmlns:p14="http://schemas.microsoft.com/office/powerpoint/2010/main" val="213789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12-05 at 10.4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698500"/>
            <a:ext cx="7480300" cy="5461000"/>
          </a:xfrm>
          <a:prstGeom prst="rect">
            <a:avLst/>
          </a:prstGeom>
        </p:spPr>
      </p:pic>
    </p:spTree>
    <p:extLst>
      <p:ext uri="{BB962C8B-B14F-4D97-AF65-F5344CB8AC3E}">
        <p14:creationId xmlns:p14="http://schemas.microsoft.com/office/powerpoint/2010/main" val="1192882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Content Placeholder 2"/>
          <p:cNvSpPr>
            <a:spLocks noGrp="1"/>
          </p:cNvSpPr>
          <p:nvPr>
            <p:ph idx="1"/>
          </p:nvPr>
        </p:nvSpPr>
        <p:spPr/>
        <p:txBody>
          <a:bodyPr/>
          <a:lstStyle/>
          <a:p>
            <a:r>
              <a:rPr lang="en-US" dirty="0" smtClean="0"/>
              <a:t>Gene expression classifier</a:t>
            </a:r>
          </a:p>
          <a:p>
            <a:pPr lvl="1"/>
            <a:r>
              <a:rPr lang="en-US" dirty="0" smtClean="0"/>
              <a:t>Rosenberg et al. developed a 23 gene blood-based expression test</a:t>
            </a:r>
          </a:p>
          <a:p>
            <a:r>
              <a:rPr lang="en-US" dirty="0" smtClean="0"/>
              <a:t>Protein markers</a:t>
            </a:r>
          </a:p>
          <a:p>
            <a:pPr lvl="1"/>
            <a:r>
              <a:rPr lang="en-US" dirty="0" smtClean="0"/>
              <a:t>Troponin T for myocardial infarction</a:t>
            </a:r>
          </a:p>
          <a:p>
            <a:pPr lvl="1"/>
            <a:r>
              <a:rPr lang="en-US" dirty="0" smtClean="0"/>
              <a:t>NT-</a:t>
            </a:r>
            <a:r>
              <a:rPr lang="en-US" dirty="0" err="1" smtClean="0"/>
              <a:t>pBNP</a:t>
            </a:r>
            <a:r>
              <a:rPr lang="en-US" dirty="0" smtClean="0"/>
              <a:t> for acute coronary syndrome</a:t>
            </a:r>
          </a:p>
          <a:p>
            <a:pPr lvl="1"/>
            <a:r>
              <a:rPr lang="en-US" dirty="0" smtClean="0"/>
              <a:t>CRP for future cardiovascular events</a:t>
            </a:r>
            <a:endParaRPr lang="en-US" dirty="0"/>
          </a:p>
          <a:p>
            <a:r>
              <a:rPr lang="en-US" dirty="0" smtClean="0"/>
              <a:t> Protein multiplex panels</a:t>
            </a:r>
          </a:p>
          <a:p>
            <a:pPr lvl="1"/>
            <a:r>
              <a:rPr lang="en-US" dirty="0" err="1" smtClean="0"/>
              <a:t>LaFramboise</a:t>
            </a:r>
            <a:r>
              <a:rPr lang="en-US" dirty="0" smtClean="0"/>
              <a:t> et al. measured concentration of 24 proteins </a:t>
            </a:r>
          </a:p>
        </p:txBody>
      </p:sp>
    </p:spTree>
    <p:extLst>
      <p:ext uri="{BB962C8B-B14F-4D97-AF65-F5344CB8AC3E}">
        <p14:creationId xmlns:p14="http://schemas.microsoft.com/office/powerpoint/2010/main" val="106697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beat</a:t>
            </a:r>
            <a:endParaRPr lang="en-US" dirty="0"/>
          </a:p>
        </p:txBody>
      </p:sp>
      <p:sp>
        <p:nvSpPr>
          <p:cNvPr id="3" name="Content Placeholder 2"/>
          <p:cNvSpPr>
            <a:spLocks noGrp="1"/>
          </p:cNvSpPr>
          <p:nvPr>
            <p:ph idx="1"/>
          </p:nvPr>
        </p:nvSpPr>
        <p:spPr/>
        <p:txBody>
          <a:bodyPr/>
          <a:lstStyle/>
          <a:p>
            <a:r>
              <a:rPr lang="en-US" dirty="0" smtClean="0"/>
              <a:t>Scoring function:</a:t>
            </a:r>
          </a:p>
          <a:p>
            <a:endParaRPr lang="en-US" dirty="0"/>
          </a:p>
          <a:p>
            <a:endParaRPr lang="en-US" dirty="0" smtClean="0"/>
          </a:p>
          <a:p>
            <a:r>
              <a:rPr lang="en-US" dirty="0" err="1" smtClean="0"/>
              <a:t>M</a:t>
            </a:r>
            <a:r>
              <a:rPr lang="en-US" baseline="-25000" dirty="0" err="1" smtClean="0"/>
              <a:t>i</a:t>
            </a:r>
            <a:r>
              <a:rPr lang="en-US" dirty="0" smtClean="0"/>
              <a:t>(p) is concentration of </a:t>
            </a:r>
            <a:r>
              <a:rPr lang="en-US" dirty="0" err="1" smtClean="0"/>
              <a:t>ith</a:t>
            </a:r>
            <a:r>
              <a:rPr lang="en-US" dirty="0" smtClean="0"/>
              <a:t> marker for patient p</a:t>
            </a:r>
          </a:p>
          <a:p>
            <a:r>
              <a:rPr lang="en-US" dirty="0" smtClean="0"/>
              <a:t>Optimization of parameters using MCMC sampling</a:t>
            </a:r>
          </a:p>
          <a:p>
            <a:r>
              <a:rPr lang="en-US" dirty="0" smtClean="0"/>
              <a:t>58.5% specificity at 95% sensitivity (AUC = .84)</a:t>
            </a:r>
            <a:endParaRPr lang="en-US" dirty="0"/>
          </a:p>
        </p:txBody>
      </p:sp>
      <p:pic>
        <p:nvPicPr>
          <p:cNvPr id="4" name="Picture 3" descr="Screen Shot 2013-12-06 at 12.50.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908" y="2520950"/>
            <a:ext cx="4267200" cy="901700"/>
          </a:xfrm>
          <a:prstGeom prst="rect">
            <a:avLst/>
          </a:prstGeom>
        </p:spPr>
      </p:pic>
    </p:spTree>
    <p:extLst>
      <p:ext uri="{BB962C8B-B14F-4D97-AF65-F5344CB8AC3E}">
        <p14:creationId xmlns:p14="http://schemas.microsoft.com/office/powerpoint/2010/main" val="20602353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480</TotalTime>
  <Words>1070</Words>
  <Application>Microsoft Macintosh PowerPoint</Application>
  <PresentationFormat>On-screen Show (4:3)</PresentationFormat>
  <Paragraphs>122</Paragraphs>
  <Slides>29</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4" baseType="lpstr">
      <vt:lpstr>Calibri</vt:lpstr>
      <vt:lpstr>Corbel</vt:lpstr>
      <vt:lpstr>Wingdings 2</vt:lpstr>
      <vt:lpstr>Pixel</vt:lpstr>
      <vt:lpstr>Document</vt:lpstr>
      <vt:lpstr>Comparison of algorithms for the classification of coronary artery disease using protein multiplex panel</vt:lpstr>
      <vt:lpstr>Introduction</vt:lpstr>
      <vt:lpstr>Coronary Angiography</vt:lpstr>
      <vt:lpstr>Angiography Disadvantages</vt:lpstr>
      <vt:lpstr>PowerPoint Presentation</vt:lpstr>
      <vt:lpstr>PowerPoint Presentation</vt:lpstr>
      <vt:lpstr>PowerPoint Presentation</vt:lpstr>
      <vt:lpstr>Alternatives</vt:lpstr>
      <vt:lpstr>Algorithm to beat</vt:lpstr>
      <vt:lpstr>Sample Collection</vt:lpstr>
      <vt:lpstr>SearchLight Proteomics Assay</vt:lpstr>
      <vt:lpstr>Methods/Results</vt:lpstr>
      <vt:lpstr>Methods/Results</vt:lpstr>
      <vt:lpstr>Methods/Results</vt:lpstr>
      <vt:lpstr>Methods/Results</vt:lpstr>
      <vt:lpstr>Methods/Results</vt:lpstr>
      <vt:lpstr>Methods/Results</vt:lpstr>
      <vt:lpstr>Methods/Results</vt:lpstr>
      <vt:lpstr>Methods/Results</vt:lpstr>
      <vt:lpstr>Methods/Results</vt:lpstr>
      <vt:lpstr>Methods/Results</vt:lpstr>
      <vt:lpstr>Methods/Results</vt:lpstr>
      <vt:lpstr>Methods/Results</vt:lpstr>
      <vt:lpstr>Methods/Results</vt:lpstr>
      <vt:lpstr>Discussion</vt:lpstr>
      <vt:lpstr>Discussion</vt:lpstr>
      <vt:lpstr>Discussion</vt:lpstr>
      <vt:lpstr>Conclusions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algorithms for diagnosis of coronary artery disease </dc:title>
  <dc:creator>Mike Burger</dc:creator>
  <cp:lastModifiedBy>Prateek Tandon</cp:lastModifiedBy>
  <cp:revision>48</cp:revision>
  <dcterms:created xsi:type="dcterms:W3CDTF">2013-12-06T02:33:43Z</dcterms:created>
  <dcterms:modified xsi:type="dcterms:W3CDTF">2018-02-10T21:18:45Z</dcterms:modified>
</cp:coreProperties>
</file>