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781800" cy="8839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33"/>
  </p:normalViewPr>
  <p:slideViewPr>
    <p:cSldViewPr snapToGrid="0">
      <p:cViewPr>
        <p:scale>
          <a:sx n="100" d="100"/>
          <a:sy n="100" d="100"/>
        </p:scale>
        <p:origin x="19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Prateek\Desktop\sd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Lines of Code vs Number of warnings/errors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Sheet1!$A$17</c:f>
              <c:strCache>
                <c:ptCount val="1"/>
                <c:pt idx="0">
                  <c:v>1835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Sheet1!$C$1:$F$1</c:f>
              <c:strCache>
                <c:ptCount val="4"/>
                <c:pt idx="0">
                  <c:v>FindBugs</c:v>
                </c:pt>
                <c:pt idx="1">
                  <c:v>CheckStyle</c:v>
                </c:pt>
                <c:pt idx="2">
                  <c:v>PMD</c:v>
                </c:pt>
                <c:pt idx="3">
                  <c:v>SonarGraph</c:v>
                </c:pt>
              </c:strCache>
            </c:strRef>
          </c:cat>
          <c:val>
            <c:numRef>
              <c:f>Sheet1!$B$17:$E$17</c:f>
              <c:numCache>
                <c:formatCode>General</c:formatCode>
                <c:ptCount val="4"/>
                <c:pt idx="0">
                  <c:v>7.0</c:v>
                </c:pt>
                <c:pt idx="1">
                  <c:v>984.0</c:v>
                </c:pt>
                <c:pt idx="2">
                  <c:v>835.0</c:v>
                </c:pt>
                <c:pt idx="3">
                  <c:v>8.0</c:v>
                </c:pt>
              </c:numCache>
            </c:numRef>
          </c:val>
        </c:ser>
        <c:ser>
          <c:idx val="1"/>
          <c:order val="1"/>
          <c:tx>
            <c:strRef>
              <c:f>Sheet1!$A$18</c:f>
              <c:strCache>
                <c:ptCount val="1"/>
                <c:pt idx="0">
                  <c:v>783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Sheet1!$C$1:$F$1</c:f>
              <c:strCache>
                <c:ptCount val="4"/>
                <c:pt idx="0">
                  <c:v>FindBugs</c:v>
                </c:pt>
                <c:pt idx="1">
                  <c:v>CheckStyle</c:v>
                </c:pt>
                <c:pt idx="2">
                  <c:v>PMD</c:v>
                </c:pt>
                <c:pt idx="3">
                  <c:v>SonarGraph</c:v>
                </c:pt>
              </c:strCache>
            </c:strRef>
          </c:cat>
          <c:val>
            <c:numRef>
              <c:f>Sheet1!$B$18:$E$18</c:f>
              <c:numCache>
                <c:formatCode>General</c:formatCode>
                <c:ptCount val="4"/>
                <c:pt idx="0">
                  <c:v>0.0</c:v>
                </c:pt>
                <c:pt idx="1">
                  <c:v>449.0</c:v>
                </c:pt>
                <c:pt idx="2">
                  <c:v>493.0</c:v>
                </c:pt>
                <c:pt idx="3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Sheet1!$A$19</c:f>
              <c:strCache>
                <c:ptCount val="1"/>
                <c:pt idx="0">
                  <c:v>136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Sheet1!$C$1:$F$1</c:f>
              <c:strCache>
                <c:ptCount val="4"/>
                <c:pt idx="0">
                  <c:v>FindBugs</c:v>
                </c:pt>
                <c:pt idx="1">
                  <c:v>CheckStyle</c:v>
                </c:pt>
                <c:pt idx="2">
                  <c:v>PMD</c:v>
                </c:pt>
                <c:pt idx="3">
                  <c:v>SonarGraph</c:v>
                </c:pt>
              </c:strCache>
            </c:strRef>
          </c:cat>
          <c:val>
            <c:numRef>
              <c:f>Sheet1!$B$19:$E$19</c:f>
              <c:numCache>
                <c:formatCode>General</c:formatCode>
                <c:ptCount val="4"/>
                <c:pt idx="0">
                  <c:v>0.0</c:v>
                </c:pt>
                <c:pt idx="1">
                  <c:v>238.0</c:v>
                </c:pt>
                <c:pt idx="2">
                  <c:v>92.0</c:v>
                </c:pt>
                <c:pt idx="3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44087648"/>
        <c:axId val="-2144084112"/>
      </c:barChart>
      <c:catAx>
        <c:axId val="-21440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084112"/>
        <c:crosses val="autoZero"/>
        <c:auto val="1"/>
        <c:lblAlgn val="ctr"/>
        <c:lblOffset val="100"/>
        <c:noMultiLvlLbl val="0"/>
      </c:catAx>
      <c:valAx>
        <c:axId val="-214408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0876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61988"/>
            <a:ext cx="5894388" cy="331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8182" y="4198620"/>
            <a:ext cx="5425439" cy="3977640"/>
          </a:xfrm>
          <a:prstGeom prst="rect">
            <a:avLst/>
          </a:prstGeom>
        </p:spPr>
        <p:txBody>
          <a:bodyPr lIns="89230" tIns="89230" rIns="89230" bIns="89230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1702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61988"/>
            <a:ext cx="5892800" cy="331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8182" y="4198620"/>
            <a:ext cx="5425439" cy="3977640"/>
          </a:xfrm>
          <a:prstGeom prst="rect">
            <a:avLst/>
          </a:prstGeom>
        </p:spPr>
        <p:txBody>
          <a:bodyPr lIns="89230" tIns="89230" rIns="89230" bIns="8923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60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61988"/>
            <a:ext cx="5892800" cy="331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8182" y="4198620"/>
            <a:ext cx="5425439" cy="3977640"/>
          </a:xfrm>
          <a:prstGeom prst="rect">
            <a:avLst/>
          </a:prstGeom>
        </p:spPr>
        <p:txBody>
          <a:bodyPr lIns="89230" tIns="89230" rIns="89230" bIns="8923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56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61988"/>
            <a:ext cx="5892800" cy="331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8182" y="4198620"/>
            <a:ext cx="5425439" cy="3977640"/>
          </a:xfrm>
          <a:prstGeom prst="rect">
            <a:avLst/>
          </a:prstGeom>
        </p:spPr>
        <p:txBody>
          <a:bodyPr lIns="89230" tIns="89230" rIns="89230" bIns="8923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863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61988"/>
            <a:ext cx="5892800" cy="331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78182" y="4198620"/>
            <a:ext cx="5425439" cy="3977640"/>
          </a:xfrm>
          <a:prstGeom prst="rect">
            <a:avLst/>
          </a:prstGeom>
        </p:spPr>
        <p:txBody>
          <a:bodyPr lIns="89230" tIns="89230" rIns="89230" bIns="8923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69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61988"/>
            <a:ext cx="5892800" cy="331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8182" y="4198620"/>
            <a:ext cx="5425439" cy="3977640"/>
          </a:xfrm>
          <a:prstGeom prst="rect">
            <a:avLst/>
          </a:prstGeom>
        </p:spPr>
        <p:txBody>
          <a:bodyPr lIns="89230" tIns="89230" rIns="89230" bIns="8923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337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61988"/>
            <a:ext cx="5892800" cy="331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8182" y="4198620"/>
            <a:ext cx="5425439" cy="3977640"/>
          </a:xfrm>
          <a:prstGeom prst="rect">
            <a:avLst/>
          </a:prstGeom>
        </p:spPr>
        <p:txBody>
          <a:bodyPr lIns="89230" tIns="89230" rIns="89230" bIns="8923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39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61988"/>
            <a:ext cx="5892800" cy="331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78182" y="4198620"/>
            <a:ext cx="5425439" cy="3977640"/>
          </a:xfrm>
          <a:prstGeom prst="rect">
            <a:avLst/>
          </a:prstGeom>
        </p:spPr>
        <p:txBody>
          <a:bodyPr lIns="89230" tIns="89230" rIns="89230" bIns="8923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82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r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marL="0" indent="152400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152400" algn="ctr"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39700"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10795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872938" y="3849977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 dirty="0"/>
              <a:t>Frank Lin, Prateek Tandon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4948" y="1027416"/>
            <a:ext cx="6911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800" b="1" dirty="0" smtClean="0">
                <a:solidFill>
                  <a:srgbClr val="FFFFFF"/>
                </a:solidFill>
                <a:latin typeface="Trebuchet MS"/>
                <a:sym typeface="Trebuchet MS"/>
              </a:rPr>
              <a:t>Comparison </a:t>
            </a:r>
            <a:r>
              <a:rPr lang="en" sz="4800" b="1" dirty="0">
                <a:solidFill>
                  <a:srgbClr val="FFFFFF"/>
                </a:solidFill>
                <a:latin typeface="Trebuchet MS"/>
                <a:sym typeface="Trebuchet MS"/>
              </a:rPr>
              <a:t>of Static Code Analysis Tools for JAVA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562115" y="541085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 u="sng"/>
              <a:t>Static Code Analysis </a:t>
            </a:r>
          </a:p>
          <a:p>
            <a:endParaRPr lang="en" sz="3000" b="1" u="sng"/>
          </a:p>
        </p:txBody>
      </p:sp>
      <p:sp>
        <p:nvSpPr>
          <p:cNvPr id="48" name="Shape 48"/>
          <p:cNvSpPr txBox="1">
            <a:spLocks noGrp="1"/>
          </p:cNvSpPr>
          <p:nvPr>
            <p:ph type="subTitle" idx="2"/>
          </p:nvPr>
        </p:nvSpPr>
        <p:spPr>
          <a:xfrm>
            <a:off x="562125" y="1235225"/>
            <a:ext cx="81315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800" dirty="0">
                <a:solidFill>
                  <a:schemeClr val="bg1"/>
                </a:solidFill>
              </a:rPr>
              <a:t>The analysis of code that is performed without the execution of the code.</a:t>
            </a:r>
          </a:p>
          <a:p>
            <a:pPr marL="914400" lvl="1" indent="-3429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800" dirty="0">
                <a:solidFill>
                  <a:schemeClr val="bg1"/>
                </a:solidFill>
              </a:rPr>
              <a:t>Advantages: </a:t>
            </a:r>
          </a:p>
          <a:p>
            <a:pPr marL="1371600" lvl="2" indent="-342900" algn="l" rtl="0">
              <a:buClr>
                <a:schemeClr val="lt1"/>
              </a:buClr>
              <a:buSzPct val="100000"/>
              <a:buFont typeface="Trebuchet MS"/>
              <a:buChar char="■"/>
            </a:pPr>
            <a:r>
              <a:rPr lang="en" sz="1800" dirty="0">
                <a:solidFill>
                  <a:schemeClr val="bg1"/>
                </a:solidFill>
              </a:rPr>
              <a:t>Find </a:t>
            </a:r>
            <a:r>
              <a:rPr lang="en" sz="1800" dirty="0" smtClean="0">
                <a:solidFill>
                  <a:schemeClr val="bg1"/>
                </a:solidFill>
              </a:rPr>
              <a:t>errors in </a:t>
            </a:r>
            <a:r>
              <a:rPr lang="en" sz="1800" dirty="0">
                <a:solidFill>
                  <a:schemeClr val="bg1"/>
                </a:solidFill>
              </a:rPr>
              <a:t>code at exact location</a:t>
            </a:r>
          </a:p>
          <a:p>
            <a:pPr marL="1371600" lvl="2" indent="-342900" algn="l" rtl="0">
              <a:buClr>
                <a:schemeClr val="lt1"/>
              </a:buClr>
              <a:buSzPct val="100000"/>
              <a:buFont typeface="Trebuchet MS"/>
              <a:buChar char="■"/>
            </a:pPr>
            <a:r>
              <a:rPr lang="en" sz="1800" dirty="0">
                <a:solidFill>
                  <a:schemeClr val="bg1"/>
                </a:solidFill>
              </a:rPr>
              <a:t>Find errors earlier in development</a:t>
            </a:r>
          </a:p>
          <a:p>
            <a:pPr marL="1371600" lvl="2" indent="-342900" algn="l" rtl="0">
              <a:buClr>
                <a:schemeClr val="lt1"/>
              </a:buClr>
              <a:buSzPct val="100000"/>
              <a:buFont typeface="Trebuchet MS"/>
              <a:buChar char="■"/>
            </a:pPr>
            <a:r>
              <a:rPr lang="en" sz="1800" dirty="0">
                <a:solidFill>
                  <a:schemeClr val="bg1"/>
                </a:solidFill>
              </a:rPr>
              <a:t>Allows for quicker turn around for fixes</a:t>
            </a:r>
          </a:p>
          <a:p>
            <a:pPr marL="914400" lvl="1" indent="-3429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800" dirty="0">
                <a:solidFill>
                  <a:schemeClr val="bg1"/>
                </a:solidFill>
              </a:rPr>
              <a:t>Disadvantages</a:t>
            </a:r>
            <a:r>
              <a:rPr lang="en" sz="1800" dirty="0" smtClean="0">
                <a:solidFill>
                  <a:schemeClr val="bg1"/>
                </a:solidFill>
              </a:rPr>
              <a:t>:</a:t>
            </a:r>
            <a:endParaRPr lang="en" sz="1800" dirty="0">
              <a:solidFill>
                <a:schemeClr val="bg1"/>
              </a:solidFill>
            </a:endParaRPr>
          </a:p>
          <a:p>
            <a:pPr marL="1371600" lvl="2" indent="-342900" algn="l" rtl="0">
              <a:buClr>
                <a:schemeClr val="lt1"/>
              </a:buClr>
              <a:buSzPct val="100000"/>
              <a:buFont typeface="Trebuchet MS"/>
              <a:buChar char="■"/>
            </a:pPr>
            <a:r>
              <a:rPr lang="en" sz="1800" dirty="0">
                <a:solidFill>
                  <a:schemeClr val="bg1"/>
                </a:solidFill>
              </a:rPr>
              <a:t>Tools are only as good as established rules</a:t>
            </a:r>
          </a:p>
          <a:p>
            <a:pPr marL="1371600" lvl="2" indent="-342900" algn="l" rtl="0">
              <a:buClr>
                <a:schemeClr val="lt1"/>
              </a:buClr>
              <a:buSzPct val="100000"/>
              <a:buFont typeface="Trebuchet MS"/>
              <a:buChar char="■"/>
            </a:pPr>
            <a:r>
              <a:rPr lang="en" sz="1800" dirty="0">
                <a:solidFill>
                  <a:schemeClr val="bg1"/>
                </a:solidFill>
              </a:rPr>
              <a:t>Does not find errors related to the runtime environment (Dynamic Code Analysis</a:t>
            </a:r>
            <a:r>
              <a:rPr lang="en" sz="1800" dirty="0" smtClean="0">
                <a:solidFill>
                  <a:schemeClr val="bg1"/>
                </a:solidFill>
              </a:rPr>
              <a:t>)</a:t>
            </a:r>
          </a:p>
          <a:p>
            <a:pPr marL="1028700" lvl="2" algn="l" rtl="0">
              <a:buClr>
                <a:schemeClr val="lt1"/>
              </a:buClr>
              <a:buSzPct val="100000"/>
            </a:pPr>
            <a:endParaRPr lang="en" sz="1800" dirty="0">
              <a:solidFill>
                <a:schemeClr val="bg1"/>
              </a:solidFill>
            </a:endParaRPr>
          </a:p>
          <a:p>
            <a:pPr marL="457200" lvl="0" indent="-342900" algn="l" rtl="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800" dirty="0">
                <a:solidFill>
                  <a:schemeClr val="bg1"/>
                </a:solidFill>
              </a:rPr>
              <a:t>Compared 4 popular open-source tools </a:t>
            </a:r>
          </a:p>
          <a:p>
            <a:pPr marL="914400" lvl="1" indent="-3429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800" dirty="0">
                <a:solidFill>
                  <a:schemeClr val="bg1"/>
                </a:solidFill>
              </a:rPr>
              <a:t>FindBugs, Checkstyle, PMD, </a:t>
            </a:r>
            <a:r>
              <a:rPr lang="en" sz="1800" dirty="0" smtClean="0">
                <a:solidFill>
                  <a:schemeClr val="bg1"/>
                </a:solidFill>
              </a:rPr>
              <a:t>SonarGraph</a:t>
            </a:r>
            <a:endParaRPr lang="e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562115" y="541085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3000" b="1" u="sng"/>
              <a:t>Tools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2"/>
          </p:nvPr>
        </p:nvSpPr>
        <p:spPr>
          <a:xfrm>
            <a:off x="562125" y="1235225"/>
            <a:ext cx="81315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800" b="1" u="sng" dirty="0">
                <a:solidFill>
                  <a:schemeClr val="bg1"/>
                </a:solidFill>
              </a:rPr>
              <a:t>FindBugs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>
                <a:solidFill>
                  <a:schemeClr val="bg1"/>
                </a:solidFill>
              </a:rPr>
              <a:t>Detects instances of code that are likely to be errors (bug patterns)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>
                <a:solidFill>
                  <a:schemeClr val="bg1"/>
                </a:solidFill>
              </a:rPr>
              <a:t>Checks: Code vulnerability, performance, thread synchronization, etc.</a:t>
            </a:r>
          </a:p>
          <a:p>
            <a:endParaRPr lang="en" sz="1400" dirty="0">
              <a:solidFill>
                <a:schemeClr val="bg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800" b="1" u="sng" dirty="0">
                <a:solidFill>
                  <a:schemeClr val="bg1"/>
                </a:solidFill>
              </a:rPr>
              <a:t>Checkstyle</a:t>
            </a: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>
                <a:solidFill>
                  <a:schemeClr val="bg1"/>
                </a:solidFill>
              </a:rPr>
              <a:t>Detects code that deviate from a defined set of coding rules</a:t>
            </a: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>
                <a:solidFill>
                  <a:schemeClr val="bg1"/>
                </a:solidFill>
              </a:rPr>
              <a:t>Checks: Code layout, design problems, reusability, etc.</a:t>
            </a:r>
          </a:p>
          <a:p>
            <a:endParaRPr lang="en" sz="1400" dirty="0">
              <a:solidFill>
                <a:schemeClr val="bg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800" b="1" u="sng" dirty="0">
                <a:solidFill>
                  <a:schemeClr val="bg1"/>
                </a:solidFill>
              </a:rPr>
              <a:t>PMD</a:t>
            </a: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>
                <a:solidFill>
                  <a:schemeClr val="bg1"/>
                </a:solidFill>
              </a:rPr>
              <a:t>Detects code styles that are suspicious and can potentially cause errors </a:t>
            </a: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>
                <a:solidFill>
                  <a:schemeClr val="bg1"/>
                </a:solidFill>
              </a:rPr>
              <a:t>Checks: Dead code, over complicated expressions, suboptimal code, etc.</a:t>
            </a:r>
          </a:p>
          <a:p>
            <a:endParaRPr lang="en" sz="1400" dirty="0">
              <a:solidFill>
                <a:schemeClr val="bg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800" b="1" u="sng" dirty="0" smtClean="0">
                <a:solidFill>
                  <a:schemeClr val="bg1"/>
                </a:solidFill>
              </a:rPr>
              <a:t>SonarGraph</a:t>
            </a: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 smtClean="0">
                <a:solidFill>
                  <a:schemeClr val="bg1"/>
                </a:solidFill>
              </a:rPr>
              <a:t>Detects errors in code structure</a:t>
            </a: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 smtClean="0">
                <a:solidFill>
                  <a:schemeClr val="bg1"/>
                </a:solidFill>
              </a:rPr>
              <a:t>Checks</a:t>
            </a:r>
            <a:r>
              <a:rPr lang="en" sz="1400" dirty="0">
                <a:solidFill>
                  <a:schemeClr val="bg1"/>
                </a:solidFill>
              </a:rPr>
              <a:t>: Quality of structure, cyclic dependencies, efficiency, etc.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562115" y="541085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3000" b="1" u="sng"/>
              <a:t>Method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2"/>
          </p:nvPr>
        </p:nvSpPr>
        <p:spPr>
          <a:xfrm>
            <a:off x="562125" y="1235225"/>
            <a:ext cx="81315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800" dirty="0" smtClean="0">
                <a:solidFill>
                  <a:schemeClr val="bg1"/>
                </a:solidFill>
              </a:rPr>
              <a:t>Analyzed JAVA </a:t>
            </a:r>
            <a:r>
              <a:rPr lang="en" sz="1800" dirty="0">
                <a:solidFill>
                  <a:schemeClr val="bg1"/>
                </a:solidFill>
              </a:rPr>
              <a:t>code using the 4 tools</a:t>
            </a: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>
                <a:solidFill>
                  <a:schemeClr val="bg1"/>
                </a:solidFill>
              </a:rPr>
              <a:t>Compared different errors detected, </a:t>
            </a:r>
            <a:r>
              <a:rPr lang="en" sz="1400" dirty="0" smtClean="0">
                <a:solidFill>
                  <a:schemeClr val="bg1"/>
                </a:solidFill>
              </a:rPr>
              <a:t>structures, running time, ease </a:t>
            </a:r>
            <a:r>
              <a:rPr lang="en" sz="1400" dirty="0">
                <a:solidFill>
                  <a:schemeClr val="bg1"/>
                </a:solidFill>
              </a:rPr>
              <a:t>of use, etc.</a:t>
            </a: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>
                <a:solidFill>
                  <a:schemeClr val="bg1"/>
                </a:solidFill>
              </a:rPr>
              <a:t>Used most general version of </a:t>
            </a:r>
            <a:r>
              <a:rPr lang="en" sz="1400" dirty="0" smtClean="0">
                <a:solidFill>
                  <a:schemeClr val="bg1"/>
                </a:solidFill>
              </a:rPr>
              <a:t>tools and extended versions </a:t>
            </a:r>
          </a:p>
          <a:p>
            <a:pPr marL="596900" lvl="1" algn="l" rtl="0">
              <a:buClr>
                <a:schemeClr val="lt1"/>
              </a:buClr>
              <a:buSzPct val="100000"/>
            </a:pPr>
            <a:endParaRPr lang="en" sz="1400" dirty="0">
              <a:solidFill>
                <a:schemeClr val="bg1"/>
              </a:solidFill>
            </a:endParaRPr>
          </a:p>
          <a:p>
            <a:pPr marL="457200" lvl="0" indent="-342900" algn="l" rtl="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800" dirty="0">
                <a:solidFill>
                  <a:schemeClr val="bg1"/>
                </a:solidFill>
              </a:rPr>
              <a:t>Eclipse</a:t>
            </a:r>
            <a:r>
              <a:rPr lang="en" dirty="0">
                <a:solidFill>
                  <a:schemeClr val="bg1"/>
                </a:solidFill>
              </a:rPr>
              <a:t> </a:t>
            </a:r>
          </a:p>
          <a:p>
            <a:pPr marL="914400" lvl="1" indent="-342900" algn="l" rtl="0">
              <a:buClr>
                <a:schemeClr val="lt1"/>
              </a:buClr>
              <a:buSzPct val="128571"/>
              <a:buFont typeface="Trebuchet MS"/>
              <a:buChar char="○"/>
            </a:pPr>
            <a:r>
              <a:rPr lang="en" sz="1400" dirty="0">
                <a:solidFill>
                  <a:schemeClr val="bg1"/>
                </a:solidFill>
              </a:rPr>
              <a:t>All tools have plugins for eclipse</a:t>
            </a:r>
            <a:r>
              <a:rPr lang="en" sz="1800" dirty="0">
                <a:solidFill>
                  <a:schemeClr val="bg1"/>
                </a:solidFill>
              </a:rPr>
              <a:t>  </a:t>
            </a:r>
          </a:p>
          <a:p>
            <a:endParaRPr lang="en" sz="1800" dirty="0">
              <a:solidFill>
                <a:schemeClr val="bg1"/>
              </a:solidFill>
            </a:endParaRPr>
          </a:p>
          <a:p>
            <a:pPr marL="457200" lvl="0" indent="-342900" algn="l" rtl="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800" dirty="0">
                <a:solidFill>
                  <a:schemeClr val="bg1"/>
                </a:solidFill>
              </a:rPr>
              <a:t>Code </a:t>
            </a:r>
            <a:r>
              <a:rPr lang="en" sz="1800" dirty="0" smtClean="0">
                <a:solidFill>
                  <a:schemeClr val="bg1"/>
                </a:solidFill>
              </a:rPr>
              <a:t>Tested	</a:t>
            </a:r>
            <a:endParaRPr lang="en" sz="1800" dirty="0">
              <a:solidFill>
                <a:schemeClr val="bg1"/>
              </a:solidFill>
            </a:endParaRP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 smtClean="0">
                <a:solidFill>
                  <a:schemeClr val="bg1"/>
                </a:solidFill>
              </a:rPr>
              <a:t>Very Small (~150 lines</a:t>
            </a:r>
            <a:r>
              <a:rPr lang="en" sz="1400" dirty="0">
                <a:solidFill>
                  <a:schemeClr val="bg1"/>
                </a:solidFill>
              </a:rPr>
              <a:t>)</a:t>
            </a:r>
          </a:p>
          <a:p>
            <a:pPr marL="1371600" lvl="2" indent="-317500" algn="l" rtl="0">
              <a:buClr>
                <a:schemeClr val="lt1"/>
              </a:buClr>
              <a:buSzPct val="100000"/>
              <a:buFont typeface="Trebuchet MS"/>
              <a:buChar char="■"/>
            </a:pPr>
            <a:r>
              <a:rPr lang="en" sz="1400" dirty="0" smtClean="0">
                <a:solidFill>
                  <a:schemeClr val="bg1"/>
                </a:solidFill>
              </a:rPr>
              <a:t>Subtle bugs (null values, mathematical inconsistencies, strings)</a:t>
            </a:r>
          </a:p>
          <a:p>
            <a:pPr marL="914400" lvl="1" indent="-317500" algn="l" rtl="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sz="1400" dirty="0" smtClean="0">
                <a:solidFill>
                  <a:schemeClr val="bg1"/>
                </a:solidFill>
              </a:rPr>
              <a:t>Small (~</a:t>
            </a:r>
            <a:r>
              <a:rPr lang="en" dirty="0" smtClean="0">
                <a:solidFill>
                  <a:schemeClr val="bg1"/>
                </a:solidFill>
              </a:rPr>
              <a:t>800</a:t>
            </a:r>
            <a:r>
              <a:rPr lang="en" sz="1400" dirty="0" smtClean="0">
                <a:solidFill>
                  <a:schemeClr val="bg1"/>
                </a:solidFill>
              </a:rPr>
              <a:t> </a:t>
            </a:r>
            <a:r>
              <a:rPr lang="en" sz="1400" dirty="0">
                <a:solidFill>
                  <a:schemeClr val="bg1"/>
                </a:solidFill>
              </a:rPr>
              <a:t>lines</a:t>
            </a:r>
            <a:r>
              <a:rPr lang="en" sz="1400" dirty="0" smtClean="0">
                <a:solidFill>
                  <a:schemeClr val="bg1"/>
                </a:solidFill>
              </a:rPr>
              <a:t>)</a:t>
            </a:r>
            <a:endParaRPr lang="en" sz="1400" dirty="0">
              <a:solidFill>
                <a:schemeClr val="bg1"/>
              </a:solidFill>
            </a:endParaRPr>
          </a:p>
          <a:p>
            <a:pPr marL="1371600" lvl="2" indent="-317500" algn="l" rtl="0">
              <a:buClr>
                <a:schemeClr val="lt1"/>
              </a:buClr>
              <a:buSzPct val="100000"/>
              <a:buFont typeface="Trebuchet MS"/>
              <a:buChar char="■"/>
            </a:pPr>
            <a:r>
              <a:rPr lang="en" dirty="0" smtClean="0">
                <a:solidFill>
                  <a:schemeClr val="bg1"/>
                </a:solidFill>
              </a:rPr>
              <a:t>Algorithms, object equality </a:t>
            </a:r>
            <a:endParaRPr lang="en" sz="1400" dirty="0" smtClean="0">
              <a:solidFill>
                <a:schemeClr val="bg1"/>
              </a:solidFill>
            </a:endParaRPr>
          </a:p>
          <a:p>
            <a:pPr marL="914400" lvl="1" indent="-317500">
              <a:buClr>
                <a:schemeClr val="lt1"/>
              </a:buClr>
              <a:buSzPct val="100000"/>
              <a:buFont typeface="Trebuchet MS"/>
              <a:buChar char="○"/>
            </a:pPr>
            <a:r>
              <a:rPr lang="en" dirty="0" smtClean="0">
                <a:solidFill>
                  <a:schemeClr val="bg1"/>
                </a:solidFill>
              </a:rPr>
              <a:t>Medium (~2k lines</a:t>
            </a:r>
            <a:r>
              <a:rPr lang="en" dirty="0">
                <a:solidFill>
                  <a:schemeClr val="bg1"/>
                </a:solidFill>
              </a:rPr>
              <a:t>)</a:t>
            </a:r>
          </a:p>
          <a:p>
            <a:pPr marL="1371600" lvl="2" indent="-317500">
              <a:buClr>
                <a:schemeClr val="lt1"/>
              </a:buClr>
              <a:buSzPct val="100000"/>
              <a:buFont typeface="Trebuchet MS"/>
              <a:buChar char="■"/>
            </a:pPr>
            <a:r>
              <a:rPr lang="en" dirty="0" smtClean="0">
                <a:solidFill>
                  <a:schemeClr val="bg1"/>
                </a:solidFill>
              </a:rPr>
              <a:t>GUI, Streams, duplication </a:t>
            </a:r>
            <a:endParaRPr lang="en" dirty="0">
              <a:solidFill>
                <a:schemeClr val="bg1"/>
              </a:solidFill>
            </a:endParaRPr>
          </a:p>
          <a:p>
            <a:pPr marL="1371600" lvl="2" indent="-317500" algn="l" rtl="0">
              <a:buClr>
                <a:schemeClr val="lt1"/>
              </a:buClr>
              <a:buSzPct val="100000"/>
              <a:buFont typeface="Trebuchet MS"/>
              <a:buChar char="■"/>
            </a:pPr>
            <a:endParaRPr lang="en" sz="1400" dirty="0">
              <a:solidFill>
                <a:schemeClr val="bg1"/>
              </a:solidFill>
            </a:endParaRPr>
          </a:p>
          <a:p>
            <a:endParaRPr lang="en" sz="1400" dirty="0">
              <a:solidFill>
                <a:schemeClr val="bg1"/>
              </a:solidFill>
            </a:endParaRPr>
          </a:p>
          <a:p>
            <a:endParaRPr lang="en" sz="1400" dirty="0">
              <a:solidFill>
                <a:schemeClr val="bg1"/>
              </a:solidFill>
            </a:endParaRPr>
          </a:p>
          <a:p>
            <a:endParaRPr lang="e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562115" y="541085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3000" b="1" u="sng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96945"/>
              </p:ext>
            </p:extLst>
          </p:nvPr>
        </p:nvGraphicFramePr>
        <p:xfrm>
          <a:off x="806938" y="1387013"/>
          <a:ext cx="7280511" cy="3339098"/>
        </p:xfrm>
        <a:graphic>
          <a:graphicData uri="http://schemas.openxmlformats.org/drawingml/2006/table">
            <a:tbl>
              <a:tblPr/>
              <a:tblGrid>
                <a:gridCol w="2374567"/>
                <a:gridCol w="1153681"/>
                <a:gridCol w="1299291"/>
                <a:gridCol w="1299291"/>
                <a:gridCol w="1153681"/>
              </a:tblGrid>
              <a:tr h="23850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FindBugs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CheckStyle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SonarGraph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 pointer dereferences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Class/Method/Variable nature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Duplicated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Kind of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Blank lines and whitespace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Only recently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Optimization possibility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Rules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&gt;500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Compiled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Uncompiled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Uncompiled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Compiled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Ease of Use (1-10)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Loops, indices, reachability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 Return statement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Naming Conventions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993127"/>
              </p:ext>
            </p:extLst>
          </p:nvPr>
        </p:nvGraphicFramePr>
        <p:xfrm>
          <a:off x="508569" y="183007"/>
          <a:ext cx="8101175" cy="470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50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562115" y="541085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3000" b="1" u="sng"/>
              <a:t>Conclusion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2"/>
          </p:nvPr>
        </p:nvSpPr>
        <p:spPr>
          <a:xfrm>
            <a:off x="562125" y="1235225"/>
            <a:ext cx="81315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-US" sz="1600" dirty="0" smtClean="0">
                <a:solidFill>
                  <a:schemeClr val="bg1"/>
                </a:solidFill>
              </a:rPr>
              <a:t>No single best static code analyzer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-US" sz="1600" dirty="0" smtClean="0">
                <a:solidFill>
                  <a:schemeClr val="bg1"/>
                </a:solidFill>
              </a:rPr>
              <a:t>Best in terms of usage and results:	</a:t>
            </a:r>
            <a:r>
              <a:rPr lang="en-US" sz="1600" b="1" dirty="0" err="1" smtClean="0">
                <a:solidFill>
                  <a:schemeClr val="bg1"/>
                </a:solidFill>
              </a:rPr>
              <a:t>Findbugs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(Totally open source)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- Also incorporating data flow analysis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-US" sz="1600" dirty="0" smtClean="0">
                <a:solidFill>
                  <a:schemeClr val="bg1"/>
                </a:solidFill>
              </a:rPr>
              <a:t>Best in terms of in-depth analysis:	</a:t>
            </a:r>
            <a:r>
              <a:rPr lang="en-US" sz="1600" b="1" dirty="0" err="1" smtClean="0">
                <a:solidFill>
                  <a:schemeClr val="bg1"/>
                </a:solidFill>
              </a:rPr>
              <a:t>SonarGraph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(Open source for medium projects)</a:t>
            </a:r>
          </a:p>
          <a:p>
            <a:pPr marL="76200" lvl="1">
              <a:buClr>
                <a:schemeClr val="lt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- Huge amount of configurable metrics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600" dirty="0" smtClean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h</a:t>
            </a:r>
            <a:r>
              <a:rPr lang="en" sz="1600" dirty="0" smtClean="0">
                <a:solidFill>
                  <a:schemeClr val="bg1"/>
                </a:solidFill>
              </a:rPr>
              <a:t>oice for your project:</a:t>
            </a:r>
          </a:p>
          <a:p>
            <a:pPr marL="76200" lvl="0">
              <a:buClr>
                <a:schemeClr val="lt1"/>
              </a:buClr>
              <a:buSzPct val="100000"/>
            </a:pPr>
            <a:r>
              <a:rPr lang="en" sz="1600" dirty="0" smtClean="0">
                <a:solidFill>
                  <a:schemeClr val="bg1"/>
                </a:solidFill>
              </a:rPr>
              <a:t>	- Simplicity and Speed vs Depth</a:t>
            </a:r>
            <a:endParaRPr lang="en-US" sz="1600" dirty="0">
              <a:solidFill>
                <a:schemeClr val="bg1"/>
              </a:solidFill>
            </a:endParaRPr>
          </a:p>
          <a:p>
            <a:pPr marL="457200" lvl="0" indent="-38100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sz="1600" dirty="0" smtClean="0">
                <a:solidFill>
                  <a:schemeClr val="bg1"/>
                </a:solidFill>
              </a:rPr>
              <a:t>H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" sz="1600" dirty="0" smtClean="0">
                <a:solidFill>
                  <a:schemeClr val="bg1"/>
                </a:solidFill>
              </a:rPr>
              <a:t>rd to analyze areas:</a:t>
            </a:r>
          </a:p>
          <a:p>
            <a:pPr marL="76200" lvl="0">
              <a:buClr>
                <a:schemeClr val="lt1"/>
              </a:buClr>
              <a:buSzPct val="100000"/>
            </a:pPr>
            <a:r>
              <a:rPr lang="en" sz="1600" dirty="0">
                <a:solidFill>
                  <a:schemeClr val="bg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	</a:t>
            </a:r>
            <a:r>
              <a:rPr lang="en" sz="1600" dirty="0" smtClean="0">
                <a:solidFill>
                  <a:schemeClr val="bg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if(condition)</a:t>
            </a:r>
          </a:p>
          <a:p>
            <a:pPr marL="76200" lvl="0">
              <a:buClr>
                <a:schemeClr val="lt1"/>
              </a:buClr>
              <a:buSzPct val="100000"/>
            </a:pPr>
            <a:r>
              <a:rPr lang="en" sz="1600" dirty="0">
                <a:solidFill>
                  <a:schemeClr val="bg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	</a:t>
            </a:r>
            <a:r>
              <a:rPr lang="en" sz="1600" dirty="0" smtClean="0">
                <a:solidFill>
                  <a:schemeClr val="bg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	if(condition)</a:t>
            </a:r>
          </a:p>
          <a:p>
            <a:pPr marL="76200" lvl="0">
              <a:buClr>
                <a:schemeClr val="lt1"/>
              </a:buClr>
              <a:buSzPct val="100000"/>
            </a:pPr>
            <a:r>
              <a:rPr lang="en" sz="1600" i="1" dirty="0">
                <a:solidFill>
                  <a:schemeClr val="bg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	</a:t>
            </a:r>
            <a:r>
              <a:rPr lang="en" sz="1600" i="1" dirty="0" smtClean="0">
                <a:solidFill>
                  <a:schemeClr val="bg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else</a:t>
            </a:r>
          </a:p>
          <a:p>
            <a:pPr marL="76200" lvl="0">
              <a:buClr>
                <a:schemeClr val="lt1"/>
              </a:buClr>
              <a:buSzPct val="100000"/>
            </a:pPr>
            <a:r>
              <a:rPr lang="en" sz="1600" dirty="0">
                <a:solidFill>
                  <a:schemeClr val="bg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	</a:t>
            </a:r>
            <a:r>
              <a:rPr lang="en" sz="1600" dirty="0" smtClean="0">
                <a:solidFill>
                  <a:schemeClr val="bg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	body</a:t>
            </a:r>
            <a:endParaRPr lang="en" sz="1600" dirty="0">
              <a:solidFill>
                <a:schemeClr val="bg1"/>
              </a:solidFill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endParaRPr lang="en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343</Words>
  <Application>Microsoft Macintosh PowerPoint</Application>
  <PresentationFormat>On-screen Show (16:9)</PresentationFormat>
  <Paragraphs>126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Simplified Arabic Fixed</vt:lpstr>
      <vt:lpstr>Trebuchet MS</vt:lpstr>
      <vt:lpstr>Arial</vt:lpstr>
      <vt:lpstr>wave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Prateek Tandon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Tandon</dc:creator>
  <cp:lastModifiedBy>Prateek Tandon</cp:lastModifiedBy>
  <cp:revision>17</cp:revision>
  <dcterms:modified xsi:type="dcterms:W3CDTF">2018-02-10T21:35:51Z</dcterms:modified>
</cp:coreProperties>
</file>