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81" r:id="rId3"/>
    <p:sldId id="258" r:id="rId4"/>
    <p:sldId id="287" r:id="rId5"/>
    <p:sldId id="259" r:id="rId6"/>
    <p:sldId id="278" r:id="rId7"/>
    <p:sldId id="260" r:id="rId8"/>
    <p:sldId id="283" r:id="rId9"/>
    <p:sldId id="263" r:id="rId10"/>
    <p:sldId id="264" r:id="rId11"/>
    <p:sldId id="272" r:id="rId12"/>
    <p:sldId id="288" r:id="rId13"/>
    <p:sldId id="269" r:id="rId14"/>
    <p:sldId id="270" r:id="rId15"/>
    <p:sldId id="266" r:id="rId16"/>
    <p:sldId id="267" r:id="rId17"/>
    <p:sldId id="285" r:id="rId18"/>
    <p:sldId id="268" r:id="rId19"/>
    <p:sldId id="284" r:id="rId20"/>
    <p:sldId id="286" r:id="rId21"/>
    <p:sldId id="289" r:id="rId22"/>
    <p:sldId id="274" r:id="rId23"/>
    <p:sldId id="280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9644" autoAdjust="0"/>
  </p:normalViewPr>
  <p:slideViewPr>
    <p:cSldViewPr>
      <p:cViewPr>
        <p:scale>
          <a:sx n="70" d="100"/>
          <a:sy n="70" d="100"/>
        </p:scale>
        <p:origin x="-136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7076-53BD-4AB2-BC4B-C3506D829712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CFFFA-4FFD-4BBA-9098-D7A3D5886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0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5F2E-B4E5-415C-9680-9212AA24C58F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C878-5ADE-443B-9C8E-9BA9C243D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367" y="18288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An Alternative Approach to Alignments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2446572" y="4572000"/>
            <a:ext cx="390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Vineet Joshi, Prateek Tandon, Frank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Greedy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We define the </a:t>
                </a:r>
                <a:r>
                  <a:rPr lang="en-US" b="1" dirty="0" smtClean="0"/>
                  <a:t>effective essential entry </a:t>
                </a:r>
                <a:r>
                  <a:rPr lang="en-US" dirty="0" smtClean="0"/>
                  <a:t>as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</m:t>
                    </m:r>
                    <m:r>
                      <a:rPr lang="en-US" b="0" i="1" smtClean="0">
                        <a:latin typeface="Cambria Math"/>
                      </a:rPr>
                      <m:t>                          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aseline="-25000" dirty="0" smtClean="0"/>
              </a:p>
              <a:p>
                <a:endParaRPr lang="en-US" baseline="-25000" dirty="0" smtClean="0"/>
              </a:p>
              <a:p>
                <a:r>
                  <a:rPr lang="en-US" b="1" dirty="0" smtClean="0"/>
                  <a:t>Assumption: </a:t>
                </a:r>
                <a:r>
                  <a:rPr lang="en-US" dirty="0" smtClean="0"/>
                  <a:t>It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is not very likely that the sequencing errors/mutations will occur closely but will be spread across uniformly. </a:t>
                </a:r>
                <a:endParaRPr lang="en-US" baseline="-25000" dirty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highest index in column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that has an “effective essential entry”. Similarly,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be the highest index in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that has an “effective essential entry”.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decide to break with the current matching  at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and also the matching length “j” in P has exceeded the threshold “L”.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896215"/>
                  </p:ext>
                </p:extLst>
              </p:nvPr>
            </p:nvGraphicFramePr>
            <p:xfrm>
              <a:off x="752521" y="491649"/>
              <a:ext cx="7696197" cy="41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</a:tblGrid>
                  <a:tr h="51847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8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pj+2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896215"/>
                  </p:ext>
                </p:extLst>
              </p:nvPr>
            </p:nvGraphicFramePr>
            <p:xfrm>
              <a:off x="752521" y="491649"/>
              <a:ext cx="7696197" cy="41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  <a:gridCol w="855133"/>
                  </a:tblGrid>
                  <a:tr h="51847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291" t="-301149" r="-696454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714" t="-301149" r="-601429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14" t="-301149" r="-501429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872" t="-301149" r="-397872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429" t="-301149" r="-300714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1429" t="-301149" r="-200714" b="-395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291" t="-405814" r="-6964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872" t="-405814" r="-39787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291" t="-505814" r="-6964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714" t="-505814" r="-6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14" t="-505814" r="-5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429" t="-505814" r="-300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1429" t="-505814" r="-200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5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291" t="-605814" r="-6964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714" t="-605814" r="-60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14" t="-605814" r="-50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872" t="-605814" r="-397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429" t="-605814" r="-3007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1429" t="-605814" r="-2007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8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pj+2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291" t="-714118" r="-696454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714" t="-714118" r="-601429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14" t="-714118" r="-501429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872" t="-714118" r="-397872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429" t="-714118" r="-300714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1429" t="-714118" r="-200714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1962" y="5334000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Also, j &gt;= ’L’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3400" y="33528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94129" y="3429000"/>
            <a:ext cx="6096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724400" y="3276600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continue matching the remaining P with the remaining T and we will now have shorter columns in our table.</a:t>
            </a:r>
          </a:p>
          <a:p>
            <a:endParaRPr lang="en-US" dirty="0"/>
          </a:p>
          <a:p>
            <a:r>
              <a:rPr lang="en-US" dirty="0"/>
              <a:t>So this problem becomes an equivalent problem with k’ mismatches between text T’ = t</a:t>
            </a:r>
            <a:r>
              <a:rPr lang="en-US" baseline="-25000" dirty="0"/>
              <a:t>i+1</a:t>
            </a:r>
            <a:r>
              <a:rPr lang="en-US" dirty="0"/>
              <a:t>, t</a:t>
            </a:r>
            <a:r>
              <a:rPr lang="en-US" baseline="-25000" dirty="0"/>
              <a:t>i+2</a:t>
            </a:r>
            <a:r>
              <a:rPr lang="en-US" dirty="0"/>
              <a:t>, …, t</a:t>
            </a:r>
            <a:r>
              <a:rPr lang="en-US" baseline="-25000" dirty="0"/>
              <a:t>n </a:t>
            </a:r>
            <a:r>
              <a:rPr lang="en-US" dirty="0"/>
              <a:t>and pattern P’ = p</a:t>
            </a:r>
            <a:r>
              <a:rPr lang="en-US" baseline="-25000" dirty="0"/>
              <a:t>j+1</a:t>
            </a:r>
            <a:r>
              <a:rPr lang="en-US" dirty="0"/>
              <a:t>, p</a:t>
            </a:r>
            <a:r>
              <a:rPr lang="en-US" baseline="-25000" dirty="0"/>
              <a:t>j+2</a:t>
            </a:r>
            <a:r>
              <a:rPr lang="en-US" dirty="0"/>
              <a:t>, …, p</a:t>
            </a:r>
            <a:r>
              <a:rPr lang="en-US" baseline="-25000" dirty="0"/>
              <a:t>m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general, after processing the </a:t>
            </a:r>
            <a:r>
              <a:rPr lang="en-US" dirty="0" err="1" smtClean="0"/>
              <a:t>s</a:t>
            </a:r>
            <a:r>
              <a:rPr lang="en-US" baseline="30000" dirty="0" err="1" smtClean="0"/>
              <a:t>th</a:t>
            </a:r>
            <a:r>
              <a:rPr lang="en-US" dirty="0" smtClean="0"/>
              <a:t> exon, we </a:t>
            </a:r>
            <a:r>
              <a:rPr lang="en-US" dirty="0" smtClean="0"/>
              <a:t>check if the </a:t>
            </a:r>
            <a:r>
              <a:rPr lang="en-US" dirty="0" err="1" smtClean="0"/>
              <a:t>node_length</a:t>
            </a:r>
            <a:r>
              <a:rPr lang="en-US" dirty="0" smtClean="0"/>
              <a:t> = (m-j</a:t>
            </a:r>
            <a:r>
              <a:rPr lang="en-US" baseline="-25000" dirty="0" smtClean="0"/>
              <a:t>s-1</a:t>
            </a:r>
            <a:r>
              <a:rPr lang="en-US" dirty="0" smtClean="0"/>
              <a:t>) then we copy to the edit distance matrix, else we compute it and store 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can be done relatively easily since we already keep track of the indices at the leaves in Suffix tree (T).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2362200"/>
            <a:ext cx="472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3048000"/>
            <a:ext cx="838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2362200"/>
            <a:ext cx="838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2362200"/>
            <a:ext cx="838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3048000"/>
            <a:ext cx="838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3048000"/>
            <a:ext cx="8382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0" y="2362200"/>
            <a:ext cx="8382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3048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83873" y="3048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08218" y="3048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0273" y="3048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70207" y="328243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207" y="3282434"/>
                <a:ext cx="602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08407" y="3298659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407" y="3298659"/>
                <a:ext cx="602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46607" y="328243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07" y="3282434"/>
                <a:ext cx="602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/>
          <p:cNvSpPr/>
          <p:nvPr/>
        </p:nvSpPr>
        <p:spPr>
          <a:xfrm>
            <a:off x="5424055" y="3326368"/>
            <a:ext cx="2514600" cy="2667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>
            <a:off x="5753100" y="3326368"/>
            <a:ext cx="928255" cy="254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0"/>
          </p:cNvCxnSpPr>
          <p:nvPr/>
        </p:nvCxnSpPr>
        <p:spPr>
          <a:xfrm flipH="1">
            <a:off x="6096000" y="3326368"/>
            <a:ext cx="585355" cy="254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</p:cNvCxnSpPr>
          <p:nvPr/>
        </p:nvCxnSpPr>
        <p:spPr>
          <a:xfrm>
            <a:off x="6681355" y="3326368"/>
            <a:ext cx="1014845" cy="254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</p:cNvCxnSpPr>
          <p:nvPr/>
        </p:nvCxnSpPr>
        <p:spPr>
          <a:xfrm>
            <a:off x="6681355" y="3326368"/>
            <a:ext cx="176645" cy="254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70171" y="6133007"/>
            <a:ext cx="31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37316" y="61330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81355" y="61330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04466" y="61145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27721" y="2900157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SuffixTree(T)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412" y="1447800"/>
            <a:ext cx="472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7412" y="1669288"/>
            <a:ext cx="838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7412" y="1447800"/>
            <a:ext cx="838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2812" y="1447800"/>
            <a:ext cx="838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4648200"/>
            <a:ext cx="838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4648200"/>
            <a:ext cx="8382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0612" y="1447800"/>
            <a:ext cx="8382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36073" y="4648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60418" y="4648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2473" y="4648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60607" y="4898859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07" y="4898859"/>
                <a:ext cx="602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98807" y="488263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07" y="4882634"/>
                <a:ext cx="602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>
          <a:xfrm>
            <a:off x="6259554" y="523145"/>
            <a:ext cx="1887449" cy="215802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18" idx="0"/>
          </p:cNvCxnSpPr>
          <p:nvPr/>
        </p:nvCxnSpPr>
        <p:spPr>
          <a:xfrm flipH="1">
            <a:off x="6588600" y="523145"/>
            <a:ext cx="614679" cy="203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</p:cNvCxnSpPr>
          <p:nvPr/>
        </p:nvCxnSpPr>
        <p:spPr>
          <a:xfrm flipH="1">
            <a:off x="6931500" y="523145"/>
            <a:ext cx="271779" cy="203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</p:cNvCxnSpPr>
          <p:nvPr/>
        </p:nvCxnSpPr>
        <p:spPr>
          <a:xfrm>
            <a:off x="7203279" y="523145"/>
            <a:ext cx="780170" cy="203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0"/>
          </p:cNvCxnSpPr>
          <p:nvPr/>
        </p:nvCxnSpPr>
        <p:spPr>
          <a:xfrm>
            <a:off x="7203279" y="523145"/>
            <a:ext cx="490220" cy="203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79220" y="2819400"/>
            <a:ext cx="5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92494" y="2831068"/>
            <a:ext cx="3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67600" y="2831068"/>
            <a:ext cx="46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2831068"/>
            <a:ext cx="52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43000" y="4114800"/>
            <a:ext cx="3505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4114800"/>
            <a:ext cx="838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0" y="4114800"/>
            <a:ext cx="8382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62783" y="10668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06297" y="1740931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pj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955" y="384218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i+1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9469" y="45163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j+1</a:t>
            </a:r>
            <a:endParaRPr lang="en-US" dirty="0"/>
          </a:p>
        </p:txBody>
      </p:sp>
      <p:cxnSp>
        <p:nvCxnSpPr>
          <p:cNvPr id="40" name="Straight Connector 39"/>
          <p:cNvCxnSpPr>
            <a:stCxn id="18" idx="0"/>
          </p:cNvCxnSpPr>
          <p:nvPr/>
        </p:nvCxnSpPr>
        <p:spPr>
          <a:xfrm>
            <a:off x="7203279" y="523145"/>
            <a:ext cx="20897" cy="203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66921" y="2819400"/>
            <a:ext cx="38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20897" y="140007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SuffixTree(T)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895939" y="3290000"/>
            <a:ext cx="139449" cy="63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Isosceles Triangle 49"/>
          <p:cNvSpPr/>
          <p:nvPr/>
        </p:nvSpPr>
        <p:spPr>
          <a:xfrm>
            <a:off x="6019800" y="4060506"/>
            <a:ext cx="1963649" cy="19418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50" idx="0"/>
          </p:cNvCxnSpPr>
          <p:nvPr/>
        </p:nvCxnSpPr>
        <p:spPr>
          <a:xfrm flipH="1">
            <a:off x="6348846" y="4060506"/>
            <a:ext cx="652779" cy="181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0"/>
          </p:cNvCxnSpPr>
          <p:nvPr/>
        </p:nvCxnSpPr>
        <p:spPr>
          <a:xfrm>
            <a:off x="7001625" y="4060506"/>
            <a:ext cx="691874" cy="180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0"/>
          </p:cNvCxnSpPr>
          <p:nvPr/>
        </p:nvCxnSpPr>
        <p:spPr>
          <a:xfrm flipH="1">
            <a:off x="6984422" y="4060506"/>
            <a:ext cx="17203" cy="181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131677" y="3837870"/>
            <a:ext cx="148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SuffixTree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98202" y="6077588"/>
            <a:ext cx="46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488382" y="6079621"/>
            <a:ext cx="52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923942" y="6070661"/>
            <a:ext cx="603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i+1</a:t>
            </a:r>
            <a:endParaRPr lang="en-US" dirty="0"/>
          </a:p>
        </p:txBody>
      </p:sp>
      <p:sp>
        <p:nvSpPr>
          <p:cNvPr id="69" name="Multiply 68"/>
          <p:cNvSpPr/>
          <p:nvPr/>
        </p:nvSpPr>
        <p:spPr>
          <a:xfrm>
            <a:off x="6471797" y="2221790"/>
            <a:ext cx="374888" cy="33341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Multiply 69"/>
          <p:cNvSpPr/>
          <p:nvPr/>
        </p:nvSpPr>
        <p:spPr>
          <a:xfrm>
            <a:off x="6814181" y="1894340"/>
            <a:ext cx="374888" cy="33341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Multiply 70"/>
          <p:cNvSpPr/>
          <p:nvPr/>
        </p:nvSpPr>
        <p:spPr>
          <a:xfrm>
            <a:off x="7040241" y="2282452"/>
            <a:ext cx="374888" cy="33341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Greedy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stop if all of pattern P is matched to some location in T and report  all such matches. </a:t>
            </a:r>
          </a:p>
          <a:p>
            <a:endParaRPr lang="en-US" dirty="0"/>
          </a:p>
          <a:p>
            <a:r>
              <a:rPr lang="en-US" dirty="0" smtClean="0"/>
              <a:t>Otherwise, we report all the partial matches if P doesn’t match completely by the time we go over the entire text 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Runtime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106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basic Ukkonen method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𝑚𝑞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method will take time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𝑚𝑞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𝑚𝑞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where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number of exons in the cDNA.</a:t>
                </a:r>
              </a:p>
              <a:p>
                <a:r>
                  <a:rPr lang="en-US" dirty="0" smtClean="0"/>
                  <a:t>Also,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Therefore, this method will have a runtime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This will have a worst case running time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𝒍𝒎𝒏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dirty="0" smtClean="0"/>
                  <a:t>but will have an average case runtime which will be always be better than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𝒍𝒎𝒏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endParaRPr lang="en-US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10600" cy="5334000"/>
              </a:xfrm>
              <a:blipFill rotWithShape="1">
                <a:blip r:embed="rId2"/>
                <a:stretch>
                  <a:fillRect l="-778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Further Runtime Improvements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10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Ukkonen suggests the use of more complicated data structures to get rid of the dependency </a:t>
                </a:r>
                <a:r>
                  <a:rPr lang="en-US" sz="2800" dirty="0" smtClean="0"/>
                  <a:t>on </a:t>
                </a:r>
                <a:r>
                  <a:rPr lang="en-US" sz="2800" dirty="0"/>
                  <a:t>n. 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Possibly dictionaries and stacks</a:t>
                </a:r>
              </a:p>
              <a:p>
                <a:pPr lvl="1"/>
                <a:r>
                  <a:rPr lang="en-US" sz="2400" dirty="0" smtClean="0"/>
                  <a:t>Possibly balanced search trees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example, the runtime can be reduced to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  <a:ea typeface="Cambria Math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𝑚𝑞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𝑙𝑜𝑔𝑞</m:t>
                        </m:r>
                        <m:r>
                          <a:rPr lang="en-US" sz="280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𝑜𝑢𝑡𝑝𝑢𝑡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𝑠𝑖𝑧𝑒</m:t>
                        </m:r>
                      </m:e>
                    </m:d>
                  </m:oMath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>
                  <a:ea typeface="Cambria Math"/>
                </a:endParaRPr>
              </a:p>
              <a:p>
                <a:r>
                  <a:rPr lang="en-US" sz="2800" dirty="0"/>
                  <a:t>Which would also reduce our runtime to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ea typeface="Cambria Math"/>
                      </a:rPr>
                      <m:t>O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𝑚𝑞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𝑙𝑜𝑔𝑞</m:t>
                    </m:r>
                    <m:r>
                      <a:rPr lang="en-US" sz="280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𝑜𝑢𝑡𝑝𝑢𝑡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𝑠𝑖𝑧𝑒</m:t>
                    </m:r>
                    <m:r>
                      <a:rPr lang="en-US" sz="280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10600" cy="5334000"/>
              </a:xfrm>
              <a:blipFill rotWithShape="1">
                <a:blip r:embed="rId2"/>
                <a:stretch>
                  <a:fillRect l="-120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Plausible?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dirty="0" smtClean="0"/>
                  <a:t>Average length of exons is around </a:t>
                </a:r>
                <a:r>
                  <a:rPr lang="en-US" b="1" dirty="0" smtClean="0"/>
                  <a:t>150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𝒃𝒑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We set a threshold “L” of </a:t>
                </a:r>
                <a:r>
                  <a:rPr lang="en-US" b="1" dirty="0" smtClean="0"/>
                  <a:t>100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𝒃𝒑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Size of Human genome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𝒃𝒑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Therefore, the probability of seeing 100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𝑏𝑝</m:t>
                    </m:r>
                  </m:oMath>
                </a14:m>
                <a:r>
                  <a:rPr lang="en-US" dirty="0" smtClean="0"/>
                  <a:t> length aligning by chance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3×10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100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 </m:t>
                    </m:r>
                  </m:oMath>
                </a14:m>
                <a:r>
                  <a:rPr lang="en-US" b="1" dirty="0" smtClean="0"/>
                  <a:t>1.8669046e-51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Plausible?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On average, there are 8.8 exons and 7.8 introns per gene</a:t>
            </a:r>
          </a:p>
          <a:p>
            <a:pPr lvl="1"/>
            <a:r>
              <a:rPr lang="en-US" u="sng" dirty="0"/>
              <a:t>In Silico </a:t>
            </a:r>
            <a:r>
              <a:rPr lang="en-US" u="sng" dirty="0" smtClean="0"/>
              <a:t>Biol.</a:t>
            </a:r>
            <a:r>
              <a:rPr lang="en-US" dirty="0"/>
              <a:t> 2004;4(4):387-93.</a:t>
            </a:r>
          </a:p>
          <a:p>
            <a:r>
              <a:rPr lang="en-US" b="1" dirty="0"/>
              <a:t>Distributions of exons and introns in the human genome.</a:t>
            </a:r>
          </a:p>
          <a:p>
            <a:pPr lvl="1"/>
            <a:r>
              <a:rPr lang="en-US" u="sng" dirty="0"/>
              <a:t>Sakharkar MK</a:t>
            </a:r>
            <a:r>
              <a:rPr lang="en-US" dirty="0"/>
              <a:t>, </a:t>
            </a:r>
            <a:r>
              <a:rPr lang="en-US" u="sng" dirty="0"/>
              <a:t>Chow VT</a:t>
            </a:r>
            <a:r>
              <a:rPr lang="en-US" dirty="0"/>
              <a:t>, </a:t>
            </a:r>
            <a:r>
              <a:rPr lang="en-US" u="sng" dirty="0"/>
              <a:t>Kangueane P</a:t>
            </a:r>
            <a:r>
              <a:rPr lang="en-US" dirty="0"/>
              <a:t>.</a:t>
            </a:r>
          </a:p>
          <a:p>
            <a:r>
              <a:rPr lang="en-US" b="1" dirty="0" smtClean="0"/>
              <a:t>Average intron length is &gt; 1 kb and </a:t>
            </a:r>
          </a:p>
          <a:p>
            <a:r>
              <a:rPr lang="en-US" b="1" dirty="0" smtClean="0"/>
              <a:t>Average exon length is only 150 bp</a:t>
            </a:r>
          </a:p>
          <a:p>
            <a:pPr lvl="1"/>
            <a:r>
              <a:rPr lang="en-US" dirty="0" smtClean="0"/>
              <a:t>http://people.ibest.uidaho.edu/~bree/courses/17_EBR_ME_genome.pdf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Goal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 find an alternative, more efficient method to deal with patterns containing long regions of deletions.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Pros</a:t>
            </a:r>
          </a:p>
          <a:p>
            <a:pPr lvl="1"/>
            <a:r>
              <a:rPr lang="en-US" dirty="0" smtClean="0"/>
              <a:t>Average time complexity &lt; O(mn)</a:t>
            </a:r>
          </a:p>
          <a:p>
            <a:pPr lvl="1"/>
            <a:r>
              <a:rPr lang="en-US" dirty="0" smtClean="0"/>
              <a:t>Overall less space required </a:t>
            </a:r>
          </a:p>
          <a:p>
            <a:pPr lvl="1"/>
            <a:r>
              <a:rPr lang="en-US" dirty="0" smtClean="0"/>
              <a:t>Can align cDNA to genomic loci</a:t>
            </a:r>
          </a:p>
          <a:p>
            <a:pPr marL="0" indent="0">
              <a:buNone/>
            </a:pPr>
            <a:r>
              <a:rPr lang="en-US" u="sng" dirty="0" smtClean="0"/>
              <a:t>Cons</a:t>
            </a:r>
          </a:p>
          <a:p>
            <a:pPr lvl="1"/>
            <a:r>
              <a:rPr lang="en-US" dirty="0" smtClean="0"/>
              <a:t>Current implementation can not give multiple matches (only first best match) </a:t>
            </a:r>
          </a:p>
          <a:p>
            <a:pPr lvl="1"/>
            <a:r>
              <a:rPr lang="en-US" dirty="0" smtClean="0"/>
              <a:t>Might not be efficient for very small exon lengths </a:t>
            </a:r>
          </a:p>
          <a:p>
            <a:pPr lvl="2"/>
            <a:r>
              <a:rPr lang="en-US" dirty="0" smtClean="0"/>
              <a:t>Possibly change “L”</a:t>
            </a:r>
          </a:p>
          <a:p>
            <a:pPr lvl="1"/>
            <a:r>
              <a:rPr lang="en-US" dirty="0" smtClean="0"/>
              <a:t>Further improvements needed</a:t>
            </a:r>
          </a:p>
        </p:txBody>
      </p:sp>
    </p:spTree>
    <p:extLst>
      <p:ext uri="{BB962C8B-B14F-4D97-AF65-F5344CB8AC3E}">
        <p14:creationId xmlns:p14="http://schemas.microsoft.com/office/powerpoint/2010/main" val="16745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u="sng" dirty="0" smtClean="0"/>
          </a:p>
          <a:p>
            <a:pPr marL="0" indent="0" algn="ctr">
              <a:buNone/>
            </a:pPr>
            <a:endParaRPr lang="en-US" sz="3600" u="sng" dirty="0"/>
          </a:p>
          <a:p>
            <a:pPr marL="0" indent="0" algn="ctr">
              <a:buNone/>
            </a:pPr>
            <a:r>
              <a:rPr lang="en-US" sz="36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45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Ukkonen’s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of the shortest substring of T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whose edit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equals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P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Each such column D(*, i) together with column L (*, i) will be stored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𝑔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𝑟𝑜𝑜𝑡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∗,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</a:rPr>
                      <m:t>(∗,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𝑟𝑜𝑜𝑡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𝑟𝑜𝑜𝑡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b="1" dirty="0" smtClean="0"/>
                  <a:t>Theorm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is always a suffix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′</m:t>
                    </m:r>
                  </m:oMath>
                </a14:m>
                <a:endParaRPr lang="en-US" sz="2400" b="1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The traversal goes through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,….,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963" t="-145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3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Ukkonen’s </a:t>
            </a:r>
            <a:r>
              <a:rPr lang="en-US" dirty="0"/>
              <a:t>Algorithm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828800" y="1600200"/>
            <a:ext cx="4610100" cy="426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H="1">
            <a:off x="3886200" y="1600200"/>
            <a:ext cx="24765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86200" y="2438400"/>
            <a:ext cx="4762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33800" y="3143250"/>
            <a:ext cx="200025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</p:cNvCxnSpPr>
          <p:nvPr/>
        </p:nvCxnSpPr>
        <p:spPr>
          <a:xfrm>
            <a:off x="4133850" y="1600200"/>
            <a:ext cx="1333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200" y="22860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200" y="278130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3800" y="3657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4267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81400" y="4191000"/>
            <a:ext cx="252412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15824" y="40825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i-1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795588" y="5017625"/>
            <a:ext cx="252412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75042" y="34729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7872" y="51445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68457" y="467248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95890" y="3543300"/>
            <a:ext cx="252412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3144685" y="3962400"/>
            <a:ext cx="1655915" cy="1283824"/>
          </a:xfrm>
          <a:custGeom>
            <a:avLst/>
            <a:gdLst>
              <a:gd name="connsiteX0" fmla="*/ 0 w 1578279"/>
              <a:gd name="connsiteY0" fmla="*/ 1340285 h 1378270"/>
              <a:gd name="connsiteX1" fmla="*/ 62630 w 1578279"/>
              <a:gd name="connsiteY1" fmla="*/ 1365337 h 1378270"/>
              <a:gd name="connsiteX2" fmla="*/ 350729 w 1578279"/>
              <a:gd name="connsiteY2" fmla="*/ 1365337 h 1378270"/>
              <a:gd name="connsiteX3" fmla="*/ 388307 w 1578279"/>
              <a:gd name="connsiteY3" fmla="*/ 1352811 h 1378270"/>
              <a:gd name="connsiteX4" fmla="*/ 425885 w 1578279"/>
              <a:gd name="connsiteY4" fmla="*/ 1327759 h 1378270"/>
              <a:gd name="connsiteX5" fmla="*/ 475989 w 1578279"/>
              <a:gd name="connsiteY5" fmla="*/ 1315233 h 1378270"/>
              <a:gd name="connsiteX6" fmla="*/ 588723 w 1578279"/>
              <a:gd name="connsiteY6" fmla="*/ 1240077 h 1378270"/>
              <a:gd name="connsiteX7" fmla="*/ 626301 w 1578279"/>
              <a:gd name="connsiteY7" fmla="*/ 1215025 h 1378270"/>
              <a:gd name="connsiteX8" fmla="*/ 726509 w 1578279"/>
              <a:gd name="connsiteY8" fmla="*/ 1127343 h 1378270"/>
              <a:gd name="connsiteX9" fmla="*/ 839244 w 1578279"/>
              <a:gd name="connsiteY9" fmla="*/ 1027135 h 1378270"/>
              <a:gd name="connsiteX10" fmla="*/ 926926 w 1578279"/>
              <a:gd name="connsiteY10" fmla="*/ 939452 h 1378270"/>
              <a:gd name="connsiteX11" fmla="*/ 951978 w 1578279"/>
              <a:gd name="connsiteY11" fmla="*/ 901874 h 1378270"/>
              <a:gd name="connsiteX12" fmla="*/ 1002082 w 1578279"/>
              <a:gd name="connsiteY12" fmla="*/ 864296 h 1378270"/>
              <a:gd name="connsiteX13" fmla="*/ 1014608 w 1578279"/>
              <a:gd name="connsiteY13" fmla="*/ 826718 h 1378270"/>
              <a:gd name="connsiteX14" fmla="*/ 1102290 w 1578279"/>
              <a:gd name="connsiteY14" fmla="*/ 751562 h 1378270"/>
              <a:gd name="connsiteX15" fmla="*/ 1177446 w 1578279"/>
              <a:gd name="connsiteY15" fmla="*/ 638828 h 1378270"/>
              <a:gd name="connsiteX16" fmla="*/ 1215024 w 1578279"/>
              <a:gd name="connsiteY16" fmla="*/ 576198 h 1378270"/>
              <a:gd name="connsiteX17" fmla="*/ 1252602 w 1578279"/>
              <a:gd name="connsiteY17" fmla="*/ 538620 h 1378270"/>
              <a:gd name="connsiteX18" fmla="*/ 1277655 w 1578279"/>
              <a:gd name="connsiteY18" fmla="*/ 501042 h 1378270"/>
              <a:gd name="connsiteX19" fmla="*/ 1315233 w 1578279"/>
              <a:gd name="connsiteY19" fmla="*/ 463463 h 1378270"/>
              <a:gd name="connsiteX20" fmla="*/ 1340285 w 1578279"/>
              <a:gd name="connsiteY20" fmla="*/ 413359 h 1378270"/>
              <a:gd name="connsiteX21" fmla="*/ 1365337 w 1578279"/>
              <a:gd name="connsiteY21" fmla="*/ 375781 h 1378270"/>
              <a:gd name="connsiteX22" fmla="*/ 1415441 w 1578279"/>
              <a:gd name="connsiteY22" fmla="*/ 300625 h 1378270"/>
              <a:gd name="connsiteX23" fmla="*/ 1427967 w 1578279"/>
              <a:gd name="connsiteY23" fmla="*/ 250521 h 1378270"/>
              <a:gd name="connsiteX24" fmla="*/ 1465545 w 1578279"/>
              <a:gd name="connsiteY24" fmla="*/ 212943 h 1378270"/>
              <a:gd name="connsiteX25" fmla="*/ 1515649 w 1578279"/>
              <a:gd name="connsiteY25" fmla="*/ 137787 h 1378270"/>
              <a:gd name="connsiteX26" fmla="*/ 1553227 w 1578279"/>
              <a:gd name="connsiteY26" fmla="*/ 62631 h 1378270"/>
              <a:gd name="connsiteX27" fmla="*/ 1578279 w 1578279"/>
              <a:gd name="connsiteY27" fmla="*/ 0 h 13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8279" h="1378270">
                <a:moveTo>
                  <a:pt x="0" y="1340285"/>
                </a:moveTo>
                <a:cubicBezTo>
                  <a:pt x="20877" y="1348636"/>
                  <a:pt x="40816" y="1359884"/>
                  <a:pt x="62630" y="1365337"/>
                </a:cubicBezTo>
                <a:cubicBezTo>
                  <a:pt x="163794" y="1390628"/>
                  <a:pt x="240509" y="1372226"/>
                  <a:pt x="350729" y="1365337"/>
                </a:cubicBezTo>
                <a:cubicBezTo>
                  <a:pt x="363255" y="1361162"/>
                  <a:pt x="376497" y="1358716"/>
                  <a:pt x="388307" y="1352811"/>
                </a:cubicBezTo>
                <a:cubicBezTo>
                  <a:pt x="401772" y="1346078"/>
                  <a:pt x="412048" y="1333689"/>
                  <a:pt x="425885" y="1327759"/>
                </a:cubicBezTo>
                <a:cubicBezTo>
                  <a:pt x="441708" y="1320978"/>
                  <a:pt x="459288" y="1319408"/>
                  <a:pt x="475989" y="1315233"/>
                </a:cubicBezTo>
                <a:lnTo>
                  <a:pt x="588723" y="1240077"/>
                </a:lnTo>
                <a:lnTo>
                  <a:pt x="626301" y="1215025"/>
                </a:lnTo>
                <a:cubicBezTo>
                  <a:pt x="697282" y="1108554"/>
                  <a:pt x="580372" y="1273480"/>
                  <a:pt x="726509" y="1127343"/>
                </a:cubicBezTo>
                <a:cubicBezTo>
                  <a:pt x="895805" y="958047"/>
                  <a:pt x="644651" y="1205512"/>
                  <a:pt x="839244" y="1027135"/>
                </a:cubicBezTo>
                <a:cubicBezTo>
                  <a:pt x="869713" y="999205"/>
                  <a:pt x="903998" y="973844"/>
                  <a:pt x="926926" y="939452"/>
                </a:cubicBezTo>
                <a:cubicBezTo>
                  <a:pt x="935277" y="926926"/>
                  <a:pt x="941333" y="912519"/>
                  <a:pt x="951978" y="901874"/>
                </a:cubicBezTo>
                <a:cubicBezTo>
                  <a:pt x="966740" y="887112"/>
                  <a:pt x="985381" y="876822"/>
                  <a:pt x="1002082" y="864296"/>
                </a:cubicBezTo>
                <a:cubicBezTo>
                  <a:pt x="1006257" y="851770"/>
                  <a:pt x="1007284" y="837704"/>
                  <a:pt x="1014608" y="826718"/>
                </a:cubicBezTo>
                <a:cubicBezTo>
                  <a:pt x="1032055" y="800548"/>
                  <a:pt x="1079137" y="768927"/>
                  <a:pt x="1102290" y="751562"/>
                </a:cubicBezTo>
                <a:cubicBezTo>
                  <a:pt x="1211467" y="569600"/>
                  <a:pt x="1073075" y="795385"/>
                  <a:pt x="1177446" y="638828"/>
                </a:cubicBezTo>
                <a:cubicBezTo>
                  <a:pt x="1190951" y="618571"/>
                  <a:pt x="1200416" y="595675"/>
                  <a:pt x="1215024" y="576198"/>
                </a:cubicBezTo>
                <a:cubicBezTo>
                  <a:pt x="1225653" y="562026"/>
                  <a:pt x="1241261" y="552229"/>
                  <a:pt x="1252602" y="538620"/>
                </a:cubicBezTo>
                <a:cubicBezTo>
                  <a:pt x="1262240" y="527055"/>
                  <a:pt x="1268017" y="512607"/>
                  <a:pt x="1277655" y="501042"/>
                </a:cubicBezTo>
                <a:cubicBezTo>
                  <a:pt x="1288996" y="487433"/>
                  <a:pt x="1304937" y="477878"/>
                  <a:pt x="1315233" y="463463"/>
                </a:cubicBezTo>
                <a:cubicBezTo>
                  <a:pt x="1326086" y="448268"/>
                  <a:pt x="1331021" y="429571"/>
                  <a:pt x="1340285" y="413359"/>
                </a:cubicBezTo>
                <a:cubicBezTo>
                  <a:pt x="1347754" y="400288"/>
                  <a:pt x="1356986" y="388307"/>
                  <a:pt x="1365337" y="375781"/>
                </a:cubicBezTo>
                <a:cubicBezTo>
                  <a:pt x="1401298" y="231936"/>
                  <a:pt x="1346238" y="404429"/>
                  <a:pt x="1415441" y="300625"/>
                </a:cubicBezTo>
                <a:cubicBezTo>
                  <a:pt x="1424990" y="286301"/>
                  <a:pt x="1419426" y="265468"/>
                  <a:pt x="1427967" y="250521"/>
                </a:cubicBezTo>
                <a:cubicBezTo>
                  <a:pt x="1436756" y="235141"/>
                  <a:pt x="1454669" y="226926"/>
                  <a:pt x="1465545" y="212943"/>
                </a:cubicBezTo>
                <a:cubicBezTo>
                  <a:pt x="1484030" y="189177"/>
                  <a:pt x="1506128" y="166351"/>
                  <a:pt x="1515649" y="137787"/>
                </a:cubicBezTo>
                <a:cubicBezTo>
                  <a:pt x="1532936" y="85927"/>
                  <a:pt x="1520851" y="111195"/>
                  <a:pt x="1553227" y="62631"/>
                </a:cubicBezTo>
                <a:cubicBezTo>
                  <a:pt x="1568705" y="16195"/>
                  <a:pt x="1559848" y="36862"/>
                  <a:pt x="1578279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27"/>
          </p:cNvCxnSpPr>
          <p:nvPr/>
        </p:nvCxnSpPr>
        <p:spPr>
          <a:xfrm flipV="1">
            <a:off x="4800600" y="3867150"/>
            <a:ext cx="10748" cy="9525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375042" y="1627921"/>
            <a:ext cx="651354" cy="1766241"/>
          </a:xfrm>
          <a:custGeom>
            <a:avLst/>
            <a:gdLst>
              <a:gd name="connsiteX0" fmla="*/ 0 w 651354"/>
              <a:gd name="connsiteY0" fmla="*/ 0 h 1766241"/>
              <a:gd name="connsiteX1" fmla="*/ 12526 w 651354"/>
              <a:gd name="connsiteY1" fmla="*/ 62630 h 1766241"/>
              <a:gd name="connsiteX2" fmla="*/ 37578 w 651354"/>
              <a:gd name="connsiteY2" fmla="*/ 175364 h 1766241"/>
              <a:gd name="connsiteX3" fmla="*/ 50104 w 651354"/>
              <a:gd name="connsiteY3" fmla="*/ 263046 h 1766241"/>
              <a:gd name="connsiteX4" fmla="*/ 62630 w 651354"/>
              <a:gd name="connsiteY4" fmla="*/ 300624 h 1766241"/>
              <a:gd name="connsiteX5" fmla="*/ 75156 w 651354"/>
              <a:gd name="connsiteY5" fmla="*/ 375780 h 1766241"/>
              <a:gd name="connsiteX6" fmla="*/ 100208 w 651354"/>
              <a:gd name="connsiteY6" fmla="*/ 551145 h 1766241"/>
              <a:gd name="connsiteX7" fmla="*/ 125260 w 651354"/>
              <a:gd name="connsiteY7" fmla="*/ 626301 h 1766241"/>
              <a:gd name="connsiteX8" fmla="*/ 150313 w 651354"/>
              <a:gd name="connsiteY8" fmla="*/ 739035 h 1766241"/>
              <a:gd name="connsiteX9" fmla="*/ 187891 w 651354"/>
              <a:gd name="connsiteY9" fmla="*/ 814191 h 1766241"/>
              <a:gd name="connsiteX10" fmla="*/ 212943 w 651354"/>
              <a:gd name="connsiteY10" fmla="*/ 964504 h 1766241"/>
              <a:gd name="connsiteX11" fmla="*/ 225469 w 651354"/>
              <a:gd name="connsiteY11" fmla="*/ 1002082 h 1766241"/>
              <a:gd name="connsiteX12" fmla="*/ 250521 w 651354"/>
              <a:gd name="connsiteY12" fmla="*/ 1039660 h 1766241"/>
              <a:gd name="connsiteX13" fmla="*/ 275573 w 651354"/>
              <a:gd name="connsiteY13" fmla="*/ 1114816 h 1766241"/>
              <a:gd name="connsiteX14" fmla="*/ 325677 w 651354"/>
              <a:gd name="connsiteY14" fmla="*/ 1189972 h 1766241"/>
              <a:gd name="connsiteX15" fmla="*/ 338203 w 651354"/>
              <a:gd name="connsiteY15" fmla="*/ 1227550 h 1766241"/>
              <a:gd name="connsiteX16" fmla="*/ 350729 w 651354"/>
              <a:gd name="connsiteY16" fmla="*/ 1277654 h 1766241"/>
              <a:gd name="connsiteX17" fmla="*/ 375781 w 651354"/>
              <a:gd name="connsiteY17" fmla="*/ 1315232 h 1766241"/>
              <a:gd name="connsiteX18" fmla="*/ 413359 w 651354"/>
              <a:gd name="connsiteY18" fmla="*/ 1390389 h 1766241"/>
              <a:gd name="connsiteX19" fmla="*/ 463463 w 651354"/>
              <a:gd name="connsiteY19" fmla="*/ 1490597 h 1766241"/>
              <a:gd name="connsiteX20" fmla="*/ 526093 w 651354"/>
              <a:gd name="connsiteY20" fmla="*/ 1590805 h 1766241"/>
              <a:gd name="connsiteX21" fmla="*/ 576197 w 651354"/>
              <a:gd name="connsiteY21" fmla="*/ 1665961 h 1766241"/>
              <a:gd name="connsiteX22" fmla="*/ 613776 w 651354"/>
              <a:gd name="connsiteY22" fmla="*/ 1728591 h 1766241"/>
              <a:gd name="connsiteX23" fmla="*/ 651354 w 651354"/>
              <a:gd name="connsiteY23" fmla="*/ 1766169 h 176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1354" h="1766241">
                <a:moveTo>
                  <a:pt x="0" y="0"/>
                </a:moveTo>
                <a:cubicBezTo>
                  <a:pt x="4175" y="20877"/>
                  <a:pt x="7908" y="41847"/>
                  <a:pt x="12526" y="62630"/>
                </a:cubicBezTo>
                <a:cubicBezTo>
                  <a:pt x="27540" y="130192"/>
                  <a:pt x="24985" y="99806"/>
                  <a:pt x="37578" y="175364"/>
                </a:cubicBezTo>
                <a:cubicBezTo>
                  <a:pt x="42432" y="204486"/>
                  <a:pt x="44314" y="234095"/>
                  <a:pt x="50104" y="263046"/>
                </a:cubicBezTo>
                <a:cubicBezTo>
                  <a:pt x="52693" y="275993"/>
                  <a:pt x="59766" y="287735"/>
                  <a:pt x="62630" y="300624"/>
                </a:cubicBezTo>
                <a:cubicBezTo>
                  <a:pt x="68140" y="325417"/>
                  <a:pt x="71799" y="350605"/>
                  <a:pt x="75156" y="375780"/>
                </a:cubicBezTo>
                <a:cubicBezTo>
                  <a:pt x="83537" y="438637"/>
                  <a:pt x="83925" y="491440"/>
                  <a:pt x="100208" y="551145"/>
                </a:cubicBezTo>
                <a:cubicBezTo>
                  <a:pt x="107156" y="576622"/>
                  <a:pt x="120081" y="600407"/>
                  <a:pt x="125260" y="626301"/>
                </a:cubicBezTo>
                <a:cubicBezTo>
                  <a:pt x="127488" y="637442"/>
                  <a:pt x="143681" y="723560"/>
                  <a:pt x="150313" y="739035"/>
                </a:cubicBezTo>
                <a:cubicBezTo>
                  <a:pt x="223159" y="909009"/>
                  <a:pt x="135110" y="655847"/>
                  <a:pt x="187891" y="814191"/>
                </a:cubicBezTo>
                <a:cubicBezTo>
                  <a:pt x="198057" y="895520"/>
                  <a:pt x="194551" y="900134"/>
                  <a:pt x="212943" y="964504"/>
                </a:cubicBezTo>
                <a:cubicBezTo>
                  <a:pt x="216570" y="977200"/>
                  <a:pt x="219564" y="990272"/>
                  <a:pt x="225469" y="1002082"/>
                </a:cubicBezTo>
                <a:cubicBezTo>
                  <a:pt x="232202" y="1015547"/>
                  <a:pt x="244407" y="1025903"/>
                  <a:pt x="250521" y="1039660"/>
                </a:cubicBezTo>
                <a:cubicBezTo>
                  <a:pt x="261246" y="1063791"/>
                  <a:pt x="260925" y="1092844"/>
                  <a:pt x="275573" y="1114816"/>
                </a:cubicBezTo>
                <a:cubicBezTo>
                  <a:pt x="292274" y="1139868"/>
                  <a:pt x="316156" y="1161408"/>
                  <a:pt x="325677" y="1189972"/>
                </a:cubicBezTo>
                <a:cubicBezTo>
                  <a:pt x="329852" y="1202498"/>
                  <a:pt x="334576" y="1214854"/>
                  <a:pt x="338203" y="1227550"/>
                </a:cubicBezTo>
                <a:cubicBezTo>
                  <a:pt x="342932" y="1244103"/>
                  <a:pt x="343948" y="1261831"/>
                  <a:pt x="350729" y="1277654"/>
                </a:cubicBezTo>
                <a:cubicBezTo>
                  <a:pt x="356659" y="1291491"/>
                  <a:pt x="367430" y="1302706"/>
                  <a:pt x="375781" y="1315232"/>
                </a:cubicBezTo>
                <a:cubicBezTo>
                  <a:pt x="401180" y="1391432"/>
                  <a:pt x="371733" y="1314075"/>
                  <a:pt x="413359" y="1390389"/>
                </a:cubicBezTo>
                <a:cubicBezTo>
                  <a:pt x="431242" y="1423174"/>
                  <a:pt x="441056" y="1460721"/>
                  <a:pt x="463463" y="1490597"/>
                </a:cubicBezTo>
                <a:cubicBezTo>
                  <a:pt x="550692" y="1606902"/>
                  <a:pt x="457316" y="1476177"/>
                  <a:pt x="526093" y="1590805"/>
                </a:cubicBezTo>
                <a:cubicBezTo>
                  <a:pt x="541584" y="1616623"/>
                  <a:pt x="566676" y="1637397"/>
                  <a:pt x="576197" y="1665961"/>
                </a:cubicBezTo>
                <a:cubicBezTo>
                  <a:pt x="597950" y="1731221"/>
                  <a:pt x="574473" y="1679464"/>
                  <a:pt x="613776" y="1728591"/>
                </a:cubicBezTo>
                <a:cubicBezTo>
                  <a:pt x="646618" y="1769643"/>
                  <a:pt x="622255" y="1766169"/>
                  <a:pt x="651354" y="17661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3599145" y="1653436"/>
            <a:ext cx="363255" cy="2342367"/>
          </a:xfrm>
          <a:custGeom>
            <a:avLst/>
            <a:gdLst>
              <a:gd name="connsiteX0" fmla="*/ 363255 w 363255"/>
              <a:gd name="connsiteY0" fmla="*/ 0 h 2342367"/>
              <a:gd name="connsiteX1" fmla="*/ 313150 w 363255"/>
              <a:gd name="connsiteY1" fmla="*/ 75156 h 2342367"/>
              <a:gd name="connsiteX2" fmla="*/ 263046 w 363255"/>
              <a:gd name="connsiteY2" fmla="*/ 187890 h 2342367"/>
              <a:gd name="connsiteX3" fmla="*/ 212942 w 363255"/>
              <a:gd name="connsiteY3" fmla="*/ 275572 h 2342367"/>
              <a:gd name="connsiteX4" fmla="*/ 187890 w 363255"/>
              <a:gd name="connsiteY4" fmla="*/ 363254 h 2342367"/>
              <a:gd name="connsiteX5" fmla="*/ 162838 w 363255"/>
              <a:gd name="connsiteY5" fmla="*/ 400832 h 2342367"/>
              <a:gd name="connsiteX6" fmla="*/ 150312 w 363255"/>
              <a:gd name="connsiteY6" fmla="*/ 450937 h 2342367"/>
              <a:gd name="connsiteX7" fmla="*/ 112734 w 363255"/>
              <a:gd name="connsiteY7" fmla="*/ 563671 h 2342367"/>
              <a:gd name="connsiteX8" fmla="*/ 100208 w 363255"/>
              <a:gd name="connsiteY8" fmla="*/ 688931 h 2342367"/>
              <a:gd name="connsiteX9" fmla="*/ 87682 w 363255"/>
              <a:gd name="connsiteY9" fmla="*/ 726509 h 2342367"/>
              <a:gd name="connsiteX10" fmla="*/ 75156 w 363255"/>
              <a:gd name="connsiteY10" fmla="*/ 826717 h 2342367"/>
              <a:gd name="connsiteX11" fmla="*/ 50104 w 363255"/>
              <a:gd name="connsiteY11" fmla="*/ 939452 h 2342367"/>
              <a:gd name="connsiteX12" fmla="*/ 25052 w 363255"/>
              <a:gd name="connsiteY12" fmla="*/ 1803748 h 2342367"/>
              <a:gd name="connsiteX13" fmla="*/ 12526 w 363255"/>
              <a:gd name="connsiteY13" fmla="*/ 1853852 h 2342367"/>
              <a:gd name="connsiteX14" fmla="*/ 0 w 363255"/>
              <a:gd name="connsiteY14" fmla="*/ 2342367 h 234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255" h="2342367">
                <a:moveTo>
                  <a:pt x="363255" y="0"/>
                </a:moveTo>
                <a:cubicBezTo>
                  <a:pt x="346553" y="25052"/>
                  <a:pt x="326615" y="48226"/>
                  <a:pt x="313150" y="75156"/>
                </a:cubicBezTo>
                <a:cubicBezTo>
                  <a:pt x="223707" y="254039"/>
                  <a:pt x="336740" y="77348"/>
                  <a:pt x="263046" y="187890"/>
                </a:cubicBezTo>
                <a:cubicBezTo>
                  <a:pt x="236554" y="293859"/>
                  <a:pt x="272643" y="186020"/>
                  <a:pt x="212942" y="275572"/>
                </a:cubicBezTo>
                <a:cubicBezTo>
                  <a:pt x="203192" y="290197"/>
                  <a:pt x="192901" y="351562"/>
                  <a:pt x="187890" y="363254"/>
                </a:cubicBezTo>
                <a:cubicBezTo>
                  <a:pt x="181960" y="377091"/>
                  <a:pt x="171189" y="388306"/>
                  <a:pt x="162838" y="400832"/>
                </a:cubicBezTo>
                <a:cubicBezTo>
                  <a:pt x="158663" y="417534"/>
                  <a:pt x="155756" y="434605"/>
                  <a:pt x="150312" y="450937"/>
                </a:cubicBezTo>
                <a:cubicBezTo>
                  <a:pt x="103142" y="592447"/>
                  <a:pt x="142752" y="443598"/>
                  <a:pt x="112734" y="563671"/>
                </a:cubicBezTo>
                <a:cubicBezTo>
                  <a:pt x="108559" y="605424"/>
                  <a:pt x="106589" y="647457"/>
                  <a:pt x="100208" y="688931"/>
                </a:cubicBezTo>
                <a:cubicBezTo>
                  <a:pt x="98200" y="701981"/>
                  <a:pt x="90044" y="713518"/>
                  <a:pt x="87682" y="726509"/>
                </a:cubicBezTo>
                <a:cubicBezTo>
                  <a:pt x="81660" y="759629"/>
                  <a:pt x="80275" y="793446"/>
                  <a:pt x="75156" y="826717"/>
                </a:cubicBezTo>
                <a:cubicBezTo>
                  <a:pt x="68795" y="868065"/>
                  <a:pt x="60079" y="899552"/>
                  <a:pt x="50104" y="939452"/>
                </a:cubicBezTo>
                <a:cubicBezTo>
                  <a:pt x="44096" y="1323968"/>
                  <a:pt x="89444" y="1513980"/>
                  <a:pt x="25052" y="1803748"/>
                </a:cubicBezTo>
                <a:cubicBezTo>
                  <a:pt x="21317" y="1820553"/>
                  <a:pt x="16701" y="1837151"/>
                  <a:pt x="12526" y="1853852"/>
                </a:cubicBezTo>
                <a:cubicBezTo>
                  <a:pt x="-348" y="2317310"/>
                  <a:pt x="0" y="2154419"/>
                  <a:pt x="0" y="234236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2590800" y="1628384"/>
            <a:ext cx="889348" cy="3219189"/>
          </a:xfrm>
          <a:custGeom>
            <a:avLst/>
            <a:gdLst>
              <a:gd name="connsiteX0" fmla="*/ 889348 w 889348"/>
              <a:gd name="connsiteY0" fmla="*/ 0 h 3219189"/>
              <a:gd name="connsiteX1" fmla="*/ 876822 w 889348"/>
              <a:gd name="connsiteY1" fmla="*/ 62630 h 3219189"/>
              <a:gd name="connsiteX2" fmla="*/ 851770 w 889348"/>
              <a:gd name="connsiteY2" fmla="*/ 100208 h 3219189"/>
              <a:gd name="connsiteX3" fmla="*/ 789140 w 889348"/>
              <a:gd name="connsiteY3" fmla="*/ 250520 h 3219189"/>
              <a:gd name="connsiteX4" fmla="*/ 751562 w 889348"/>
              <a:gd name="connsiteY4" fmla="*/ 350728 h 3219189"/>
              <a:gd name="connsiteX5" fmla="*/ 726510 w 889348"/>
              <a:gd name="connsiteY5" fmla="*/ 388306 h 3219189"/>
              <a:gd name="connsiteX6" fmla="*/ 713984 w 889348"/>
              <a:gd name="connsiteY6" fmla="*/ 438411 h 3219189"/>
              <a:gd name="connsiteX7" fmla="*/ 701458 w 889348"/>
              <a:gd name="connsiteY7" fmla="*/ 475989 h 3219189"/>
              <a:gd name="connsiteX8" fmla="*/ 688932 w 889348"/>
              <a:gd name="connsiteY8" fmla="*/ 538619 h 3219189"/>
              <a:gd name="connsiteX9" fmla="*/ 663880 w 889348"/>
              <a:gd name="connsiteY9" fmla="*/ 601249 h 3219189"/>
              <a:gd name="connsiteX10" fmla="*/ 651354 w 889348"/>
              <a:gd name="connsiteY10" fmla="*/ 651353 h 3219189"/>
              <a:gd name="connsiteX11" fmla="*/ 626302 w 889348"/>
              <a:gd name="connsiteY11" fmla="*/ 776613 h 3219189"/>
              <a:gd name="connsiteX12" fmla="*/ 613776 w 889348"/>
              <a:gd name="connsiteY12" fmla="*/ 839243 h 3219189"/>
              <a:gd name="connsiteX13" fmla="*/ 601249 w 889348"/>
              <a:gd name="connsiteY13" fmla="*/ 889348 h 3219189"/>
              <a:gd name="connsiteX14" fmla="*/ 576197 w 889348"/>
              <a:gd name="connsiteY14" fmla="*/ 977030 h 3219189"/>
              <a:gd name="connsiteX15" fmla="*/ 563671 w 889348"/>
              <a:gd name="connsiteY15" fmla="*/ 1064712 h 3219189"/>
              <a:gd name="connsiteX16" fmla="*/ 551145 w 889348"/>
              <a:gd name="connsiteY16" fmla="*/ 1127342 h 3219189"/>
              <a:gd name="connsiteX17" fmla="*/ 526093 w 889348"/>
              <a:gd name="connsiteY17" fmla="*/ 1252602 h 3219189"/>
              <a:gd name="connsiteX18" fmla="*/ 513567 w 889348"/>
              <a:gd name="connsiteY18" fmla="*/ 1365337 h 3219189"/>
              <a:gd name="connsiteX19" fmla="*/ 501041 w 889348"/>
              <a:gd name="connsiteY19" fmla="*/ 1440493 h 3219189"/>
              <a:gd name="connsiteX20" fmla="*/ 488515 w 889348"/>
              <a:gd name="connsiteY20" fmla="*/ 1528175 h 3219189"/>
              <a:gd name="connsiteX21" fmla="*/ 475989 w 889348"/>
              <a:gd name="connsiteY21" fmla="*/ 1803748 h 3219189"/>
              <a:gd name="connsiteX22" fmla="*/ 450937 w 889348"/>
              <a:gd name="connsiteY22" fmla="*/ 1916482 h 3219189"/>
              <a:gd name="connsiteX23" fmla="*/ 425885 w 889348"/>
              <a:gd name="connsiteY23" fmla="*/ 2041742 h 3219189"/>
              <a:gd name="connsiteX24" fmla="*/ 400833 w 889348"/>
              <a:gd name="connsiteY24" fmla="*/ 2204580 h 3219189"/>
              <a:gd name="connsiteX25" fmla="*/ 388307 w 889348"/>
              <a:gd name="connsiteY25" fmla="*/ 2242158 h 3219189"/>
              <a:gd name="connsiteX26" fmla="*/ 363255 w 889348"/>
              <a:gd name="connsiteY26" fmla="*/ 2342367 h 3219189"/>
              <a:gd name="connsiteX27" fmla="*/ 338203 w 889348"/>
              <a:gd name="connsiteY27" fmla="*/ 2392471 h 3219189"/>
              <a:gd name="connsiteX28" fmla="*/ 313151 w 889348"/>
              <a:gd name="connsiteY28" fmla="*/ 2467627 h 3219189"/>
              <a:gd name="connsiteX29" fmla="*/ 288099 w 889348"/>
              <a:gd name="connsiteY29" fmla="*/ 2505205 h 3219189"/>
              <a:gd name="connsiteX30" fmla="*/ 250521 w 889348"/>
              <a:gd name="connsiteY30" fmla="*/ 2630465 h 3219189"/>
              <a:gd name="connsiteX31" fmla="*/ 225469 w 889348"/>
              <a:gd name="connsiteY31" fmla="*/ 2680569 h 3219189"/>
              <a:gd name="connsiteX32" fmla="*/ 212943 w 889348"/>
              <a:gd name="connsiteY32" fmla="*/ 2718148 h 3219189"/>
              <a:gd name="connsiteX33" fmla="*/ 150312 w 889348"/>
              <a:gd name="connsiteY33" fmla="*/ 2855934 h 3219189"/>
              <a:gd name="connsiteX34" fmla="*/ 112734 w 889348"/>
              <a:gd name="connsiteY34" fmla="*/ 2968668 h 3219189"/>
              <a:gd name="connsiteX35" fmla="*/ 87682 w 889348"/>
              <a:gd name="connsiteY35" fmla="*/ 3056350 h 3219189"/>
              <a:gd name="connsiteX36" fmla="*/ 62630 w 889348"/>
              <a:gd name="connsiteY36" fmla="*/ 3093928 h 3219189"/>
              <a:gd name="connsiteX37" fmla="*/ 37578 w 889348"/>
              <a:gd name="connsiteY37" fmla="*/ 3169084 h 3219189"/>
              <a:gd name="connsiteX38" fmla="*/ 0 w 889348"/>
              <a:gd name="connsiteY38" fmla="*/ 3219189 h 321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9348" h="3219189">
                <a:moveTo>
                  <a:pt x="889348" y="0"/>
                </a:moveTo>
                <a:cubicBezTo>
                  <a:pt x="885173" y="20877"/>
                  <a:pt x="884297" y="42695"/>
                  <a:pt x="876822" y="62630"/>
                </a:cubicBezTo>
                <a:cubicBezTo>
                  <a:pt x="871536" y="76726"/>
                  <a:pt x="856915" y="86060"/>
                  <a:pt x="851770" y="100208"/>
                </a:cubicBezTo>
                <a:cubicBezTo>
                  <a:pt x="766649" y="334291"/>
                  <a:pt x="880728" y="103978"/>
                  <a:pt x="789140" y="250520"/>
                </a:cubicBezTo>
                <a:cubicBezTo>
                  <a:pt x="732211" y="341606"/>
                  <a:pt x="790908" y="258921"/>
                  <a:pt x="751562" y="350728"/>
                </a:cubicBezTo>
                <a:cubicBezTo>
                  <a:pt x="745632" y="364565"/>
                  <a:pt x="734861" y="375780"/>
                  <a:pt x="726510" y="388306"/>
                </a:cubicBezTo>
                <a:cubicBezTo>
                  <a:pt x="722335" y="405008"/>
                  <a:pt x="718713" y="421858"/>
                  <a:pt x="713984" y="438411"/>
                </a:cubicBezTo>
                <a:cubicBezTo>
                  <a:pt x="710357" y="451107"/>
                  <a:pt x="704660" y="463180"/>
                  <a:pt x="701458" y="475989"/>
                </a:cubicBezTo>
                <a:cubicBezTo>
                  <a:pt x="696294" y="496643"/>
                  <a:pt x="695050" y="518227"/>
                  <a:pt x="688932" y="538619"/>
                </a:cubicBezTo>
                <a:cubicBezTo>
                  <a:pt x="682471" y="560156"/>
                  <a:pt x="670990" y="579918"/>
                  <a:pt x="663880" y="601249"/>
                </a:cubicBezTo>
                <a:cubicBezTo>
                  <a:pt x="658436" y="617581"/>
                  <a:pt x="654961" y="634520"/>
                  <a:pt x="651354" y="651353"/>
                </a:cubicBezTo>
                <a:cubicBezTo>
                  <a:pt x="642432" y="692988"/>
                  <a:pt x="634653" y="734860"/>
                  <a:pt x="626302" y="776613"/>
                </a:cubicBezTo>
                <a:cubicBezTo>
                  <a:pt x="622127" y="797490"/>
                  <a:pt x="618940" y="818589"/>
                  <a:pt x="613776" y="839243"/>
                </a:cubicBezTo>
                <a:cubicBezTo>
                  <a:pt x="609600" y="855945"/>
                  <a:pt x="605979" y="872795"/>
                  <a:pt x="601249" y="889348"/>
                </a:cubicBezTo>
                <a:cubicBezTo>
                  <a:pt x="587835" y="936297"/>
                  <a:pt x="585986" y="923192"/>
                  <a:pt x="576197" y="977030"/>
                </a:cubicBezTo>
                <a:cubicBezTo>
                  <a:pt x="570916" y="1006078"/>
                  <a:pt x="568525" y="1035590"/>
                  <a:pt x="563671" y="1064712"/>
                </a:cubicBezTo>
                <a:cubicBezTo>
                  <a:pt x="560171" y="1085712"/>
                  <a:pt x="554953" y="1106395"/>
                  <a:pt x="551145" y="1127342"/>
                </a:cubicBezTo>
                <a:cubicBezTo>
                  <a:pt x="530670" y="1239954"/>
                  <a:pt x="548248" y="1163980"/>
                  <a:pt x="526093" y="1252602"/>
                </a:cubicBezTo>
                <a:cubicBezTo>
                  <a:pt x="521918" y="1290180"/>
                  <a:pt x="518564" y="1327859"/>
                  <a:pt x="513567" y="1365337"/>
                </a:cubicBezTo>
                <a:cubicBezTo>
                  <a:pt x="510210" y="1390512"/>
                  <a:pt x="504903" y="1415391"/>
                  <a:pt x="501041" y="1440493"/>
                </a:cubicBezTo>
                <a:cubicBezTo>
                  <a:pt x="496552" y="1469674"/>
                  <a:pt x="492690" y="1498948"/>
                  <a:pt x="488515" y="1528175"/>
                </a:cubicBezTo>
                <a:cubicBezTo>
                  <a:pt x="484340" y="1620033"/>
                  <a:pt x="482782" y="1712047"/>
                  <a:pt x="475989" y="1803748"/>
                </a:cubicBezTo>
                <a:cubicBezTo>
                  <a:pt x="473738" y="1834138"/>
                  <a:pt x="457588" y="1885443"/>
                  <a:pt x="450937" y="1916482"/>
                </a:cubicBezTo>
                <a:cubicBezTo>
                  <a:pt x="442015" y="1958117"/>
                  <a:pt x="431166" y="1999491"/>
                  <a:pt x="425885" y="2041742"/>
                </a:cubicBezTo>
                <a:cubicBezTo>
                  <a:pt x="418279" y="2102588"/>
                  <a:pt x="415179" y="2147197"/>
                  <a:pt x="400833" y="2204580"/>
                </a:cubicBezTo>
                <a:cubicBezTo>
                  <a:pt x="397631" y="2217389"/>
                  <a:pt x="391781" y="2229420"/>
                  <a:pt x="388307" y="2242158"/>
                </a:cubicBezTo>
                <a:cubicBezTo>
                  <a:pt x="379248" y="2275376"/>
                  <a:pt x="378653" y="2311571"/>
                  <a:pt x="363255" y="2342367"/>
                </a:cubicBezTo>
                <a:cubicBezTo>
                  <a:pt x="354904" y="2359068"/>
                  <a:pt x="345138" y="2375134"/>
                  <a:pt x="338203" y="2392471"/>
                </a:cubicBezTo>
                <a:cubicBezTo>
                  <a:pt x="328396" y="2416989"/>
                  <a:pt x="327799" y="2445655"/>
                  <a:pt x="313151" y="2467627"/>
                </a:cubicBezTo>
                <a:cubicBezTo>
                  <a:pt x="304800" y="2480153"/>
                  <a:pt x="294213" y="2491448"/>
                  <a:pt x="288099" y="2505205"/>
                </a:cubicBezTo>
                <a:cubicBezTo>
                  <a:pt x="219573" y="2659388"/>
                  <a:pt x="294244" y="2513870"/>
                  <a:pt x="250521" y="2630465"/>
                </a:cubicBezTo>
                <a:cubicBezTo>
                  <a:pt x="243965" y="2647949"/>
                  <a:pt x="232824" y="2663406"/>
                  <a:pt x="225469" y="2680569"/>
                </a:cubicBezTo>
                <a:cubicBezTo>
                  <a:pt x="220268" y="2692705"/>
                  <a:pt x="218407" y="2706128"/>
                  <a:pt x="212943" y="2718148"/>
                </a:cubicBezTo>
                <a:cubicBezTo>
                  <a:pt x="142926" y="2872186"/>
                  <a:pt x="179602" y="2768071"/>
                  <a:pt x="150312" y="2855934"/>
                </a:cubicBezTo>
                <a:cubicBezTo>
                  <a:pt x="120304" y="3035982"/>
                  <a:pt x="160769" y="2856585"/>
                  <a:pt x="112734" y="2968668"/>
                </a:cubicBezTo>
                <a:cubicBezTo>
                  <a:pt x="88654" y="3024855"/>
                  <a:pt x="112057" y="3007599"/>
                  <a:pt x="87682" y="3056350"/>
                </a:cubicBezTo>
                <a:cubicBezTo>
                  <a:pt x="80949" y="3069815"/>
                  <a:pt x="68744" y="3080171"/>
                  <a:pt x="62630" y="3093928"/>
                </a:cubicBezTo>
                <a:cubicBezTo>
                  <a:pt x="51905" y="3118059"/>
                  <a:pt x="56250" y="3150411"/>
                  <a:pt x="37578" y="3169084"/>
                </a:cubicBezTo>
                <a:cubicBezTo>
                  <a:pt x="5924" y="3200739"/>
                  <a:pt x="17808" y="3183574"/>
                  <a:pt x="0" y="321918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622310" y="208396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730036" y="2083960"/>
            <a:ext cx="453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Qi’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176493" y="29834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Qi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Ukkonen’s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the sub-path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to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. The go to transition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is taken first.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After that there are two cases…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Case 1: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has already been visited during the traversal, then follow the suffix transition path until the first state r is encountered such that d(r) and l(r) have non-empty values.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Ukkonen’s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Case 2:</a:t>
                </a:r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has not been visited yet, then evaluate a pair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of columns as</a:t>
                </a:r>
                <a:r>
                  <a:rPr lang="en-US" sz="2800" b="0" dirty="0" smtClean="0"/>
                  <a:t> </a:t>
                </a:r>
                <a:endParaRPr lang="en-US" sz="28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𝑑𝑝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/>
              </a:p>
              <a:p>
                <a:r>
                  <a:rPr lang="en-US" sz="2800" b="0" dirty="0" smtClean="0"/>
                  <a:t>This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∗,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∗,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0" dirty="0" smtClean="0"/>
                  <a:t> is the maximum entry in column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800" b="0" dirty="0" smtClean="0"/>
                  <a:t> </a:t>
                </a:r>
              </a:p>
              <a:p>
                <a:r>
                  <a:rPr lang="en-US" sz="2800" b="0" dirty="0" smtClean="0"/>
                  <a:t>The algorithm then follows the suffix link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b="0" dirty="0" smtClean="0"/>
                  <a:t> to the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800" b="0" dirty="0" smtClean="0"/>
                  <a:t> whose depth (distance from root)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r>
                  <a:rPr lang="en-US" sz="2800" b="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𝑟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dirty="0" smtClean="0"/>
                  <a:t>and the algorithm saves columns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b="0" i="1" dirty="0" smtClean="0"/>
                  <a:t> </a:t>
                </a:r>
                <a:r>
                  <a:rPr lang="en-US" sz="2800" b="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704" t="-143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7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Problems Solved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Matching cDNA </a:t>
            </a:r>
            <a:r>
              <a:rPr lang="en-US" dirty="0"/>
              <a:t>to its genomic </a:t>
            </a:r>
            <a:r>
              <a:rPr lang="en-US" dirty="0" smtClean="0"/>
              <a:t>loci (matching exons to genomic loci while ignoring introns).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Detecting sequence deletions in a mutated gene, when compared to a reference genome.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course, we covered exact pattern matching using suffix trees. </a:t>
            </a:r>
          </a:p>
          <a:p>
            <a:pPr lvl="1"/>
            <a:r>
              <a:rPr lang="en-US" dirty="0" smtClean="0"/>
              <a:t>We wanted to expand upon what we learned and apply our knowledge to a more biological problem.</a:t>
            </a:r>
          </a:p>
          <a:p>
            <a:r>
              <a:rPr lang="en-US" dirty="0" smtClean="0"/>
              <a:t>Ukkonen’s paper “Approximate String-Matching Over Suffix Trees”.</a:t>
            </a:r>
          </a:p>
          <a:p>
            <a:pPr lvl="1"/>
            <a:r>
              <a:rPr lang="en-US" dirty="0" smtClean="0"/>
              <a:t>Try to use suffix trees to solve this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methods, using dynamic programming and affine gap penalties, require </a:t>
            </a:r>
            <a:r>
              <a:rPr lang="en-US" b="1" dirty="0" smtClean="0"/>
              <a:t>O(mn)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We wanted to find a method that has a better average time complexity.</a:t>
            </a:r>
          </a:p>
          <a:p>
            <a:r>
              <a:rPr lang="en-US" dirty="0" smtClean="0"/>
              <a:t>We wanted to look for a method that doesn’t penalize the gaps occurring in the intron regions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better estimate of the overall alignments.</a:t>
            </a:r>
          </a:p>
        </p:txBody>
      </p:sp>
    </p:spTree>
    <p:extLst>
      <p:ext uri="{BB962C8B-B14F-4D97-AF65-F5344CB8AC3E}">
        <p14:creationId xmlns:p14="http://schemas.microsoft.com/office/powerpoint/2010/main" val="4455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765"/>
            <a:ext cx="8229600" cy="4525963"/>
          </a:xfrm>
        </p:spPr>
        <p:txBody>
          <a:bodyPr/>
          <a:lstStyle/>
          <a:p>
            <a:r>
              <a:rPr lang="en-US" dirty="0" smtClean="0"/>
              <a:t>The simple dynamic programming solution for alignments has the drawback that it is explicitly repeated over identical repeated substrings of 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23470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2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used a combination of theories from:</a:t>
            </a:r>
          </a:p>
          <a:p>
            <a:pPr lvl="1"/>
            <a:r>
              <a:rPr lang="en-US" dirty="0" smtClean="0"/>
              <a:t>K-difference problem</a:t>
            </a:r>
          </a:p>
          <a:p>
            <a:pPr lvl="1"/>
            <a:r>
              <a:rPr lang="en-US" dirty="0" smtClean="0"/>
              <a:t>Suffix trees (with suffix links)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Ukkonen's </a:t>
            </a:r>
            <a:r>
              <a:rPr lang="en-US" dirty="0"/>
              <a:t>algorithm for </a:t>
            </a:r>
            <a:r>
              <a:rPr lang="en-US" dirty="0" smtClean="0"/>
              <a:t>K differences</a:t>
            </a:r>
          </a:p>
        </p:txBody>
      </p:sp>
    </p:spTree>
    <p:extLst>
      <p:ext uri="{BB962C8B-B14F-4D97-AF65-F5344CB8AC3E}">
        <p14:creationId xmlns:p14="http://schemas.microsoft.com/office/powerpoint/2010/main" val="4218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Ukkonen’s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number of columns evaluated by the method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n and proportional to q (where q is the total number of different viable prefixes in T). </a:t>
                </a:r>
              </a:p>
              <a:p>
                <a:endParaRPr lang="en-US" dirty="0"/>
              </a:p>
              <a:p>
                <a:r>
                  <a:rPr lang="en-US" dirty="0"/>
                  <a:t>For a small k, q can be considerably smaller than n.</a:t>
                </a:r>
              </a:p>
              <a:p>
                <a:endParaRPr lang="en-US" b="1" dirty="0"/>
              </a:p>
              <a:p>
                <a:r>
                  <a:rPr lang="en-US" b="1" dirty="0"/>
                  <a:t>Essential entries : </a:t>
                </a:r>
              </a:p>
              <a:p>
                <a:pPr lvl="1"/>
                <a:r>
                  <a:rPr lang="en-US" sz="3200" dirty="0"/>
                  <a:t>The approximate string matching problem can be solved using only entries D(i, j)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3200" dirty="0"/>
                  <a:t>k of D.    </a:t>
                </a:r>
              </a:p>
              <a:p>
                <a:pPr lvl="1"/>
                <a:r>
                  <a:rPr lang="en-US" sz="3200" dirty="0"/>
                  <a:t>Call each entry D(i,j)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3200" dirty="0"/>
                  <a:t>k an essential entry. </a:t>
                </a:r>
              </a:p>
              <a:p>
                <a:pPr lvl="1"/>
                <a:r>
                  <a:rPr lang="en-US" sz="3200" dirty="0"/>
                  <a:t>Replace the inessential entries of D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dirty="0"/>
                  <a:t> as this will not affect contents of the essential part.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Ukkonen uses Semi-global alignment, which does not penalize gaps </a:t>
                </a:r>
                <a:r>
                  <a:rPr lang="en-US" dirty="0"/>
                  <a:t>in the beginning.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6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start filling in the columns starting with t</a:t>
            </a:r>
            <a:r>
              <a:rPr lang="en-US" baseline="-25000" dirty="0" smtClean="0"/>
              <a:t>1</a:t>
            </a:r>
            <a:r>
              <a:rPr lang="en-US" dirty="0" smtClean="0"/>
              <a:t>, using the Ukkonen method involving suffix tree for T, only evaluating for columns that have a unique Q. </a:t>
            </a:r>
          </a:p>
          <a:p>
            <a:endParaRPr lang="en-US" dirty="0" smtClean="0"/>
          </a:p>
          <a:p>
            <a:r>
              <a:rPr lang="en-US" dirty="0" smtClean="0"/>
              <a:t>We allow for k-mismatches in the regions that overlap between cDNA and gene. </a:t>
            </a:r>
          </a:p>
          <a:p>
            <a:endParaRPr lang="en-US" dirty="0" smtClean="0"/>
          </a:p>
          <a:p>
            <a:r>
              <a:rPr lang="en-US" dirty="0" smtClean="0"/>
              <a:t>We will extend the matching beyond a certain threshold length “L” that is long enough to ensure that the current matches are not occurring by chance alone.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1654</Words>
  <Application>Microsoft Office PowerPoint</Application>
  <PresentationFormat>On-screen Show (4:3)</PresentationFormat>
  <Paragraphs>245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  Project Goal </vt:lpstr>
      <vt:lpstr> Problems Solved </vt:lpstr>
      <vt:lpstr>Motivation</vt:lpstr>
      <vt:lpstr>Motivation</vt:lpstr>
      <vt:lpstr>Motivation</vt:lpstr>
      <vt:lpstr>Approach </vt:lpstr>
      <vt:lpstr>Overview of Ukkonen’s Algorithm</vt:lpstr>
      <vt:lpstr>Our Implementation</vt:lpstr>
      <vt:lpstr>A Greedy Approach</vt:lpstr>
      <vt:lpstr>PowerPoint Presentation</vt:lpstr>
      <vt:lpstr>A Greedy Approach</vt:lpstr>
      <vt:lpstr>Example</vt:lpstr>
      <vt:lpstr>PowerPoint Presentation</vt:lpstr>
      <vt:lpstr>A Greedy Approach</vt:lpstr>
      <vt:lpstr>Runtime Analysis </vt:lpstr>
      <vt:lpstr>Further Runtime Improvements  </vt:lpstr>
      <vt:lpstr>Plausible? </vt:lpstr>
      <vt:lpstr>Plausible?  </vt:lpstr>
      <vt:lpstr>Pros and Cons of Our Implementation</vt:lpstr>
      <vt:lpstr>PowerPoint Presentation</vt:lpstr>
      <vt:lpstr>More On Ukkonen’s Algorithm</vt:lpstr>
      <vt:lpstr>More On Ukkonen’s Algorithm</vt:lpstr>
      <vt:lpstr>More On Ukkonen’s Algorithm</vt:lpstr>
      <vt:lpstr>More On Ukkonen’s Algorithm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Joshi</dc:creator>
  <cp:lastModifiedBy>Prateek Tandon</cp:lastModifiedBy>
  <cp:revision>214</cp:revision>
  <dcterms:created xsi:type="dcterms:W3CDTF">2013-11-30T22:19:07Z</dcterms:created>
  <dcterms:modified xsi:type="dcterms:W3CDTF">2013-12-09T04:00:10Z</dcterms:modified>
</cp:coreProperties>
</file>