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Monda Bold" charset="1" panose="02000803000000000000"/>
      <p:regular r:id="rId22"/>
    </p:embeddedFont>
    <p:embeddedFont>
      <p:font typeface="Monda" charset="1" panose="02000503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251627" y="1711138"/>
            <a:ext cx="16472121" cy="5426766"/>
          </a:xfrm>
          <a:prstGeom prst="rect">
            <a:avLst/>
          </a:prstGeom>
        </p:spPr>
        <p:txBody>
          <a:bodyPr anchor="t" rtlCol="false" tIns="0" lIns="0" bIns="0" rIns="0">
            <a:spAutoFit/>
          </a:bodyPr>
          <a:lstStyle/>
          <a:p>
            <a:pPr algn="ctr">
              <a:lnSpc>
                <a:spcPts val="14411"/>
              </a:lnSpc>
            </a:pPr>
            <a:r>
              <a:rPr lang="en-US" b="true" sz="10294">
                <a:solidFill>
                  <a:srgbClr val="002B58"/>
                </a:solidFill>
                <a:latin typeface="Monda Bold"/>
                <a:ea typeface="Monda Bold"/>
                <a:cs typeface="Monda Bold"/>
                <a:sym typeface="Monda Bold"/>
              </a:rPr>
              <a:t>CUSTOMER RELATIONSHIP MANAGEMENT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8943602" y="4527563"/>
            <a:ext cx="9295205" cy="5948931"/>
          </a:xfrm>
          <a:custGeom>
            <a:avLst/>
            <a:gdLst/>
            <a:ahLst/>
            <a:cxnLst/>
            <a:rect r="r" b="b" t="t" l="l"/>
            <a:pathLst>
              <a:path h="5948931" w="9295205">
                <a:moveTo>
                  <a:pt x="9295205" y="0"/>
                </a:moveTo>
                <a:lnTo>
                  <a:pt x="0" y="0"/>
                </a:lnTo>
                <a:lnTo>
                  <a:pt x="0" y="5948931"/>
                </a:lnTo>
                <a:lnTo>
                  <a:pt x="9295205" y="5948931"/>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879200" y="314839"/>
            <a:ext cx="15695725" cy="2787649"/>
          </a:xfrm>
          <a:prstGeom prst="rect">
            <a:avLst/>
          </a:prstGeom>
        </p:spPr>
        <p:txBody>
          <a:bodyPr anchor="t" rtlCol="false" tIns="0" lIns="0" bIns="0" rIns="0">
            <a:spAutoFit/>
          </a:bodyPr>
          <a:lstStyle/>
          <a:p>
            <a:pPr algn="ctr">
              <a:lnSpc>
                <a:spcPts val="11200"/>
              </a:lnSpc>
            </a:pPr>
            <a:r>
              <a:rPr lang="en-US" b="true" sz="8000">
                <a:solidFill>
                  <a:srgbClr val="002B58"/>
                </a:solidFill>
                <a:latin typeface="Monda Bold"/>
                <a:ea typeface="Monda Bold"/>
                <a:cs typeface="Monda Bold"/>
                <a:sym typeface="Monda Bold"/>
              </a:rPr>
              <a:t>TASK MANAGEMENT</a:t>
            </a:r>
          </a:p>
          <a:p>
            <a:pPr algn="ctr">
              <a:lnSpc>
                <a:spcPts val="11200"/>
              </a:lnSpc>
            </a:pPr>
          </a:p>
        </p:txBody>
      </p:sp>
      <p:sp>
        <p:nvSpPr>
          <p:cNvPr name="TextBox 8" id="8"/>
          <p:cNvSpPr txBox="true"/>
          <p:nvPr/>
        </p:nvSpPr>
        <p:spPr>
          <a:xfrm rot="0">
            <a:off x="1894380" y="1888378"/>
            <a:ext cx="14321108" cy="8077027"/>
          </a:xfrm>
          <a:prstGeom prst="rect">
            <a:avLst/>
          </a:prstGeom>
        </p:spPr>
        <p:txBody>
          <a:bodyPr anchor="t" rtlCol="false" tIns="0" lIns="0" bIns="0" rIns="0">
            <a:spAutoFit/>
          </a:bodyPr>
          <a:lstStyle/>
          <a:p>
            <a:pPr algn="l" marL="906780" indent="-453390" lvl="1">
              <a:lnSpc>
                <a:spcPts val="7392"/>
              </a:lnSpc>
              <a:buFont typeface="Arial"/>
              <a:buChar char="•"/>
            </a:pPr>
            <a:r>
              <a:rPr lang="en-US" sz="4200">
                <a:solidFill>
                  <a:srgbClr val="002B58"/>
                </a:solidFill>
                <a:latin typeface="Monda"/>
                <a:ea typeface="Monda"/>
                <a:cs typeface="Monda"/>
                <a:sym typeface="Monda"/>
              </a:rPr>
              <a:t>The Task Management feature in CRM software allows you to assign, track, and manage tasks within your team. You can set deadlines, add reminders, and monitor progress.</a:t>
            </a:r>
          </a:p>
          <a:p>
            <a:pPr algn="l" marL="906780" indent="-453390" lvl="1">
              <a:lnSpc>
                <a:spcPts val="7392"/>
              </a:lnSpc>
              <a:buFont typeface="Arial"/>
              <a:buChar char="•"/>
            </a:pPr>
            <a:r>
              <a:rPr lang="en-US" sz="4200">
                <a:solidFill>
                  <a:srgbClr val="002B58"/>
                </a:solidFill>
                <a:latin typeface="Monda"/>
                <a:ea typeface="Monda"/>
                <a:cs typeface="Monda"/>
                <a:sym typeface="Monda"/>
              </a:rPr>
              <a:t>This feature organizes everything, whether it’s following up with a lead, preparing a proposal, or scheduling a meeting, helping your team stay on track.</a:t>
            </a:r>
          </a:p>
          <a:p>
            <a:pPr algn="l">
              <a:lnSpc>
                <a:spcPts val="4555"/>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753222" y="-412159"/>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138209" y="324364"/>
            <a:ext cx="16586384" cy="26987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COMMUNICATION TRACKING</a:t>
            </a:r>
          </a:p>
          <a:p>
            <a:pPr algn="ctr">
              <a:lnSpc>
                <a:spcPts val="11200"/>
              </a:lnSpc>
            </a:pPr>
          </a:p>
        </p:txBody>
      </p:sp>
      <p:sp>
        <p:nvSpPr>
          <p:cNvPr name="TextBox 8" id="8"/>
          <p:cNvSpPr txBox="true"/>
          <p:nvPr/>
        </p:nvSpPr>
        <p:spPr>
          <a:xfrm rot="0">
            <a:off x="1303727" y="1856462"/>
            <a:ext cx="16271198" cy="7668006"/>
          </a:xfrm>
          <a:prstGeom prst="rect">
            <a:avLst/>
          </a:prstGeom>
        </p:spPr>
        <p:txBody>
          <a:bodyPr anchor="t" rtlCol="false" tIns="0" lIns="0" bIns="0" rIns="0">
            <a:spAutoFit/>
          </a:bodyPr>
          <a:lstStyle/>
          <a:p>
            <a:pPr algn="l" marL="906780" indent="-453390" lvl="1">
              <a:lnSpc>
                <a:spcPts val="6762"/>
              </a:lnSpc>
              <a:buFont typeface="Arial"/>
              <a:buChar char="•"/>
            </a:pPr>
            <a:r>
              <a:rPr lang="en-US" sz="4200">
                <a:solidFill>
                  <a:srgbClr val="002B58"/>
                </a:solidFill>
                <a:latin typeface="Monda"/>
                <a:ea typeface="Monda"/>
                <a:cs typeface="Monda"/>
                <a:sym typeface="Monda"/>
              </a:rPr>
              <a:t>Every customer interaction, whether it’s a phone call, email, social media message, or in-person meeting, is valuable.</a:t>
            </a:r>
          </a:p>
          <a:p>
            <a:pPr algn="l" marL="906780" indent="-453390" lvl="1">
              <a:lnSpc>
                <a:spcPts val="6762"/>
              </a:lnSpc>
              <a:buFont typeface="Arial"/>
              <a:buChar char="•"/>
            </a:pPr>
            <a:r>
              <a:rPr lang="en-US" sz="4200">
                <a:solidFill>
                  <a:srgbClr val="002B58"/>
                </a:solidFill>
                <a:latin typeface="Monda"/>
                <a:ea typeface="Monda"/>
                <a:cs typeface="Monda"/>
                <a:sym typeface="Monda"/>
              </a:rPr>
              <a:t>Communication Tracking allows you to log every email, call, meeting, and note, ensuring that you have a complete history of your customer interactions. </a:t>
            </a:r>
          </a:p>
          <a:p>
            <a:pPr algn="l" marL="906780" indent="-453390" lvl="1">
              <a:lnSpc>
                <a:spcPts val="6762"/>
              </a:lnSpc>
              <a:buFont typeface="Arial"/>
              <a:buChar char="•"/>
            </a:pPr>
            <a:r>
              <a:rPr lang="en-US" sz="4200">
                <a:solidFill>
                  <a:srgbClr val="002B58"/>
                </a:solidFill>
                <a:latin typeface="Monda"/>
                <a:ea typeface="Monda"/>
                <a:cs typeface="Monda"/>
                <a:sym typeface="Monda"/>
              </a:rPr>
              <a:t>Communication tracking also helps you stay organized, as you can quickly see what’s been discussed, what actions have been taken, and what follow-ups are needed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753222" y="-412159"/>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247550" y="324364"/>
            <a:ext cx="17040450" cy="26987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CALENDAR MANAGEMENT</a:t>
            </a:r>
          </a:p>
          <a:p>
            <a:pPr algn="ctr">
              <a:lnSpc>
                <a:spcPts val="11200"/>
              </a:lnSpc>
            </a:pPr>
          </a:p>
        </p:txBody>
      </p:sp>
      <p:sp>
        <p:nvSpPr>
          <p:cNvPr name="TextBox 8" id="8"/>
          <p:cNvSpPr txBox="true"/>
          <p:nvPr/>
        </p:nvSpPr>
        <p:spPr>
          <a:xfrm rot="0">
            <a:off x="1028700" y="2044243"/>
            <a:ext cx="16271198" cy="646938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Calendar Management within a CRM is more than just scheduling meetings. This CRM function allows you to manage appointments, deadlines, and reminders all in one place, directly linked to your customer data.</a:t>
            </a:r>
          </a:p>
          <a:p>
            <a:pPr algn="l" marL="906780" indent="-453390" lvl="1">
              <a:lnSpc>
                <a:spcPts val="7350"/>
              </a:lnSpc>
              <a:buFont typeface="Arial"/>
              <a:buChar char="•"/>
            </a:pPr>
            <a:r>
              <a:rPr lang="en-US" sz="4200">
                <a:solidFill>
                  <a:srgbClr val="002B58"/>
                </a:solidFill>
                <a:latin typeface="Monda"/>
                <a:ea typeface="Monda"/>
                <a:cs typeface="Monda"/>
                <a:sym typeface="Monda"/>
              </a:rPr>
              <a:t>It also allows you to link calendar events to specific deals or contacts, providing context and ensuring that you’re always prepared for every interaction.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753222" y="-412159"/>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247550" y="324364"/>
            <a:ext cx="17040450" cy="26987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REPORTS &amp; ANALYTICS</a:t>
            </a:r>
          </a:p>
          <a:p>
            <a:pPr algn="ctr">
              <a:lnSpc>
                <a:spcPts val="11200"/>
              </a:lnSpc>
            </a:pPr>
          </a:p>
        </p:txBody>
      </p:sp>
      <p:sp>
        <p:nvSpPr>
          <p:cNvPr name="TextBox 8" id="8"/>
          <p:cNvSpPr txBox="true"/>
          <p:nvPr/>
        </p:nvSpPr>
        <p:spPr>
          <a:xfrm rot="0">
            <a:off x="1028700" y="2044243"/>
            <a:ext cx="16271198" cy="553593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CRM software provides powerful Reports &amp; Analytics tools that track key metrics, such as sales trends, customer behavior, and campaign effectiveness.</a:t>
            </a:r>
          </a:p>
          <a:p>
            <a:pPr algn="l" marL="906780" indent="-453390" lvl="1">
              <a:lnSpc>
                <a:spcPts val="7350"/>
              </a:lnSpc>
              <a:buFont typeface="Arial"/>
              <a:buChar char="•"/>
            </a:pPr>
            <a:r>
              <a:rPr lang="en-US" sz="4200">
                <a:solidFill>
                  <a:srgbClr val="002B58"/>
                </a:solidFill>
                <a:latin typeface="Monda"/>
                <a:ea typeface="Monda"/>
                <a:cs typeface="Monda"/>
                <a:sym typeface="Monda"/>
              </a:rPr>
              <a:t>You can generate detailed reports that provide insights into every aspect of your business, from lead generation to customer satisfaction.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509394" y="-523491"/>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893278" y="324364"/>
            <a:ext cx="17040450" cy="26987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SOCIAL MEDIA CONNECTION</a:t>
            </a:r>
          </a:p>
          <a:p>
            <a:pPr algn="ctr">
              <a:lnSpc>
                <a:spcPts val="11200"/>
              </a:lnSpc>
            </a:pPr>
          </a:p>
        </p:txBody>
      </p:sp>
      <p:sp>
        <p:nvSpPr>
          <p:cNvPr name="TextBox 8" id="8"/>
          <p:cNvSpPr txBox="true"/>
          <p:nvPr/>
        </p:nvSpPr>
        <p:spPr>
          <a:xfrm rot="0">
            <a:off x="1028700" y="2044243"/>
            <a:ext cx="16271198" cy="740283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The Social Media Connection feature allows you to integrate your CRM with your social media accounts, enabling you to track and manage your social interactions directly from your CRM.</a:t>
            </a:r>
          </a:p>
          <a:p>
            <a:pPr algn="l" marL="906780" indent="-453390" lvl="1">
              <a:lnSpc>
                <a:spcPts val="7350"/>
              </a:lnSpc>
              <a:buFont typeface="Arial"/>
              <a:buChar char="•"/>
            </a:pPr>
            <a:r>
              <a:rPr lang="en-US" sz="4200">
                <a:solidFill>
                  <a:srgbClr val="002B58"/>
                </a:solidFill>
                <a:latin typeface="Monda"/>
                <a:ea typeface="Monda"/>
                <a:cs typeface="Monda"/>
                <a:sym typeface="Monda"/>
              </a:rPr>
              <a:t>This integration helps you maintain a consistent presence on social media, stay engaged with your audience, and ensure that your social media activities are aligned with your overall customer relationship strategy.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509394" y="-523491"/>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893278" y="324364"/>
            <a:ext cx="17040450" cy="26987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THIRD-PARTY INTEGRATIONS</a:t>
            </a:r>
          </a:p>
          <a:p>
            <a:pPr algn="ctr">
              <a:lnSpc>
                <a:spcPts val="11200"/>
              </a:lnSpc>
            </a:pPr>
          </a:p>
        </p:txBody>
      </p:sp>
      <p:sp>
        <p:nvSpPr>
          <p:cNvPr name="TextBox 8" id="8"/>
          <p:cNvSpPr txBox="true"/>
          <p:nvPr/>
        </p:nvSpPr>
        <p:spPr>
          <a:xfrm rot="0">
            <a:off x="1028700" y="2044243"/>
            <a:ext cx="16271198" cy="553593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Third-party integrations enable your CRM to link with other software, such as accounting tools, e-commerce platforms, email marketing services, and more.</a:t>
            </a:r>
          </a:p>
          <a:p>
            <a:pPr algn="l" marL="906780" indent="-453390" lvl="1">
              <a:lnSpc>
                <a:spcPts val="7350"/>
              </a:lnSpc>
              <a:buFont typeface="Arial"/>
              <a:buChar char="•"/>
            </a:pPr>
            <a:r>
              <a:rPr lang="en-US" sz="4200">
                <a:solidFill>
                  <a:srgbClr val="002B58"/>
                </a:solidFill>
                <a:latin typeface="Monda"/>
                <a:ea typeface="Monda"/>
                <a:cs typeface="Monda"/>
                <a:sym typeface="Monda"/>
              </a:rPr>
              <a:t>This connectivity ensures that all your systems work together, sharing data and streamlining processes across your business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9878793" y="5143500"/>
            <a:ext cx="9295205" cy="5948931"/>
          </a:xfrm>
          <a:custGeom>
            <a:avLst/>
            <a:gdLst/>
            <a:ahLst/>
            <a:cxnLst/>
            <a:rect r="r" b="b" t="t" l="l"/>
            <a:pathLst>
              <a:path h="5948931" w="9295205">
                <a:moveTo>
                  <a:pt x="9295206" y="0"/>
                </a:moveTo>
                <a:lnTo>
                  <a:pt x="0" y="0"/>
                </a:lnTo>
                <a:lnTo>
                  <a:pt x="0" y="5948931"/>
                </a:lnTo>
                <a:lnTo>
                  <a:pt x="9295206" y="5948931"/>
                </a:lnTo>
                <a:lnTo>
                  <a:pt x="92952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2509394" y="-523491"/>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1179494" y="457963"/>
            <a:ext cx="17040450" cy="4032248"/>
          </a:xfrm>
          <a:prstGeom prst="rect">
            <a:avLst/>
          </a:prstGeom>
        </p:spPr>
        <p:txBody>
          <a:bodyPr anchor="t" rtlCol="false" tIns="0" lIns="0" bIns="0" rIns="0">
            <a:spAutoFit/>
          </a:bodyPr>
          <a:lstStyle/>
          <a:p>
            <a:pPr algn="ctr">
              <a:lnSpc>
                <a:spcPts val="10500"/>
              </a:lnSpc>
            </a:pPr>
            <a:r>
              <a:rPr lang="en-US" b="true" sz="7500">
                <a:solidFill>
                  <a:srgbClr val="002B58"/>
                </a:solidFill>
                <a:latin typeface="Monda Bold"/>
                <a:ea typeface="Monda Bold"/>
                <a:cs typeface="Monda Bold"/>
                <a:sym typeface="Monda Bold"/>
              </a:rPr>
              <a:t>LEAD SCORING</a:t>
            </a:r>
          </a:p>
          <a:p>
            <a:pPr algn="ctr">
              <a:lnSpc>
                <a:spcPts val="10500"/>
              </a:lnSpc>
            </a:pPr>
          </a:p>
          <a:p>
            <a:pPr algn="ctr">
              <a:lnSpc>
                <a:spcPts val="11200"/>
              </a:lnSpc>
            </a:pPr>
          </a:p>
        </p:txBody>
      </p:sp>
      <p:sp>
        <p:nvSpPr>
          <p:cNvPr name="TextBox 8" id="8"/>
          <p:cNvSpPr txBox="true"/>
          <p:nvPr/>
        </p:nvSpPr>
        <p:spPr>
          <a:xfrm rot="0">
            <a:off x="1028700" y="2044243"/>
            <a:ext cx="16271198" cy="553593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Lead Scoring is an valuable feature that helps you prioritize leads based on their potential to convert</a:t>
            </a:r>
          </a:p>
          <a:p>
            <a:pPr algn="l" marL="906780" indent="-453390" lvl="1">
              <a:lnSpc>
                <a:spcPts val="7350"/>
              </a:lnSpc>
              <a:buFont typeface="Arial"/>
              <a:buChar char="•"/>
            </a:pPr>
            <a:r>
              <a:rPr lang="en-US" sz="4200">
                <a:solidFill>
                  <a:srgbClr val="002B58"/>
                </a:solidFill>
                <a:latin typeface="Monda"/>
                <a:ea typeface="Monda"/>
                <a:cs typeface="Monda"/>
                <a:sym typeface="Monda"/>
              </a:rPr>
              <a:t>Lead scoring ensures that no opportunity is wasted, allowing your team to spend their time and resources where it matters most, making your sales process more targeted, strategic, and ultimately more effective.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909713" y="2082343"/>
            <a:ext cx="13092035" cy="7137078"/>
          </a:xfrm>
          <a:prstGeom prst="rect">
            <a:avLst/>
          </a:prstGeom>
        </p:spPr>
        <p:txBody>
          <a:bodyPr anchor="t" rtlCol="false" tIns="0" lIns="0" bIns="0" rIns="0">
            <a:spAutoFit/>
          </a:bodyPr>
          <a:lstStyle/>
          <a:p>
            <a:pPr algn="l" marL="786088" indent="-393044" lvl="1">
              <a:lnSpc>
                <a:spcPts val="6371"/>
              </a:lnSpc>
              <a:buFont typeface="Arial"/>
              <a:buChar char="•"/>
            </a:pPr>
            <a:r>
              <a:rPr lang="en-US" sz="3640">
                <a:solidFill>
                  <a:srgbClr val="002B58"/>
                </a:solidFill>
                <a:latin typeface="Monda"/>
                <a:ea typeface="Monda"/>
                <a:cs typeface="Monda"/>
                <a:sym typeface="Monda"/>
              </a:rPr>
              <a:t>CRM, or Customer Relationship Management, is a tool designed to help you manage and improve your interactions with customers. </a:t>
            </a:r>
          </a:p>
          <a:p>
            <a:pPr algn="l" marL="786088" indent="-393044" lvl="1">
              <a:lnSpc>
                <a:spcPts val="6371"/>
              </a:lnSpc>
              <a:buFont typeface="Arial"/>
              <a:buChar char="•"/>
            </a:pPr>
            <a:r>
              <a:rPr lang="en-US" sz="3640">
                <a:solidFill>
                  <a:srgbClr val="002B58"/>
                </a:solidFill>
                <a:latin typeface="Monda"/>
                <a:ea typeface="Monda"/>
                <a:cs typeface="Monda"/>
                <a:sym typeface="Monda"/>
              </a:rPr>
              <a:t>At its core, is all about building better relationships by keeping all your customer data in one place so you can easily access it whenever you need it.</a:t>
            </a:r>
          </a:p>
          <a:p>
            <a:pPr algn="l" marL="786088" indent="-393044" lvl="1">
              <a:lnSpc>
                <a:spcPts val="6371"/>
              </a:lnSpc>
              <a:buFont typeface="Arial"/>
              <a:buChar char="•"/>
            </a:pPr>
            <a:r>
              <a:rPr lang="en-US" sz="3640">
                <a:solidFill>
                  <a:srgbClr val="002B58"/>
                </a:solidFill>
                <a:latin typeface="Monda"/>
                <a:ea typeface="Monda"/>
                <a:cs typeface="Monda"/>
                <a:sym typeface="Monda"/>
              </a:rPr>
              <a:t>With CRM, you’re not just storing contact details; you’re also keeping track of every interaction, whether it’s through emails, calls, or meetings.</a:t>
            </a:r>
          </a:p>
        </p:txBody>
      </p:sp>
      <p:sp>
        <p:nvSpPr>
          <p:cNvPr name="TextBox 8" id="8"/>
          <p:cNvSpPr txBox="true"/>
          <p:nvPr/>
        </p:nvSpPr>
        <p:spPr>
          <a:xfrm rot="0">
            <a:off x="4486016" y="314839"/>
            <a:ext cx="9672231"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WHAT IS CRM?</a:t>
            </a:r>
          </a:p>
          <a:p>
            <a:pPr algn="ctr">
              <a:lnSpc>
                <a:spcPts val="11248"/>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258335" y="92175"/>
            <a:ext cx="14537908"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FEATURES OF CRM</a:t>
            </a:r>
          </a:p>
        </p:txBody>
      </p:sp>
      <p:sp>
        <p:nvSpPr>
          <p:cNvPr name="TextBox 8" id="8"/>
          <p:cNvSpPr txBox="true"/>
          <p:nvPr/>
        </p:nvSpPr>
        <p:spPr>
          <a:xfrm rot="0">
            <a:off x="2258335" y="1650329"/>
            <a:ext cx="8014943" cy="14490738"/>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Contact Management</a:t>
            </a:r>
          </a:p>
          <a:p>
            <a:pPr algn="l" marL="906780" indent="-453390" lvl="1">
              <a:lnSpc>
                <a:spcPts val="7350"/>
              </a:lnSpc>
              <a:buFont typeface="Arial"/>
              <a:buChar char="•"/>
            </a:pPr>
            <a:r>
              <a:rPr lang="en-US" sz="4200">
                <a:solidFill>
                  <a:srgbClr val="002B58"/>
                </a:solidFill>
                <a:latin typeface="Monda"/>
                <a:ea typeface="Monda"/>
                <a:cs typeface="Monda"/>
                <a:sym typeface="Monda"/>
              </a:rPr>
              <a:t>Workflow Automation</a:t>
            </a:r>
          </a:p>
          <a:p>
            <a:pPr algn="l" marL="906780" indent="-453390" lvl="1">
              <a:lnSpc>
                <a:spcPts val="7350"/>
              </a:lnSpc>
              <a:buFont typeface="Arial"/>
              <a:buChar char="•"/>
            </a:pPr>
            <a:r>
              <a:rPr lang="en-US" sz="4200">
                <a:solidFill>
                  <a:srgbClr val="002B58"/>
                </a:solidFill>
                <a:latin typeface="Monda"/>
                <a:ea typeface="Monda"/>
                <a:cs typeface="Monda"/>
                <a:sym typeface="Monda"/>
              </a:rPr>
              <a:t>Data Import &amp; Export</a:t>
            </a:r>
          </a:p>
          <a:p>
            <a:pPr algn="l" marL="906780" indent="-453390" lvl="1">
              <a:lnSpc>
                <a:spcPts val="7350"/>
              </a:lnSpc>
              <a:buFont typeface="Arial"/>
              <a:buChar char="•"/>
            </a:pPr>
            <a:r>
              <a:rPr lang="en-US" sz="4200">
                <a:solidFill>
                  <a:srgbClr val="002B58"/>
                </a:solidFill>
                <a:latin typeface="Monda"/>
                <a:ea typeface="Monda"/>
                <a:cs typeface="Monda"/>
                <a:sym typeface="Monda"/>
              </a:rPr>
              <a:t>Sales Pipeline Management</a:t>
            </a:r>
          </a:p>
          <a:p>
            <a:pPr algn="l" marL="906780" indent="-453390" lvl="1">
              <a:lnSpc>
                <a:spcPts val="7350"/>
              </a:lnSpc>
              <a:buFont typeface="Arial"/>
              <a:buChar char="•"/>
            </a:pPr>
            <a:r>
              <a:rPr lang="en-US" sz="4200">
                <a:solidFill>
                  <a:srgbClr val="002B58"/>
                </a:solidFill>
                <a:latin typeface="Monda"/>
                <a:ea typeface="Monda"/>
                <a:cs typeface="Monda"/>
                <a:sym typeface="Monda"/>
              </a:rPr>
              <a:t>Segmentation</a:t>
            </a:r>
          </a:p>
          <a:p>
            <a:pPr algn="l" marL="906780" indent="-453390" lvl="1">
              <a:lnSpc>
                <a:spcPts val="7350"/>
              </a:lnSpc>
              <a:buFont typeface="Arial"/>
              <a:buChar char="•"/>
            </a:pPr>
            <a:r>
              <a:rPr lang="en-US" sz="4200">
                <a:solidFill>
                  <a:srgbClr val="002B58"/>
                </a:solidFill>
                <a:latin typeface="Monda"/>
                <a:ea typeface="Monda"/>
                <a:cs typeface="Monda"/>
                <a:sym typeface="Monda"/>
              </a:rPr>
              <a:t>Email Marketing</a:t>
            </a:r>
          </a:p>
          <a:p>
            <a:pPr algn="l" marL="906780" indent="-453390" lvl="1">
              <a:lnSpc>
                <a:spcPts val="7350"/>
              </a:lnSpc>
              <a:buFont typeface="Arial"/>
              <a:buChar char="•"/>
            </a:pPr>
            <a:r>
              <a:rPr lang="en-US" sz="4200">
                <a:solidFill>
                  <a:srgbClr val="002B58"/>
                </a:solidFill>
                <a:latin typeface="Monda"/>
                <a:ea typeface="Monda"/>
                <a:cs typeface="Monda"/>
                <a:sym typeface="Monda"/>
              </a:rPr>
              <a:t>Task Management</a:t>
            </a:r>
          </a:p>
          <a:p>
            <a:pPr algn="l">
              <a:lnSpc>
                <a:spcPts val="6329"/>
              </a:lnSpc>
            </a:pPr>
          </a:p>
          <a:p>
            <a:pPr algn="l">
              <a:lnSpc>
                <a:spcPts val="6329"/>
              </a:lnSpc>
            </a:pPr>
          </a:p>
          <a:p>
            <a:pPr algn="l">
              <a:lnSpc>
                <a:spcPts val="6329"/>
              </a:lnSpc>
            </a:pPr>
          </a:p>
          <a:p>
            <a:pPr algn="l">
              <a:lnSpc>
                <a:spcPts val="6329"/>
              </a:lnSpc>
            </a:pPr>
          </a:p>
          <a:p>
            <a:pPr algn="l">
              <a:lnSpc>
                <a:spcPts val="6329"/>
              </a:lnSpc>
            </a:pPr>
          </a:p>
          <a:p>
            <a:pPr algn="l">
              <a:lnSpc>
                <a:spcPts val="6329"/>
              </a:lnSpc>
            </a:pPr>
          </a:p>
          <a:p>
            <a:pPr algn="l">
              <a:lnSpc>
                <a:spcPts val="6329"/>
              </a:lnSpc>
            </a:pPr>
          </a:p>
          <a:p>
            <a:pPr algn="l">
              <a:lnSpc>
                <a:spcPts val="6329"/>
              </a:lnSpc>
            </a:pPr>
          </a:p>
          <a:p>
            <a:pPr algn="l">
              <a:lnSpc>
                <a:spcPts val="6329"/>
              </a:lnSpc>
            </a:pPr>
          </a:p>
          <a:p>
            <a:pPr algn="l">
              <a:lnSpc>
                <a:spcPts val="6329"/>
              </a:lnSpc>
            </a:pPr>
          </a:p>
        </p:txBody>
      </p:sp>
      <p:sp>
        <p:nvSpPr>
          <p:cNvPr name="TextBox 9" id="9"/>
          <p:cNvSpPr txBox="true"/>
          <p:nvPr/>
        </p:nvSpPr>
        <p:spPr>
          <a:xfrm rot="0">
            <a:off x="10428375" y="1650329"/>
            <a:ext cx="7298521" cy="833628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Communication Tracking</a:t>
            </a:r>
          </a:p>
          <a:p>
            <a:pPr algn="l" marL="906780" indent="-453390" lvl="1">
              <a:lnSpc>
                <a:spcPts val="7350"/>
              </a:lnSpc>
              <a:buFont typeface="Arial"/>
              <a:buChar char="•"/>
            </a:pPr>
            <a:r>
              <a:rPr lang="en-US" sz="4200">
                <a:solidFill>
                  <a:srgbClr val="002B58"/>
                </a:solidFill>
                <a:latin typeface="Monda"/>
                <a:ea typeface="Monda"/>
                <a:cs typeface="Monda"/>
                <a:sym typeface="Monda"/>
              </a:rPr>
              <a:t>Calendar Management</a:t>
            </a:r>
          </a:p>
          <a:p>
            <a:pPr algn="l" marL="906780" indent="-453390" lvl="1">
              <a:lnSpc>
                <a:spcPts val="7350"/>
              </a:lnSpc>
              <a:buFont typeface="Arial"/>
              <a:buChar char="•"/>
            </a:pPr>
            <a:r>
              <a:rPr lang="en-US" sz="4200">
                <a:solidFill>
                  <a:srgbClr val="002B58"/>
                </a:solidFill>
                <a:latin typeface="Monda"/>
                <a:ea typeface="Monda"/>
                <a:cs typeface="Monda"/>
                <a:sym typeface="Monda"/>
              </a:rPr>
              <a:t>Reports &amp; Analytics</a:t>
            </a:r>
          </a:p>
          <a:p>
            <a:pPr algn="l" marL="906780" indent="-453390" lvl="1">
              <a:lnSpc>
                <a:spcPts val="7350"/>
              </a:lnSpc>
              <a:buFont typeface="Arial"/>
              <a:buChar char="•"/>
            </a:pPr>
            <a:r>
              <a:rPr lang="en-US" sz="4200">
                <a:solidFill>
                  <a:srgbClr val="002B58"/>
                </a:solidFill>
                <a:latin typeface="Monda"/>
                <a:ea typeface="Monda"/>
                <a:cs typeface="Monda"/>
                <a:sym typeface="Monda"/>
              </a:rPr>
              <a:t>Social Media Connection</a:t>
            </a:r>
          </a:p>
          <a:p>
            <a:pPr algn="l" marL="906780" indent="-453390" lvl="1">
              <a:lnSpc>
                <a:spcPts val="7350"/>
              </a:lnSpc>
              <a:buFont typeface="Arial"/>
              <a:buChar char="•"/>
            </a:pPr>
            <a:r>
              <a:rPr lang="en-US" sz="4200">
                <a:solidFill>
                  <a:srgbClr val="002B58"/>
                </a:solidFill>
                <a:latin typeface="Monda"/>
                <a:ea typeface="Monda"/>
                <a:cs typeface="Monda"/>
                <a:sym typeface="Monda"/>
              </a:rPr>
              <a:t>Third-Party Integrations</a:t>
            </a:r>
          </a:p>
          <a:p>
            <a:pPr algn="l" marL="906780" indent="-453390" lvl="1">
              <a:lnSpc>
                <a:spcPts val="7350"/>
              </a:lnSpc>
              <a:buFont typeface="Arial"/>
              <a:buChar char="•"/>
            </a:pPr>
            <a:r>
              <a:rPr lang="en-US" sz="4200">
                <a:solidFill>
                  <a:srgbClr val="002B58"/>
                </a:solidFill>
                <a:latin typeface="Monda"/>
                <a:ea typeface="Monda"/>
                <a:cs typeface="Monda"/>
                <a:sym typeface="Monda"/>
              </a:rPr>
              <a:t>Lead Scoring</a:t>
            </a:r>
          </a:p>
          <a:p>
            <a:pPr algn="l">
              <a:lnSpc>
                <a:spcPts val="7350"/>
              </a:lnSpc>
            </a:pPr>
          </a:p>
          <a:p>
            <a:pPr algn="l">
              <a:lnSpc>
                <a:spcPts val="7350"/>
              </a:lnSpc>
            </a:pPr>
          </a:p>
          <a:p>
            <a:pPr algn="l">
              <a:lnSpc>
                <a:spcPts val="73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138209" y="2044243"/>
            <a:ext cx="14301132" cy="6469380"/>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Contact management is the foundation of any CRM functionality. </a:t>
            </a:r>
          </a:p>
          <a:p>
            <a:pPr algn="l" marL="906780" indent="-453390" lvl="1">
              <a:lnSpc>
                <a:spcPts val="7350"/>
              </a:lnSpc>
              <a:buFont typeface="Arial"/>
              <a:buChar char="•"/>
            </a:pPr>
            <a:r>
              <a:rPr lang="en-US" sz="4200">
                <a:solidFill>
                  <a:srgbClr val="002B58"/>
                </a:solidFill>
                <a:latin typeface="Monda"/>
                <a:ea typeface="Monda"/>
                <a:cs typeface="Monda"/>
                <a:sym typeface="Monda"/>
              </a:rPr>
              <a:t>This feature lets you store and organize customer information in a centralized location. </a:t>
            </a:r>
          </a:p>
          <a:p>
            <a:pPr algn="l" marL="906780" indent="-453390" lvl="1">
              <a:lnSpc>
                <a:spcPts val="7350"/>
              </a:lnSpc>
              <a:buFont typeface="Arial"/>
              <a:buChar char="•"/>
            </a:pPr>
            <a:r>
              <a:rPr lang="en-US" sz="4200">
                <a:solidFill>
                  <a:srgbClr val="002B58"/>
                </a:solidFill>
                <a:latin typeface="Monda"/>
                <a:ea typeface="Monda"/>
                <a:cs typeface="Monda"/>
                <a:sym typeface="Monda"/>
              </a:rPr>
              <a:t>Whether it’s names, phone numbers, email addresses, or past interactions, everything is easily accessible.</a:t>
            </a:r>
          </a:p>
        </p:txBody>
      </p:sp>
      <p:sp>
        <p:nvSpPr>
          <p:cNvPr name="TextBox 8" id="8"/>
          <p:cNvSpPr txBox="true"/>
          <p:nvPr/>
        </p:nvSpPr>
        <p:spPr>
          <a:xfrm rot="0">
            <a:off x="4084117" y="266884"/>
            <a:ext cx="13175183" cy="1371231"/>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CONTACT MANAGEMENT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856982" y="475087"/>
            <a:ext cx="14207806"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WORKFLOW AUTOMATION</a:t>
            </a:r>
          </a:p>
          <a:p>
            <a:pPr algn="ctr">
              <a:lnSpc>
                <a:spcPts val="11248"/>
              </a:lnSpc>
            </a:pPr>
          </a:p>
        </p:txBody>
      </p:sp>
      <p:sp>
        <p:nvSpPr>
          <p:cNvPr name="TextBox 8" id="8"/>
          <p:cNvSpPr txBox="true"/>
          <p:nvPr/>
        </p:nvSpPr>
        <p:spPr>
          <a:xfrm rot="0">
            <a:off x="2244881" y="2112056"/>
            <a:ext cx="13798238" cy="7146244"/>
          </a:xfrm>
          <a:prstGeom prst="rect">
            <a:avLst/>
          </a:prstGeom>
        </p:spPr>
        <p:txBody>
          <a:bodyPr anchor="t" rtlCol="false" tIns="0" lIns="0" bIns="0" rIns="0">
            <a:spAutoFit/>
          </a:bodyPr>
          <a:lstStyle/>
          <a:p>
            <a:pPr algn="l" marL="906780" indent="-453390" lvl="1">
              <a:lnSpc>
                <a:spcPts val="7350"/>
              </a:lnSpc>
              <a:buFont typeface="Arial"/>
              <a:buChar char="•"/>
            </a:pPr>
            <a:r>
              <a:rPr lang="en-US" sz="4200">
                <a:solidFill>
                  <a:srgbClr val="002B58"/>
                </a:solidFill>
                <a:latin typeface="Monda"/>
                <a:ea typeface="Monda"/>
                <a:cs typeface="Monda"/>
                <a:sym typeface="Monda"/>
              </a:rPr>
              <a:t>With workflow automation, you can automate data entry, lead assignments, follow-up emails, and even social media posting.</a:t>
            </a:r>
          </a:p>
          <a:p>
            <a:pPr algn="l" marL="906780" indent="-453390" lvl="1">
              <a:lnSpc>
                <a:spcPts val="7350"/>
              </a:lnSpc>
              <a:buFont typeface="Arial"/>
              <a:buChar char="•"/>
            </a:pPr>
            <a:r>
              <a:rPr lang="en-US" sz="4200">
                <a:solidFill>
                  <a:srgbClr val="002B58"/>
                </a:solidFill>
                <a:latin typeface="Monda"/>
                <a:ea typeface="Monda"/>
                <a:cs typeface="Monda"/>
                <a:sym typeface="Monda"/>
              </a:rPr>
              <a:t>This not only frees up valuable time for your team to focus on strategic initiatives and building relationships but also minimizes errors and ensures consistency across customer interactions.</a:t>
            </a:r>
          </a:p>
          <a:p>
            <a:pPr algn="l">
              <a:lnSpc>
                <a:spcPts val="4555"/>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3367119" y="510486"/>
            <a:ext cx="14920881"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DATA IMPORT &amp; EXPORT</a:t>
            </a:r>
          </a:p>
          <a:p>
            <a:pPr algn="ctr">
              <a:lnSpc>
                <a:spcPts val="11248"/>
              </a:lnSpc>
            </a:pPr>
          </a:p>
        </p:txBody>
      </p:sp>
      <p:sp>
        <p:nvSpPr>
          <p:cNvPr name="TextBox 8" id="8"/>
          <p:cNvSpPr txBox="true"/>
          <p:nvPr/>
        </p:nvSpPr>
        <p:spPr>
          <a:xfrm rot="0">
            <a:off x="2138209" y="2129968"/>
            <a:ext cx="14150474" cy="7901960"/>
          </a:xfrm>
          <a:prstGeom prst="rect">
            <a:avLst/>
          </a:prstGeom>
        </p:spPr>
        <p:txBody>
          <a:bodyPr anchor="t" rtlCol="false" tIns="0" lIns="0" bIns="0" rIns="0">
            <a:spAutoFit/>
          </a:bodyPr>
          <a:lstStyle/>
          <a:p>
            <a:pPr algn="l" marL="906780" indent="-453390" lvl="1">
              <a:lnSpc>
                <a:spcPts val="6426"/>
              </a:lnSpc>
              <a:buFont typeface="Arial"/>
              <a:buChar char="•"/>
            </a:pPr>
            <a:r>
              <a:rPr lang="en-US" sz="4200">
                <a:solidFill>
                  <a:srgbClr val="002B58"/>
                </a:solidFill>
                <a:latin typeface="Monda"/>
                <a:ea typeface="Monda"/>
                <a:cs typeface="Monda"/>
                <a:sym typeface="Monda"/>
              </a:rPr>
              <a:t>You can import customer lists, sales data, and other critical information into your CRM without manual entry, saving you time and reducing errors.</a:t>
            </a:r>
          </a:p>
          <a:p>
            <a:pPr algn="l" marL="906780" indent="-453390" lvl="1">
              <a:lnSpc>
                <a:spcPts val="6426"/>
              </a:lnSpc>
              <a:buFont typeface="Arial"/>
              <a:buChar char="•"/>
            </a:pPr>
            <a:r>
              <a:rPr lang="en-US" sz="4200">
                <a:solidFill>
                  <a:srgbClr val="002B58"/>
                </a:solidFill>
                <a:latin typeface="Monda"/>
                <a:ea typeface="Monda"/>
                <a:cs typeface="Monda"/>
                <a:sym typeface="Monda"/>
              </a:rPr>
              <a:t> Moreover, CRM empowers you to export data in various formats, making it easy to share information with other teams or applications.</a:t>
            </a:r>
          </a:p>
          <a:p>
            <a:pPr algn="l" marL="906780" indent="-453390" lvl="1">
              <a:lnSpc>
                <a:spcPts val="6426"/>
              </a:lnSpc>
              <a:buFont typeface="Arial"/>
              <a:buChar char="•"/>
            </a:pPr>
            <a:r>
              <a:rPr lang="en-US" sz="4200">
                <a:solidFill>
                  <a:srgbClr val="002B58"/>
                </a:solidFill>
                <a:latin typeface="Monda"/>
                <a:ea typeface="Monda"/>
                <a:cs typeface="Monda"/>
                <a:sym typeface="Monda"/>
              </a:rPr>
              <a:t>Whether you need to generate reports, analyze data, or integrate with other systems, CRM’s data import and export capabilities make it simple</a:t>
            </a:r>
          </a:p>
          <a:p>
            <a:pPr algn="l">
              <a:lnSpc>
                <a:spcPts val="497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676224" y="1972499"/>
            <a:ext cx="14137747" cy="8058912"/>
          </a:xfrm>
          <a:prstGeom prst="rect">
            <a:avLst/>
          </a:prstGeom>
        </p:spPr>
        <p:txBody>
          <a:bodyPr anchor="t" rtlCol="false" tIns="0" lIns="0" bIns="0" rIns="0">
            <a:spAutoFit/>
          </a:bodyPr>
          <a:lstStyle/>
          <a:p>
            <a:pPr algn="l" marL="906780" indent="-453390" lvl="1">
              <a:lnSpc>
                <a:spcPts val="6384"/>
              </a:lnSpc>
              <a:buFont typeface="Arial"/>
              <a:buChar char="•"/>
            </a:pPr>
            <a:r>
              <a:rPr lang="en-US" sz="4200">
                <a:solidFill>
                  <a:srgbClr val="002B58"/>
                </a:solidFill>
                <a:latin typeface="Monda"/>
                <a:ea typeface="Monda"/>
                <a:cs typeface="Monda"/>
                <a:sym typeface="Monda"/>
              </a:rPr>
              <a:t>Sales Pipeline Management is crucial for keeping track of where each lead stands in your sales process.</a:t>
            </a:r>
          </a:p>
          <a:p>
            <a:pPr algn="l" marL="906780" indent="-453390" lvl="1">
              <a:lnSpc>
                <a:spcPts val="6384"/>
              </a:lnSpc>
              <a:buFont typeface="Arial"/>
              <a:buChar char="•"/>
            </a:pPr>
            <a:r>
              <a:rPr lang="en-US" sz="4200">
                <a:solidFill>
                  <a:srgbClr val="002B58"/>
                </a:solidFill>
                <a:latin typeface="Monda"/>
                <a:ea typeface="Monda"/>
                <a:cs typeface="Monda"/>
                <a:sym typeface="Monda"/>
              </a:rPr>
              <a:t>By having a clear overview of your sales activities, you can make data-driven decisions that improve your conversion rates and help you close deals more efficiently</a:t>
            </a:r>
          </a:p>
          <a:p>
            <a:pPr algn="l" marL="906780" indent="-453390" lvl="1">
              <a:lnSpc>
                <a:spcPts val="6384"/>
              </a:lnSpc>
              <a:buFont typeface="Arial"/>
              <a:buChar char="•"/>
            </a:pPr>
            <a:r>
              <a:rPr lang="en-US" sz="4200">
                <a:solidFill>
                  <a:srgbClr val="002B58"/>
                </a:solidFill>
                <a:latin typeface="Monda"/>
                <a:ea typeface="Monda"/>
                <a:cs typeface="Monda"/>
                <a:sym typeface="Monda"/>
              </a:rPr>
              <a:t>This feature is essential for maintaining a healthy sales pipeline and ensuring that no opportunities slip through the cracks.</a:t>
            </a:r>
          </a:p>
        </p:txBody>
      </p:sp>
      <p:sp>
        <p:nvSpPr>
          <p:cNvPr name="TextBox 8" id="8"/>
          <p:cNvSpPr txBox="true"/>
          <p:nvPr/>
        </p:nvSpPr>
        <p:spPr>
          <a:xfrm rot="0">
            <a:off x="3595358" y="343414"/>
            <a:ext cx="14828559" cy="2386725"/>
          </a:xfrm>
          <a:prstGeom prst="rect">
            <a:avLst/>
          </a:prstGeom>
        </p:spPr>
        <p:txBody>
          <a:bodyPr anchor="t" rtlCol="false" tIns="0" lIns="0" bIns="0" rIns="0">
            <a:spAutoFit/>
          </a:bodyPr>
          <a:lstStyle/>
          <a:p>
            <a:pPr algn="ctr">
              <a:lnSpc>
                <a:spcPts val="9673"/>
              </a:lnSpc>
            </a:pPr>
            <a:r>
              <a:rPr lang="en-US" b="true" sz="6909">
                <a:solidFill>
                  <a:srgbClr val="002B58"/>
                </a:solidFill>
                <a:latin typeface="Monda Bold"/>
                <a:ea typeface="Monda Bold"/>
                <a:cs typeface="Monda Bold"/>
                <a:sym typeface="Monda Bold"/>
              </a:rPr>
              <a:t>SALES PIPELINE MANAGEMENT</a:t>
            </a:r>
          </a:p>
          <a:p>
            <a:pPr algn="ctr">
              <a:lnSpc>
                <a:spcPts val="967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570796" y="2191182"/>
            <a:ext cx="13146409" cy="5940805"/>
          </a:xfrm>
          <a:prstGeom prst="rect">
            <a:avLst/>
          </a:prstGeom>
        </p:spPr>
        <p:txBody>
          <a:bodyPr anchor="t" rtlCol="false" tIns="0" lIns="0" bIns="0" rIns="0">
            <a:spAutoFit/>
          </a:bodyPr>
          <a:lstStyle/>
          <a:p>
            <a:pPr algn="l">
              <a:lnSpc>
                <a:spcPts val="5726"/>
              </a:lnSpc>
            </a:pPr>
            <a:r>
              <a:rPr lang="en-US" sz="3253">
                <a:solidFill>
                  <a:srgbClr val="002B58"/>
                </a:solidFill>
                <a:latin typeface="Monda"/>
                <a:ea typeface="Monda"/>
                <a:cs typeface="Monda"/>
                <a:sym typeface="Monda"/>
              </a:rPr>
              <a:t>Segmentation allows you to divide your contacts into groups based on specific criteria, such as demographics, purchase history, or engagement level.</a:t>
            </a:r>
          </a:p>
          <a:p>
            <a:pPr algn="l">
              <a:lnSpc>
                <a:spcPts val="7392"/>
              </a:lnSpc>
            </a:pPr>
            <a:r>
              <a:rPr lang="en-US" sz="4200">
                <a:solidFill>
                  <a:srgbClr val="002B58"/>
                </a:solidFill>
                <a:latin typeface="Monda"/>
                <a:ea typeface="Monda"/>
                <a:cs typeface="Monda"/>
                <a:sym typeface="Monda"/>
              </a:rPr>
              <a:t>Such lists can help you:</a:t>
            </a:r>
          </a:p>
          <a:p>
            <a:pPr algn="l" marL="702450" indent="-351225" lvl="1">
              <a:lnSpc>
                <a:spcPts val="5726"/>
              </a:lnSpc>
              <a:buFont typeface="Arial"/>
              <a:buChar char="•"/>
            </a:pPr>
            <a:r>
              <a:rPr lang="en-US" sz="3253">
                <a:solidFill>
                  <a:srgbClr val="002B58"/>
                </a:solidFill>
                <a:latin typeface="Monda"/>
                <a:ea typeface="Monda"/>
                <a:cs typeface="Monda"/>
                <a:sym typeface="Monda"/>
              </a:rPr>
              <a:t>Deliver newsletters &amp; organizational updates</a:t>
            </a:r>
          </a:p>
          <a:p>
            <a:pPr algn="l" marL="702450" indent="-351225" lvl="1">
              <a:lnSpc>
                <a:spcPts val="5726"/>
              </a:lnSpc>
              <a:buFont typeface="Arial"/>
              <a:buChar char="•"/>
            </a:pPr>
            <a:r>
              <a:rPr lang="en-US" sz="3253">
                <a:solidFill>
                  <a:srgbClr val="002B58"/>
                </a:solidFill>
                <a:latin typeface="Monda"/>
                <a:ea typeface="Monda"/>
                <a:cs typeface="Monda"/>
                <a:sym typeface="Monda"/>
              </a:rPr>
              <a:t>Run promotional campaigns</a:t>
            </a:r>
          </a:p>
          <a:p>
            <a:pPr algn="l" marL="702450" indent="-351225" lvl="1">
              <a:lnSpc>
                <a:spcPts val="5726"/>
              </a:lnSpc>
              <a:buFont typeface="Arial"/>
              <a:buChar char="•"/>
            </a:pPr>
            <a:r>
              <a:rPr lang="en-US" sz="3253">
                <a:solidFill>
                  <a:srgbClr val="002B58"/>
                </a:solidFill>
                <a:latin typeface="Monda"/>
                <a:ea typeface="Monda"/>
                <a:cs typeface="Monda"/>
                <a:sym typeface="Monda"/>
              </a:rPr>
              <a:t>Survey particular segments</a:t>
            </a:r>
          </a:p>
          <a:p>
            <a:pPr algn="l">
              <a:lnSpc>
                <a:spcPts val="5726"/>
              </a:lnSpc>
            </a:pPr>
          </a:p>
        </p:txBody>
      </p:sp>
      <p:sp>
        <p:nvSpPr>
          <p:cNvPr name="TextBox 8" id="8"/>
          <p:cNvSpPr txBox="true"/>
          <p:nvPr/>
        </p:nvSpPr>
        <p:spPr>
          <a:xfrm rot="0">
            <a:off x="3795756" y="314839"/>
            <a:ext cx="9672231"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SEGMENTATION</a:t>
            </a:r>
          </a:p>
          <a:p>
            <a:pPr algn="ctr">
              <a:lnSpc>
                <a:spcPts val="11248"/>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Freeform 3" id="3"/>
          <p:cNvSpPr/>
          <p:nvPr/>
        </p:nvSpPr>
        <p:spPr>
          <a:xfrm flipH="true" flipV="false" rot="0">
            <a:off x="10273278" y="5039691"/>
            <a:ext cx="9295205" cy="5948931"/>
          </a:xfrm>
          <a:custGeom>
            <a:avLst/>
            <a:gdLst/>
            <a:ahLst/>
            <a:cxnLst/>
            <a:rect r="r" b="b" t="t" l="l"/>
            <a:pathLst>
              <a:path h="5948931" w="9295205">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280483" y="-701623"/>
            <a:ext cx="9295205" cy="5948931"/>
          </a:xfrm>
          <a:custGeom>
            <a:avLst/>
            <a:gdLst/>
            <a:ahLst/>
            <a:cxnLst/>
            <a:rect r="r" b="b" t="t" l="l"/>
            <a:pathLst>
              <a:path h="5948931" w="9295205">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0631" y="-3420266"/>
            <a:ext cx="5568589" cy="7775011"/>
          </a:xfrm>
          <a:custGeom>
            <a:avLst/>
            <a:gdLst/>
            <a:ahLst/>
            <a:cxnLst/>
            <a:rect r="r" b="b" t="t" l="l"/>
            <a:pathLst>
              <a:path h="7775011" w="5568589">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46086" y="6399494"/>
            <a:ext cx="5568589" cy="7775011"/>
          </a:xfrm>
          <a:custGeom>
            <a:avLst/>
            <a:gdLst/>
            <a:ahLst/>
            <a:cxnLst/>
            <a:rect r="r" b="b" t="t" l="l"/>
            <a:pathLst>
              <a:path h="7775011" w="5568589">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7" id="7"/>
          <p:cNvSpPr txBox="true"/>
          <p:nvPr/>
        </p:nvSpPr>
        <p:spPr>
          <a:xfrm rot="0">
            <a:off x="2138209" y="2044243"/>
            <a:ext cx="14610572" cy="8077027"/>
          </a:xfrm>
          <a:prstGeom prst="rect">
            <a:avLst/>
          </a:prstGeom>
        </p:spPr>
        <p:txBody>
          <a:bodyPr anchor="t" rtlCol="false" tIns="0" lIns="0" bIns="0" rIns="0">
            <a:spAutoFit/>
          </a:bodyPr>
          <a:lstStyle/>
          <a:p>
            <a:pPr algn="l" marL="906780" indent="-453390" lvl="1">
              <a:lnSpc>
                <a:spcPts val="7392"/>
              </a:lnSpc>
              <a:buFont typeface="Arial"/>
              <a:buChar char="•"/>
            </a:pPr>
            <a:r>
              <a:rPr lang="en-US" sz="4200">
                <a:solidFill>
                  <a:srgbClr val="002B58"/>
                </a:solidFill>
                <a:latin typeface="Monda"/>
                <a:ea typeface="Monda"/>
                <a:cs typeface="Monda"/>
                <a:sym typeface="Monda"/>
              </a:rPr>
              <a:t>Many CRM systems come equipped with built-in email marketing tools, making it easier to manage your marketing campaigns. You can create, send, and track email campaigns directly from your CRM.</a:t>
            </a:r>
          </a:p>
          <a:p>
            <a:pPr algn="l" marL="906780" indent="-453390" lvl="1">
              <a:lnSpc>
                <a:spcPts val="7392"/>
              </a:lnSpc>
              <a:buFont typeface="Arial"/>
              <a:buChar char="•"/>
            </a:pPr>
            <a:r>
              <a:rPr lang="en-US" sz="4200">
                <a:solidFill>
                  <a:srgbClr val="002B58"/>
                </a:solidFill>
                <a:latin typeface="Monda"/>
                <a:ea typeface="Monda"/>
                <a:cs typeface="Monda"/>
                <a:sym typeface="Monda"/>
              </a:rPr>
              <a:t>Whether you’re sending newsletters, promotional offers, or automated follow-ups, you can monitor the performance of your emails, track open and click rates, and make adjustments as needed.</a:t>
            </a:r>
          </a:p>
          <a:p>
            <a:pPr algn="l">
              <a:lnSpc>
                <a:spcPts val="4555"/>
              </a:lnSpc>
            </a:pPr>
          </a:p>
        </p:txBody>
      </p:sp>
      <p:sp>
        <p:nvSpPr>
          <p:cNvPr name="TextBox 8" id="8"/>
          <p:cNvSpPr txBox="true"/>
          <p:nvPr/>
        </p:nvSpPr>
        <p:spPr>
          <a:xfrm rot="0">
            <a:off x="3506292" y="314839"/>
            <a:ext cx="13079000" cy="2794150"/>
          </a:xfrm>
          <a:prstGeom prst="rect">
            <a:avLst/>
          </a:prstGeom>
        </p:spPr>
        <p:txBody>
          <a:bodyPr anchor="t" rtlCol="false" tIns="0" lIns="0" bIns="0" rIns="0">
            <a:spAutoFit/>
          </a:bodyPr>
          <a:lstStyle/>
          <a:p>
            <a:pPr algn="ctr">
              <a:lnSpc>
                <a:spcPts val="11248"/>
              </a:lnSpc>
            </a:pPr>
            <a:r>
              <a:rPr lang="en-US" b="true" sz="8034">
                <a:solidFill>
                  <a:srgbClr val="002B58"/>
                </a:solidFill>
                <a:latin typeface="Monda Bold"/>
                <a:ea typeface="Monda Bold"/>
                <a:cs typeface="Monda Bold"/>
                <a:sym typeface="Monda Bold"/>
              </a:rPr>
              <a:t>EMAIL MARKETING</a:t>
            </a:r>
          </a:p>
          <a:p>
            <a:pPr algn="ctr">
              <a:lnSpc>
                <a:spcPts val="11248"/>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DAGqokBYxZk</dc:identifier>
  <dcterms:modified xsi:type="dcterms:W3CDTF">2011-08-01T06:04:30Z</dcterms:modified>
  <cp:revision>1</cp:revision>
  <dc:title>Blue Modern Elegant Presentation</dc:title>
</cp:coreProperties>
</file>