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2" r:id="rId2"/>
    <p:sldId id="269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F2F2F2"/>
    <a:srgbClr val="DBDBDB"/>
    <a:srgbClr val="F9F9F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1253" y="45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BD84F-230B-435A-93F4-C7CF1D2493A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70369EB2-6A54-4BAB-8636-9D1C4CCD1E50}">
      <dgm:prSet phldrT="[Texto]"/>
      <dgm:spPr/>
      <dgm:t>
        <a:bodyPr/>
        <a:lstStyle/>
        <a:p>
          <a:r>
            <a:rPr lang="es-ES" dirty="0"/>
            <a:t>Robótica móvil</a:t>
          </a:r>
        </a:p>
      </dgm:t>
    </dgm:pt>
    <dgm:pt modelId="{7DF15253-8EB7-4582-B495-A0A869772840}" type="parTrans" cxnId="{12B83C6B-3A54-47D3-9D44-6759B660ED38}">
      <dgm:prSet/>
      <dgm:spPr/>
      <dgm:t>
        <a:bodyPr/>
        <a:lstStyle/>
        <a:p>
          <a:endParaRPr lang="es-ES"/>
        </a:p>
      </dgm:t>
    </dgm:pt>
    <dgm:pt modelId="{730EB8C0-5480-4BFA-8C8A-73C56231110D}" type="sibTrans" cxnId="{12B83C6B-3A54-47D3-9D44-6759B660ED3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/>
        </a:p>
      </dgm:t>
    </dgm:pt>
    <dgm:pt modelId="{083D32C4-CAE0-4695-B363-92AFD1400A3B}">
      <dgm:prSet phldrT="[Texto]"/>
      <dgm:spPr/>
      <dgm:t>
        <a:bodyPr/>
        <a:lstStyle/>
        <a:p>
          <a:r>
            <a:rPr lang="es-ES" dirty="0"/>
            <a:t>Programación</a:t>
          </a:r>
        </a:p>
      </dgm:t>
    </dgm:pt>
    <dgm:pt modelId="{DAFB16C3-DAD5-4A01-8D9F-89FB6B9D789F}" type="parTrans" cxnId="{7180DE6D-C3DA-405B-B299-6D86ED81F1BC}">
      <dgm:prSet/>
      <dgm:spPr/>
      <dgm:t>
        <a:bodyPr/>
        <a:lstStyle/>
        <a:p>
          <a:endParaRPr lang="es-ES"/>
        </a:p>
      </dgm:t>
    </dgm:pt>
    <dgm:pt modelId="{64B258E4-82C5-4BDA-8734-924EEBBC70B7}" type="sibTrans" cxnId="{7180DE6D-C3DA-405B-B299-6D86ED81F1B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/>
        </a:p>
      </dgm:t>
    </dgm:pt>
    <dgm:pt modelId="{A22147FC-526F-44BF-B607-AFF2449386CA}">
      <dgm:prSet phldrT="[Texto]"/>
      <dgm:spPr/>
      <dgm:t>
        <a:bodyPr/>
        <a:lstStyle/>
        <a:p>
          <a:r>
            <a:rPr lang="es-ES" dirty="0"/>
            <a:t>Sistemas de Control</a:t>
          </a:r>
        </a:p>
      </dgm:t>
    </dgm:pt>
    <dgm:pt modelId="{BD2780AA-66EA-40A7-B05B-DBFD448F8816}" type="parTrans" cxnId="{13B24A41-4346-4001-92C3-752E662BB09A}">
      <dgm:prSet/>
      <dgm:spPr/>
      <dgm:t>
        <a:bodyPr/>
        <a:lstStyle/>
        <a:p>
          <a:endParaRPr lang="es-ES"/>
        </a:p>
      </dgm:t>
    </dgm:pt>
    <dgm:pt modelId="{11419572-CB83-4120-BED7-17C5AFBDEA1F}" type="sibTrans" cxnId="{13B24A41-4346-4001-92C3-752E662BB09A}">
      <dgm:prSet/>
      <dgm:spPr/>
      <dgm:t>
        <a:bodyPr/>
        <a:lstStyle/>
        <a:p>
          <a:endParaRPr lang="es-ES"/>
        </a:p>
      </dgm:t>
    </dgm:pt>
    <dgm:pt modelId="{BAA6FFFE-2CF1-44EB-9680-B16351DD4C99}" type="pres">
      <dgm:prSet presAssocID="{044BD84F-230B-435A-93F4-C7CF1D2493AA}" presName="Name0" presStyleCnt="0">
        <dgm:presLayoutVars>
          <dgm:dir/>
          <dgm:resizeHandles val="exact"/>
        </dgm:presLayoutVars>
      </dgm:prSet>
      <dgm:spPr/>
    </dgm:pt>
    <dgm:pt modelId="{D4306F21-8832-4682-9C7F-D259C0200DBF}" type="pres">
      <dgm:prSet presAssocID="{70369EB2-6A54-4BAB-8636-9D1C4CCD1E50}" presName="node" presStyleLbl="node1" presStyleIdx="0" presStyleCnt="3">
        <dgm:presLayoutVars>
          <dgm:bulletEnabled val="1"/>
        </dgm:presLayoutVars>
      </dgm:prSet>
      <dgm:spPr/>
    </dgm:pt>
    <dgm:pt modelId="{2A8A5DC4-A9A8-448C-8311-088362346057}" type="pres">
      <dgm:prSet presAssocID="{730EB8C0-5480-4BFA-8C8A-73C56231110D}" presName="sibTrans" presStyleLbl="sibTrans2D1" presStyleIdx="0" presStyleCnt="2"/>
      <dgm:spPr>
        <a:prstGeom prst="plus">
          <a:avLst/>
        </a:prstGeom>
      </dgm:spPr>
    </dgm:pt>
    <dgm:pt modelId="{1EB16770-78DC-4B76-8CDB-63AF9212561D}" type="pres">
      <dgm:prSet presAssocID="{730EB8C0-5480-4BFA-8C8A-73C56231110D}" presName="connectorText" presStyleLbl="sibTrans2D1" presStyleIdx="0" presStyleCnt="2"/>
      <dgm:spPr/>
    </dgm:pt>
    <dgm:pt modelId="{D64ECDB4-CD38-4776-8EC2-C335DE5D6204}" type="pres">
      <dgm:prSet presAssocID="{083D32C4-CAE0-4695-B363-92AFD1400A3B}" presName="node" presStyleLbl="node1" presStyleIdx="1" presStyleCnt="3">
        <dgm:presLayoutVars>
          <dgm:bulletEnabled val="1"/>
        </dgm:presLayoutVars>
      </dgm:prSet>
      <dgm:spPr/>
    </dgm:pt>
    <dgm:pt modelId="{C0CD618D-2451-49DA-9EE9-25181DFA2C2A}" type="pres">
      <dgm:prSet presAssocID="{64B258E4-82C5-4BDA-8734-924EEBBC70B7}" presName="sibTrans" presStyleLbl="sibTrans2D1" presStyleIdx="1" presStyleCnt="2"/>
      <dgm:spPr>
        <a:prstGeom prst="plus">
          <a:avLst/>
        </a:prstGeom>
      </dgm:spPr>
    </dgm:pt>
    <dgm:pt modelId="{CFCFAAF1-3F1F-44CE-89F3-B8981FEA71CE}" type="pres">
      <dgm:prSet presAssocID="{64B258E4-82C5-4BDA-8734-924EEBBC70B7}" presName="connectorText" presStyleLbl="sibTrans2D1" presStyleIdx="1" presStyleCnt="2"/>
      <dgm:spPr/>
    </dgm:pt>
    <dgm:pt modelId="{C6AC352C-7C4B-4C11-9CDA-EAA482AB85C5}" type="pres">
      <dgm:prSet presAssocID="{A22147FC-526F-44BF-B607-AFF2449386CA}" presName="node" presStyleLbl="node1" presStyleIdx="2" presStyleCnt="3">
        <dgm:presLayoutVars>
          <dgm:bulletEnabled val="1"/>
        </dgm:presLayoutVars>
      </dgm:prSet>
      <dgm:spPr/>
    </dgm:pt>
  </dgm:ptLst>
  <dgm:cxnLst>
    <dgm:cxn modelId="{9448F90B-EC39-4BA2-B8F4-2CD9A384BB54}" type="presOf" srcId="{64B258E4-82C5-4BDA-8734-924EEBBC70B7}" destId="{CFCFAAF1-3F1F-44CE-89F3-B8981FEA71CE}" srcOrd="1" destOrd="0" presId="urn:microsoft.com/office/officeart/2005/8/layout/process1"/>
    <dgm:cxn modelId="{13B24A41-4346-4001-92C3-752E662BB09A}" srcId="{044BD84F-230B-435A-93F4-C7CF1D2493AA}" destId="{A22147FC-526F-44BF-B607-AFF2449386CA}" srcOrd="2" destOrd="0" parTransId="{BD2780AA-66EA-40A7-B05B-DBFD448F8816}" sibTransId="{11419572-CB83-4120-BED7-17C5AFBDEA1F}"/>
    <dgm:cxn modelId="{12B83C6B-3A54-47D3-9D44-6759B660ED38}" srcId="{044BD84F-230B-435A-93F4-C7CF1D2493AA}" destId="{70369EB2-6A54-4BAB-8636-9D1C4CCD1E50}" srcOrd="0" destOrd="0" parTransId="{7DF15253-8EB7-4582-B495-A0A869772840}" sibTransId="{730EB8C0-5480-4BFA-8C8A-73C56231110D}"/>
    <dgm:cxn modelId="{7180DE6D-C3DA-405B-B299-6D86ED81F1BC}" srcId="{044BD84F-230B-435A-93F4-C7CF1D2493AA}" destId="{083D32C4-CAE0-4695-B363-92AFD1400A3B}" srcOrd="1" destOrd="0" parTransId="{DAFB16C3-DAD5-4A01-8D9F-89FB6B9D789F}" sibTransId="{64B258E4-82C5-4BDA-8734-924EEBBC70B7}"/>
    <dgm:cxn modelId="{A9B6848D-E6D6-4BC1-88A4-EADF6BDD92B1}" type="presOf" srcId="{730EB8C0-5480-4BFA-8C8A-73C56231110D}" destId="{2A8A5DC4-A9A8-448C-8311-088362346057}" srcOrd="0" destOrd="0" presId="urn:microsoft.com/office/officeart/2005/8/layout/process1"/>
    <dgm:cxn modelId="{D6DDBDC8-7947-4195-A516-1554B45A7B78}" type="presOf" srcId="{083D32C4-CAE0-4695-B363-92AFD1400A3B}" destId="{D64ECDB4-CD38-4776-8EC2-C335DE5D6204}" srcOrd="0" destOrd="0" presId="urn:microsoft.com/office/officeart/2005/8/layout/process1"/>
    <dgm:cxn modelId="{AD1226CE-A017-4687-B4C3-D8C12C7B4FAB}" type="presOf" srcId="{64B258E4-82C5-4BDA-8734-924EEBBC70B7}" destId="{C0CD618D-2451-49DA-9EE9-25181DFA2C2A}" srcOrd="0" destOrd="0" presId="urn:microsoft.com/office/officeart/2005/8/layout/process1"/>
    <dgm:cxn modelId="{DD034ADB-65BA-484E-9B6A-C4D3E3A7D96D}" type="presOf" srcId="{A22147FC-526F-44BF-B607-AFF2449386CA}" destId="{C6AC352C-7C4B-4C11-9CDA-EAA482AB85C5}" srcOrd="0" destOrd="0" presId="urn:microsoft.com/office/officeart/2005/8/layout/process1"/>
    <dgm:cxn modelId="{788B35E0-FCD9-4A09-91B5-6372FEED3E25}" type="presOf" srcId="{70369EB2-6A54-4BAB-8636-9D1C4CCD1E50}" destId="{D4306F21-8832-4682-9C7F-D259C0200DBF}" srcOrd="0" destOrd="0" presId="urn:microsoft.com/office/officeart/2005/8/layout/process1"/>
    <dgm:cxn modelId="{F4C8BFE4-927A-43FC-924A-6F68782454F3}" type="presOf" srcId="{044BD84F-230B-435A-93F4-C7CF1D2493AA}" destId="{BAA6FFFE-2CF1-44EB-9680-B16351DD4C99}" srcOrd="0" destOrd="0" presId="urn:microsoft.com/office/officeart/2005/8/layout/process1"/>
    <dgm:cxn modelId="{622370EA-7F18-42CD-BFDC-0A39F36E7A57}" type="presOf" srcId="{730EB8C0-5480-4BFA-8C8A-73C56231110D}" destId="{1EB16770-78DC-4B76-8CDB-63AF9212561D}" srcOrd="1" destOrd="0" presId="urn:microsoft.com/office/officeart/2005/8/layout/process1"/>
    <dgm:cxn modelId="{41D4D6FF-5D5E-46C8-88A7-5105A93B375D}" type="presParOf" srcId="{BAA6FFFE-2CF1-44EB-9680-B16351DD4C99}" destId="{D4306F21-8832-4682-9C7F-D259C0200DBF}" srcOrd="0" destOrd="0" presId="urn:microsoft.com/office/officeart/2005/8/layout/process1"/>
    <dgm:cxn modelId="{5DA3030C-06B0-4845-BE08-5EE84910FC64}" type="presParOf" srcId="{BAA6FFFE-2CF1-44EB-9680-B16351DD4C99}" destId="{2A8A5DC4-A9A8-448C-8311-088362346057}" srcOrd="1" destOrd="0" presId="urn:microsoft.com/office/officeart/2005/8/layout/process1"/>
    <dgm:cxn modelId="{A511FB5D-AD7F-4803-BCE0-CC434FD69304}" type="presParOf" srcId="{2A8A5DC4-A9A8-448C-8311-088362346057}" destId="{1EB16770-78DC-4B76-8CDB-63AF9212561D}" srcOrd="0" destOrd="0" presId="urn:microsoft.com/office/officeart/2005/8/layout/process1"/>
    <dgm:cxn modelId="{760C2367-D709-4E5C-9820-FA7B701C3A31}" type="presParOf" srcId="{BAA6FFFE-2CF1-44EB-9680-B16351DD4C99}" destId="{D64ECDB4-CD38-4776-8EC2-C335DE5D6204}" srcOrd="2" destOrd="0" presId="urn:microsoft.com/office/officeart/2005/8/layout/process1"/>
    <dgm:cxn modelId="{696AB1DF-36B0-4994-955D-ED34B9F1B263}" type="presParOf" srcId="{BAA6FFFE-2CF1-44EB-9680-B16351DD4C99}" destId="{C0CD618D-2451-49DA-9EE9-25181DFA2C2A}" srcOrd="3" destOrd="0" presId="urn:microsoft.com/office/officeart/2005/8/layout/process1"/>
    <dgm:cxn modelId="{1100CB12-8693-45FF-BF5D-12B4C00E537B}" type="presParOf" srcId="{C0CD618D-2451-49DA-9EE9-25181DFA2C2A}" destId="{CFCFAAF1-3F1F-44CE-89F3-B8981FEA71CE}" srcOrd="0" destOrd="0" presId="urn:microsoft.com/office/officeart/2005/8/layout/process1"/>
    <dgm:cxn modelId="{CFC609E4-C21C-4854-B677-CE8826401F2D}" type="presParOf" srcId="{BAA6FFFE-2CF1-44EB-9680-B16351DD4C99}" destId="{C6AC352C-7C4B-4C11-9CDA-EAA482AB85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06F21-8832-4682-9C7F-D259C0200DBF}">
      <dsp:nvSpPr>
        <dsp:cNvPr id="0" name=""/>
        <dsp:cNvSpPr/>
      </dsp:nvSpPr>
      <dsp:spPr>
        <a:xfrm>
          <a:off x="3443" y="155083"/>
          <a:ext cx="1029243" cy="617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Robótica móvil</a:t>
          </a:r>
        </a:p>
      </dsp:txBody>
      <dsp:txXfrm>
        <a:off x="21530" y="173170"/>
        <a:ext cx="993069" cy="581372"/>
      </dsp:txXfrm>
    </dsp:sp>
    <dsp:sp modelId="{2A8A5DC4-A9A8-448C-8311-088362346057}">
      <dsp:nvSpPr>
        <dsp:cNvPr id="0" name=""/>
        <dsp:cNvSpPr/>
      </dsp:nvSpPr>
      <dsp:spPr>
        <a:xfrm>
          <a:off x="1135611" y="336230"/>
          <a:ext cx="218199" cy="255252"/>
        </a:xfrm>
        <a:prstGeom prst="plus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1135611" y="387280"/>
        <a:ext cx="152739" cy="153152"/>
      </dsp:txXfrm>
    </dsp:sp>
    <dsp:sp modelId="{D64ECDB4-CD38-4776-8EC2-C335DE5D6204}">
      <dsp:nvSpPr>
        <dsp:cNvPr id="0" name=""/>
        <dsp:cNvSpPr/>
      </dsp:nvSpPr>
      <dsp:spPr>
        <a:xfrm>
          <a:off x="1444384" y="155083"/>
          <a:ext cx="1029243" cy="617546"/>
        </a:xfrm>
        <a:prstGeom prst="roundRect">
          <a:avLst>
            <a:gd name="adj" fmla="val 10000"/>
          </a:avLst>
        </a:prstGeom>
        <a:solidFill>
          <a:schemeClr val="accent5">
            <a:hueOff val="-515611"/>
            <a:satOff val="-6008"/>
            <a:lumOff val="-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Programación</a:t>
          </a:r>
        </a:p>
      </dsp:txBody>
      <dsp:txXfrm>
        <a:off x="1462471" y="173170"/>
        <a:ext cx="993069" cy="581372"/>
      </dsp:txXfrm>
    </dsp:sp>
    <dsp:sp modelId="{C0CD618D-2451-49DA-9EE9-25181DFA2C2A}">
      <dsp:nvSpPr>
        <dsp:cNvPr id="0" name=""/>
        <dsp:cNvSpPr/>
      </dsp:nvSpPr>
      <dsp:spPr>
        <a:xfrm>
          <a:off x="2576552" y="336230"/>
          <a:ext cx="218199" cy="255252"/>
        </a:xfrm>
        <a:prstGeom prst="plus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2576552" y="387280"/>
        <a:ext cx="152739" cy="153152"/>
      </dsp:txXfrm>
    </dsp:sp>
    <dsp:sp modelId="{C6AC352C-7C4B-4C11-9CDA-EAA482AB85C5}">
      <dsp:nvSpPr>
        <dsp:cNvPr id="0" name=""/>
        <dsp:cNvSpPr/>
      </dsp:nvSpPr>
      <dsp:spPr>
        <a:xfrm>
          <a:off x="2885325" y="155083"/>
          <a:ext cx="1029243" cy="617546"/>
        </a:xfrm>
        <a:prstGeom prst="roundRect">
          <a:avLst>
            <a:gd name="adj" fmla="val 10000"/>
          </a:avLst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Sistemas de Control</a:t>
          </a:r>
        </a:p>
      </dsp:txBody>
      <dsp:txXfrm>
        <a:off x="2903412" y="173170"/>
        <a:ext cx="993069" cy="581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36BE0C-1B25-45CE-95C9-D4524C9D317E}" type="datetime1">
              <a:rPr lang="es-ES" smtClean="0"/>
              <a:t>08/09/2021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496A05-01AE-4316-8AE9-CC47A2CB5F9D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7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2" name="Conector recto 11" title="Línea diviso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 title="Línea diviso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  <a:endParaRPr lang="es-ES" altLang="zh-CN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  <a:endParaRPr lang="es-ES" altLang="zh-CN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altLang="zh-CN" noProof="0" smtClean="0"/>
              <a:pPr rtl="0"/>
              <a:t>‹Nº›</a:t>
            </a:fld>
            <a:endParaRPr lang="es-ES" altLang="zh-CN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  <a:endParaRPr lang="es-ES" altLang="zh-CN" noProof="0"/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1" name="Marcador de posición de imagen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4" name="Marcador de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5" name="Marcador de posición de imagen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 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es-ES" noProof="0"/>
              <a:t>Número de contacto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es-ES" noProof="0"/>
              <a:t>Identificador de red social o 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tas previas de la aplicación móv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n 8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n 9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conteni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Texto destacado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Línea única de texto.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1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2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es-E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NOMBRE O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Dos chicas jóvenes mirando la pantalla de un portátil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bg1"/>
          </a:solidFill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7E432F90-30C8-4071-BC21-6786D4FCD9E7}"/>
              </a:ext>
            </a:extLst>
          </p:cNvPr>
          <p:cNvGrpSpPr/>
          <p:nvPr/>
        </p:nvGrpSpPr>
        <p:grpSpPr>
          <a:xfrm>
            <a:off x="0" y="0"/>
            <a:ext cx="12192000" cy="6786562"/>
            <a:chOff x="0" y="0"/>
            <a:chExt cx="12192000" cy="685800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99EF2EB-ECE4-4B6B-9BF6-939A80DBD5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ángulo 27" title="Fondo semitransparente oscuro">
              <a:extLst>
                <a:ext uri="{FF2B5EF4-FFF2-40B4-BE49-F238E27FC236}">
                  <a16:creationId xmlns:a16="http://schemas.microsoft.com/office/drawing/2014/main" id="{E93CFE69-79B0-440B-949E-DA17AD834A10}"/>
                </a:ext>
              </a:extLst>
            </p:cNvPr>
            <p:cNvSpPr/>
            <p:nvPr/>
          </p:nvSpPr>
          <p:spPr>
            <a:xfrm>
              <a:off x="0" y="0"/>
              <a:ext cx="4710896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0"/>
              <a:endParaRPr lang="es-ES" dirty="0"/>
            </a:p>
          </p:txBody>
        </p:sp>
      </p:grpSp>
      <p:sp>
        <p:nvSpPr>
          <p:cNvPr id="19" name="Cuadro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203894" y="4969669"/>
            <a:ext cx="42639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90000"/>
              </a:lnSpc>
            </a:pPr>
            <a:r>
              <a:rPr lang="es-ES" sz="1600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Esteban Rodríguez Quintana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3895" y="2746950"/>
            <a:ext cx="4263933" cy="1957874"/>
          </a:xfrm>
        </p:spPr>
        <p:txBody>
          <a:bodyPr rtlCol="0"/>
          <a:lstStyle/>
          <a:p>
            <a:pPr algn="ctr" rtl="0"/>
            <a:r>
              <a:rPr lang="es-ES" sz="3200" spc="-150" dirty="0">
                <a:latin typeface="+mn-lt"/>
                <a:cs typeface="Times New Roman" panose="02020603050405020304" pitchFamily="18" charset="0"/>
              </a:rPr>
              <a:t>Implementación de algoritmos para navegación autónoma en una plataforma robótica móvil F1 a escala, en entornos de simulación virtual utilizando ROS.</a:t>
            </a:r>
          </a:p>
        </p:txBody>
      </p:sp>
      <p:cxnSp>
        <p:nvCxnSpPr>
          <p:cNvPr id="16" name="Conector recto 15" title="Línea diviso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203896" y="4876800"/>
            <a:ext cx="426393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1216" y="5507246"/>
            <a:ext cx="4044014" cy="388092"/>
          </a:xfrm>
        </p:spPr>
        <p:txBody>
          <a:bodyPr rtlCol="0"/>
          <a:lstStyle/>
          <a:p>
            <a:pPr algn="r" rtl="0"/>
            <a:r>
              <a:rPr lang="es-ES" sz="1200" dirty="0"/>
              <a:t>8 de setiembre del 2021</a:t>
            </a:r>
          </a:p>
        </p:txBody>
      </p:sp>
      <p:cxnSp>
        <p:nvCxnSpPr>
          <p:cNvPr id="18" name="Conector recto 17" title="Línea divisoria">
            <a:extLst>
              <a:ext uri="{FF2B5EF4-FFF2-40B4-BE49-F238E27FC236}">
                <a16:creationId xmlns:a16="http://schemas.microsoft.com/office/drawing/2014/main" id="{9D95D170-1939-406A-8999-1EEE2176A968}"/>
              </a:ext>
            </a:extLst>
          </p:cNvPr>
          <p:cNvCxnSpPr>
            <a:cxnSpLocks/>
          </p:cNvCxnSpPr>
          <p:nvPr/>
        </p:nvCxnSpPr>
        <p:spPr>
          <a:xfrm>
            <a:off x="203894" y="5379652"/>
            <a:ext cx="426393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34A3EF-F781-4A3A-A62F-2622926C1E78}"/>
              </a:ext>
            </a:extLst>
          </p:cNvPr>
          <p:cNvSpPr txBox="1"/>
          <p:nvPr/>
        </p:nvSpPr>
        <p:spPr>
          <a:xfrm>
            <a:off x="4992064" y="115460"/>
            <a:ext cx="691876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cs typeface="Arial" panose="020B0604020202020204" pitchFamily="34" charset="0"/>
              </a:rPr>
              <a:t>Objetivo principal:</a:t>
            </a:r>
          </a:p>
          <a:p>
            <a:pPr algn="just"/>
            <a:endParaRPr lang="es-ES" b="1" dirty="0"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cs typeface="Arial" panose="020B0604020202020204" pitchFamily="34" charset="0"/>
              </a:rPr>
              <a:t>Implementar una plataforma robótica móvil en configuración Ackerman para la validación de algoritmos de seguimiento de trayectoria y evasión de obstáculos en condición de plano horizontal, utilizando entornos de simulación virtual basados ROS y en el modelo de Fórmula 1 a escala del proyecto </a:t>
            </a:r>
            <a:r>
              <a:rPr lang="es-ES" sz="1600" i="1" dirty="0">
                <a:cs typeface="Arial" panose="020B0604020202020204" pitchFamily="34" charset="0"/>
              </a:rPr>
              <a:t>Open Source </a:t>
            </a:r>
            <a:r>
              <a:rPr lang="es-ES" sz="1600" dirty="0">
                <a:cs typeface="Arial" panose="020B0604020202020204" pitchFamily="34" charset="0"/>
              </a:rPr>
              <a:t>F1TENTH.</a:t>
            </a:r>
          </a:p>
          <a:p>
            <a:pPr algn="just"/>
            <a:endParaRPr lang="es-ES" sz="1600" dirty="0">
              <a:cs typeface="Arial" panose="020B0604020202020204" pitchFamily="34" charset="0"/>
            </a:endParaRPr>
          </a:p>
          <a:p>
            <a:pPr algn="just"/>
            <a:r>
              <a:rPr lang="es-ES" b="1" dirty="0">
                <a:cs typeface="Arial" panose="020B0604020202020204" pitchFamily="34" charset="0"/>
              </a:rPr>
              <a:t>Objetivos Específicos:</a:t>
            </a:r>
          </a:p>
          <a:p>
            <a:pPr algn="just"/>
            <a:endParaRPr lang="es-ES" b="1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Describir las características físicas, así como el modelado matemático y la parametrización de la plataforma Ackerman F1TENTH.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Centralizar la información de todos los algoritmos para navegación autónoma requeridos para la plataforma Ackerman, enfocados en las necesidades técnicas para la competición F1TENTH.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Investigar el funcionamiento de ROS y su interacción con el software </a:t>
            </a:r>
            <a:r>
              <a:rPr lang="es-ES" sz="1400" dirty="0" err="1">
                <a:cs typeface="Arial" panose="020B0604020202020204" pitchFamily="34" charset="0"/>
              </a:rPr>
              <a:t>Rviz</a:t>
            </a:r>
            <a:r>
              <a:rPr lang="es-ES" sz="1400" dirty="0">
                <a:cs typeface="Arial" panose="020B0604020202020204" pitchFamily="34" charset="0"/>
              </a:rPr>
              <a:t>, para el modelado y simulación de la evolución de la postura de una plataforma robótica Ackerman F1TENTH.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Implementar al menos un algoritmo de navegación autónoma de seguimiento de trayectorias en lenguaje de alto nivel para una plataforma móvil F1TENTH, en un plano horizontal.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Implementar al menos un algoritmo de evasión de obstáculos con seguimiento de trayectoria en lenguaje de alto nivel para una plataforma móvil F1TENTH, en un plano horizontal.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>
                <a:cs typeface="Arial" panose="020B0604020202020204" pitchFamily="34" charset="0"/>
              </a:rPr>
              <a:t>Validar el funcionamiento de los algoritmos de seguimiento de trayectoria y evasión de obstáculos implementados, mediante el software de simulación </a:t>
            </a:r>
            <a:r>
              <a:rPr lang="es-ES" sz="1400" dirty="0" err="1">
                <a:cs typeface="Arial" panose="020B0604020202020204" pitchFamily="34" charset="0"/>
              </a:rPr>
              <a:t>RViz</a:t>
            </a:r>
            <a:r>
              <a:rPr lang="es-ES" sz="1400" dirty="0">
                <a:cs typeface="Arial" panose="020B0604020202020204" pitchFamily="34" charset="0"/>
              </a:rPr>
              <a:t> y el cálculo de índices de desempeño para la plataforma propuesta en al menos dos circuitos con obstáculos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A448EE4-7AC1-4B11-B665-D3997DFC1796}"/>
              </a:ext>
            </a:extLst>
          </p:cNvPr>
          <p:cNvSpPr/>
          <p:nvPr/>
        </p:nvSpPr>
        <p:spPr>
          <a:xfrm>
            <a:off x="0" y="6351839"/>
            <a:ext cx="12192000" cy="443718"/>
          </a:xfrm>
          <a:prstGeom prst="rect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86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B0ECE8F-FC06-44CF-B4FB-3F27BD2ACBDC}"/>
              </a:ext>
            </a:extLst>
          </p:cNvPr>
          <p:cNvSpPr/>
          <p:nvPr/>
        </p:nvSpPr>
        <p:spPr>
          <a:xfrm>
            <a:off x="7896000" y="1693768"/>
            <a:ext cx="4163058" cy="792724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Navegación Autónoma, plataforma de robot móvil Ackerman.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296000"/>
            <a:ext cx="11339513" cy="360000"/>
          </a:xfrm>
        </p:spPr>
        <p:txBody>
          <a:bodyPr rtlCol="0"/>
          <a:lstStyle/>
          <a:p>
            <a:pPr rtl="0"/>
            <a:r>
              <a:rPr lang="es-ES" dirty="0"/>
              <a:t>Enfoque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Competición F1TENTH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1522116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del proyecto centrado en las necesidades técnicas de la competición F1TENTH, virtual.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001" y="4123959"/>
            <a:ext cx="360000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Algoritmos de navegación autónoma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0001" y="4843959"/>
            <a:ext cx="3600000" cy="1429519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Investigación e implementación de algoritmos en lenguaje de alto nivel y ROS.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6000" y="1727999"/>
            <a:ext cx="3435889" cy="758493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Validación de Algoritmos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96000" y="2448000"/>
            <a:ext cx="3435889" cy="1522116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Prueba de funcionamiento en ambientes de simulación y comparación mediante índices de desempeño.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96000" y="6365363"/>
            <a:ext cx="420000" cy="443718"/>
          </a:xfrm>
          <a:noFill/>
        </p:spPr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7" name="Dodecágono 6">
            <a:extLst>
              <a:ext uri="{FF2B5EF4-FFF2-40B4-BE49-F238E27FC236}">
                <a16:creationId xmlns:a16="http://schemas.microsoft.com/office/drawing/2014/main" id="{675D74F6-7EB9-4BE6-BA2E-211F57D13E5A}"/>
              </a:ext>
            </a:extLst>
          </p:cNvPr>
          <p:cNvSpPr/>
          <p:nvPr/>
        </p:nvSpPr>
        <p:spPr>
          <a:xfrm>
            <a:off x="289367" y="2159543"/>
            <a:ext cx="509286" cy="509286"/>
          </a:xfrm>
          <a:prstGeom prst="dodec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Dodecágono 11">
            <a:extLst>
              <a:ext uri="{FF2B5EF4-FFF2-40B4-BE49-F238E27FC236}">
                <a16:creationId xmlns:a16="http://schemas.microsoft.com/office/drawing/2014/main" id="{E7066261-47D8-4DC0-83D5-474E9B45E5E0}"/>
              </a:ext>
            </a:extLst>
          </p:cNvPr>
          <p:cNvSpPr/>
          <p:nvPr/>
        </p:nvSpPr>
        <p:spPr>
          <a:xfrm>
            <a:off x="289367" y="4488516"/>
            <a:ext cx="509286" cy="509286"/>
          </a:xfrm>
          <a:prstGeom prst="dodecago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Dodecágono 12">
            <a:extLst>
              <a:ext uri="{FF2B5EF4-FFF2-40B4-BE49-F238E27FC236}">
                <a16:creationId xmlns:a16="http://schemas.microsoft.com/office/drawing/2014/main" id="{CED55BEA-3BFB-4A64-B5A1-3F765206353F}"/>
              </a:ext>
            </a:extLst>
          </p:cNvPr>
          <p:cNvSpPr/>
          <p:nvPr/>
        </p:nvSpPr>
        <p:spPr>
          <a:xfrm>
            <a:off x="4163058" y="2159543"/>
            <a:ext cx="509286" cy="509286"/>
          </a:xfrm>
          <a:prstGeom prst="dodecag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1E7A2A4-DF3D-4CB9-A2A1-03BA6BF18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244646"/>
              </p:ext>
            </p:extLst>
          </p:nvPr>
        </p:nvGraphicFramePr>
        <p:xfrm>
          <a:off x="8018523" y="1624143"/>
          <a:ext cx="3918012" cy="9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hese Small Cars Can Help Drive the Autonomous Future | WIRED">
            <a:extLst>
              <a:ext uri="{FF2B5EF4-FFF2-40B4-BE49-F238E27FC236}">
                <a16:creationId xmlns:a16="http://schemas.microsoft.com/office/drawing/2014/main" id="{6FA6232E-B1F9-4476-90BB-C6930C76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4189540"/>
            <a:ext cx="3435889" cy="19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1tenth-foundation">
            <a:extLst>
              <a:ext uri="{FF2B5EF4-FFF2-40B4-BE49-F238E27FC236}">
                <a16:creationId xmlns:a16="http://schemas.microsoft.com/office/drawing/2014/main" id="{FA451EA3-BA9D-43C5-B43A-3A199314F9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35" y="3206428"/>
            <a:ext cx="4000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02_TF33781529" id="{B1D49CA5-A37F-4481-9498-089364DEF8BB}" vid="{7B5EDC1C-062C-4068-BE08-41B71567A64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promocional de tecnología</Template>
  <TotalTime>313</TotalTime>
  <Words>336</Words>
  <Application>Microsoft Office PowerPoint</Application>
  <PresentationFormat>Panorámica</PresentationFormat>
  <Paragraphs>32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Tahoma</vt:lpstr>
      <vt:lpstr>Times New Roman</vt:lpstr>
      <vt:lpstr>Tema de Office</vt:lpstr>
      <vt:lpstr>Implementación de algoritmos para navegación autónoma en una plataforma robótica móvil F1 a escala, en entornos de simulación virtual utilizando ROS.</vt:lpstr>
      <vt:lpstr>Navegación Autónoma, plataforma de robot móvil Ackerman.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algoritmos para navegación autónoma en una plataforma robótica móvil F1 a escala, en entornos de simulación virtual utilizando ROS.</dc:title>
  <dc:creator>Esteban Rodríguez Quintana</dc:creator>
  <cp:lastModifiedBy>Esteban Rodríguez Quintana</cp:lastModifiedBy>
  <cp:revision>4</cp:revision>
  <dcterms:created xsi:type="dcterms:W3CDTF">2021-09-08T13:48:15Z</dcterms:created>
  <dcterms:modified xsi:type="dcterms:W3CDTF">2021-09-08T19:03:47Z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