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6" r:id="rId10"/>
    <p:sldId id="267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681A-E93C-4818-8AC0-9F3F1B17F05C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6B07-E27E-4A17-994A-AB0B746AC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0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681A-E93C-4818-8AC0-9F3F1B17F05C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6B07-E27E-4A17-994A-AB0B746AC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18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681A-E93C-4818-8AC0-9F3F1B17F05C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6B07-E27E-4A17-994A-AB0B746AC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18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681A-E93C-4818-8AC0-9F3F1B17F05C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6B07-E27E-4A17-994A-AB0B746AC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5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681A-E93C-4818-8AC0-9F3F1B17F05C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6B07-E27E-4A17-994A-AB0B746AC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20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681A-E93C-4818-8AC0-9F3F1B17F05C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6B07-E27E-4A17-994A-AB0B746AC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25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681A-E93C-4818-8AC0-9F3F1B17F05C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6B07-E27E-4A17-994A-AB0B746AC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35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681A-E93C-4818-8AC0-9F3F1B17F05C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6B07-E27E-4A17-994A-AB0B746AC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66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681A-E93C-4818-8AC0-9F3F1B17F05C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6B07-E27E-4A17-994A-AB0B746AC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53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681A-E93C-4818-8AC0-9F3F1B17F05C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6B07-E27E-4A17-994A-AB0B746AC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5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681A-E93C-4818-8AC0-9F3F1B17F05C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6B07-E27E-4A17-994A-AB0B746AC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49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A681A-E93C-4818-8AC0-9F3F1B17F05C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86B07-E27E-4A17-994A-AB0B746AC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4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6477" y="245214"/>
            <a:ext cx="35799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Domains</a:t>
            </a:r>
          </a:p>
          <a:p>
            <a:r>
              <a:rPr lang="en-IN" dirty="0"/>
              <a:t>Edu.org (not sure avail)</a:t>
            </a:r>
          </a:p>
          <a:p>
            <a:r>
              <a:rPr lang="en-US"/>
              <a:t>Padlo.in</a:t>
            </a:r>
            <a:endParaRPr lang="en-IN" dirty="0"/>
          </a:p>
          <a:p>
            <a:r>
              <a:rPr lang="en-IN" dirty="0"/>
              <a:t>Ole.org (online education)</a:t>
            </a:r>
          </a:p>
          <a:p>
            <a:r>
              <a:rPr lang="en-IN" dirty="0"/>
              <a:t>Educato.org</a:t>
            </a:r>
          </a:p>
          <a:p>
            <a:r>
              <a:rPr lang="en-IN" dirty="0"/>
              <a:t>Stutu.org(student tutor)</a:t>
            </a:r>
          </a:p>
          <a:p>
            <a:r>
              <a:rPr lang="en-IN" dirty="0"/>
              <a:t>Oes.com (online education system)</a:t>
            </a:r>
          </a:p>
          <a:p>
            <a:r>
              <a:rPr lang="en-IN" dirty="0"/>
              <a:t>Oldbook.com</a:t>
            </a:r>
          </a:p>
          <a:p>
            <a:r>
              <a:rPr lang="en-IN" dirty="0"/>
              <a:t>Rte.org (right to education)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94431" y="162314"/>
            <a:ext cx="276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Base </a:t>
            </a:r>
            <a:r>
              <a:rPr lang="en-IN" dirty="0" err="1"/>
              <a:t>color</a:t>
            </a:r>
            <a:r>
              <a:rPr lang="en-IN" dirty="0"/>
              <a:t> code: #ffbf80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443865" y="4041021"/>
            <a:ext cx="1283901" cy="2447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>
                <a:solidFill>
                  <a:srgbClr val="FF0000"/>
                </a:solidFill>
              </a:rPr>
              <a:t>1  .   .   .  4  .   .   .   8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90445" y="4232393"/>
            <a:ext cx="1195622" cy="503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Classes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089209" y="5119282"/>
            <a:ext cx="1155940" cy="503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Medical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466271" y="5119281"/>
            <a:ext cx="1428820" cy="503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Engineering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90445" y="5119282"/>
            <a:ext cx="1377642" cy="503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Competitive</a:t>
            </a:r>
          </a:p>
        </p:txBody>
      </p:sp>
      <p:sp>
        <p:nvSpPr>
          <p:cNvPr id="11" name="Left Brace 10"/>
          <p:cNvSpPr/>
          <p:nvPr/>
        </p:nvSpPr>
        <p:spPr>
          <a:xfrm rot="5400000">
            <a:off x="2878671" y="3392034"/>
            <a:ext cx="350161" cy="11956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976491" y="4046770"/>
            <a:ext cx="1000949" cy="18562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600" dirty="0">
                <a:solidFill>
                  <a:srgbClr val="FF0000"/>
                </a:solidFill>
              </a:rPr>
              <a:t>9                             10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997193" y="4238142"/>
            <a:ext cx="954369" cy="503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Classes</a:t>
            </a:r>
          </a:p>
        </p:txBody>
      </p:sp>
      <p:sp>
        <p:nvSpPr>
          <p:cNvPr id="14" name="Left Brace 13"/>
          <p:cNvSpPr/>
          <p:nvPr/>
        </p:nvSpPr>
        <p:spPr>
          <a:xfrm rot="5400000">
            <a:off x="4282045" y="3501158"/>
            <a:ext cx="350161" cy="9888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224447" y="4018018"/>
            <a:ext cx="1000949" cy="18562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600" dirty="0">
                <a:solidFill>
                  <a:srgbClr val="FF0000"/>
                </a:solidFill>
              </a:rPr>
              <a:t>11                           12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245149" y="4209390"/>
            <a:ext cx="954369" cy="503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Classes</a:t>
            </a:r>
          </a:p>
        </p:txBody>
      </p:sp>
      <p:sp>
        <p:nvSpPr>
          <p:cNvPr id="17" name="Left Brace 16"/>
          <p:cNvSpPr/>
          <p:nvPr/>
        </p:nvSpPr>
        <p:spPr>
          <a:xfrm rot="5400000">
            <a:off x="5530000" y="3498290"/>
            <a:ext cx="350161" cy="9888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ounded Rectangle 17"/>
          <p:cNvSpPr/>
          <p:nvPr/>
        </p:nvSpPr>
        <p:spPr>
          <a:xfrm>
            <a:off x="6331788" y="4223469"/>
            <a:ext cx="589329" cy="503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018949" y="4209389"/>
            <a:ext cx="545911" cy="503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PG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688792" y="4229400"/>
            <a:ext cx="695499" cy="457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PHD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33" y="346980"/>
            <a:ext cx="1171755" cy="576649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7116213" y="5119281"/>
            <a:ext cx="1207698" cy="503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Kitchen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520068" y="5987519"/>
            <a:ext cx="1207698" cy="503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Treatment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530" y="261255"/>
            <a:ext cx="219075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97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79AF-1FA0-4612-AFC0-F75632EF1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28842-4E29-4F60-8FC5-3CB344E85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Translation – (</a:t>
            </a:r>
            <a:r>
              <a:rPr lang="en-US" dirty="0" err="1"/>
              <a:t>Eng</a:t>
            </a:r>
            <a:r>
              <a:rPr lang="en-US" dirty="0"/>
              <a:t>/Hindi)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134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60EC-6C25-4CDF-ADA2-70A105756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Domain Selection, Title, Logo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A8EBC-2420-4613-B7FC-9079CB2B8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pathshala.org</a:t>
            </a:r>
          </a:p>
          <a:p>
            <a:r>
              <a:rPr lang="en-US" dirty="0"/>
              <a:t>gurukul.org</a:t>
            </a:r>
          </a:p>
        </p:txBody>
      </p:sp>
      <p:pic>
        <p:nvPicPr>
          <p:cNvPr id="5" name="Picture 4" descr="A picture containing doll&#10;&#10;Description automatically generated">
            <a:extLst>
              <a:ext uri="{FF2B5EF4-FFF2-40B4-BE49-F238E27FC236}">
                <a16:creationId xmlns:a16="http://schemas.microsoft.com/office/drawing/2014/main" id="{A8229DDD-EF33-4905-962C-06F4F8CAB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602" y="1959011"/>
            <a:ext cx="2686188" cy="354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91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590A-D97A-4BB7-82DE-9049C05B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058"/>
            <a:ext cx="10515600" cy="46697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Revenue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D6D54-079F-4B7A-99C1-A654E1356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9241"/>
            <a:ext cx="10515600" cy="4351338"/>
          </a:xfrm>
        </p:spPr>
        <p:txBody>
          <a:bodyPr/>
          <a:lstStyle/>
          <a:p>
            <a:r>
              <a:rPr lang="en-US" dirty="0"/>
              <a:t>All video lectures would be free.</a:t>
            </a:r>
          </a:p>
          <a:p>
            <a:r>
              <a:rPr lang="en-US" dirty="0"/>
              <a:t>Test would be paid</a:t>
            </a:r>
          </a:p>
          <a:p>
            <a:r>
              <a:rPr lang="en-US" dirty="0"/>
              <a:t>Test-Series would be paid</a:t>
            </a:r>
          </a:p>
          <a:p>
            <a:r>
              <a:rPr lang="en-US" dirty="0"/>
              <a:t>Hand notes would be paid (few pages free)</a:t>
            </a:r>
          </a:p>
          <a:p>
            <a:r>
              <a:rPr lang="en-US" dirty="0"/>
              <a:t>Class notes would be paid (few pages free)</a:t>
            </a:r>
          </a:p>
        </p:txBody>
      </p:sp>
    </p:spTree>
    <p:extLst>
      <p:ext uri="{BB962C8B-B14F-4D97-AF65-F5344CB8AC3E}">
        <p14:creationId xmlns:p14="http://schemas.microsoft.com/office/powerpoint/2010/main" val="317105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426410" y="632366"/>
            <a:ext cx="168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Edu India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98" y="1191463"/>
            <a:ext cx="10039350" cy="105727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69503" y="1535434"/>
            <a:ext cx="106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Category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04371" y="3177806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9-10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00430" y="31642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KG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345850" y="2299407"/>
            <a:ext cx="6968710" cy="4161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/>
          <p:cNvSpPr txBox="1"/>
          <p:nvPr/>
        </p:nvSpPr>
        <p:spPr>
          <a:xfrm>
            <a:off x="1853346" y="3180135"/>
            <a:ext cx="70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1.4.8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44" y="1523766"/>
            <a:ext cx="381000" cy="3810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823133" y="3183651"/>
            <a:ext cx="78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11-12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62" y="2483183"/>
            <a:ext cx="608043" cy="608043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337889" y="48306"/>
            <a:ext cx="1171755" cy="576649"/>
            <a:chOff x="312350" y="205002"/>
            <a:chExt cx="1171755" cy="576649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350" y="205002"/>
              <a:ext cx="1171755" cy="576649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0599" y="318164"/>
              <a:ext cx="466725" cy="200025"/>
            </a:xfrm>
            <a:prstGeom prst="rect">
              <a:avLst/>
            </a:prstGeom>
          </p:spPr>
        </p:pic>
      </p:grpSp>
      <p:grpSp>
        <p:nvGrpSpPr>
          <p:cNvPr id="75" name="Group 74"/>
          <p:cNvGrpSpPr/>
          <p:nvPr/>
        </p:nvGrpSpPr>
        <p:grpSpPr>
          <a:xfrm>
            <a:off x="3751894" y="2440277"/>
            <a:ext cx="681155" cy="650340"/>
            <a:chOff x="2190780" y="2690755"/>
            <a:chExt cx="811619" cy="800294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90780" y="2690755"/>
              <a:ext cx="811619" cy="800294"/>
            </a:xfrm>
            <a:prstGeom prst="rect">
              <a:avLst/>
            </a:prstGeom>
          </p:spPr>
        </p:pic>
        <p:cxnSp>
          <p:nvCxnSpPr>
            <p:cNvPr id="77" name="Straight Arrow Connector 76"/>
            <p:cNvCxnSpPr/>
            <p:nvPr/>
          </p:nvCxnSpPr>
          <p:spPr>
            <a:xfrm flipV="1">
              <a:off x="2596589" y="2867586"/>
              <a:ext cx="0" cy="2233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 flipV="1">
              <a:off x="2501931" y="2907102"/>
              <a:ext cx="94658" cy="183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2756253" y="2440277"/>
            <a:ext cx="638713" cy="645328"/>
            <a:chOff x="2190780" y="2690755"/>
            <a:chExt cx="811619" cy="800294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90780" y="2690755"/>
              <a:ext cx="811619" cy="800294"/>
            </a:xfrm>
            <a:prstGeom prst="rect">
              <a:avLst/>
            </a:prstGeom>
          </p:spPr>
        </p:pic>
        <p:cxnSp>
          <p:nvCxnSpPr>
            <p:cNvPr id="70" name="Straight Arrow Connector 69"/>
            <p:cNvCxnSpPr/>
            <p:nvPr/>
          </p:nvCxnSpPr>
          <p:spPr>
            <a:xfrm flipH="1" flipV="1">
              <a:off x="2437294" y="2959485"/>
              <a:ext cx="159295" cy="131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2364953" y="3090902"/>
              <a:ext cx="2316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867589" y="2457487"/>
            <a:ext cx="631605" cy="628117"/>
            <a:chOff x="2190780" y="2690755"/>
            <a:chExt cx="811619" cy="800294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90780" y="2690755"/>
              <a:ext cx="811619" cy="800294"/>
            </a:xfrm>
            <a:prstGeom prst="rect">
              <a:avLst/>
            </a:prstGeom>
          </p:spPr>
        </p:pic>
        <p:cxnSp>
          <p:nvCxnSpPr>
            <p:cNvPr id="63" name="Straight Arrow Connector 62"/>
            <p:cNvCxnSpPr/>
            <p:nvPr/>
          </p:nvCxnSpPr>
          <p:spPr>
            <a:xfrm flipV="1">
              <a:off x="2596589" y="2907102"/>
              <a:ext cx="112105" cy="183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2441279" y="3090902"/>
              <a:ext cx="155310" cy="79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" name="Picture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7149" y="2441278"/>
            <a:ext cx="675630" cy="653298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8852" y="2423875"/>
            <a:ext cx="707053" cy="661729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4809022" y="3140719"/>
            <a:ext cx="51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804440" y="3140719"/>
            <a:ext cx="45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PG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2499194" y="4272114"/>
            <a:ext cx="1155940" cy="5035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Medical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3841752" y="4272113"/>
            <a:ext cx="1428820" cy="5035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Engineering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900430" y="4272114"/>
            <a:ext cx="1377642" cy="5035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Competitive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905795" y="5672843"/>
            <a:ext cx="1207698" cy="5035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Kitchen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5388181" y="4263141"/>
            <a:ext cx="1207698" cy="5035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Treatment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77793" y="3520381"/>
            <a:ext cx="666750" cy="714375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30375" y="3554770"/>
            <a:ext cx="666750" cy="714375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53993" y="3548766"/>
            <a:ext cx="666750" cy="714375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69637" y="3499451"/>
            <a:ext cx="666750" cy="714375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29414" y="2175639"/>
            <a:ext cx="209550" cy="24765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9607" y="4904027"/>
            <a:ext cx="666750" cy="714375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35024" y="3765924"/>
            <a:ext cx="291255" cy="279286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74289" y="3719919"/>
            <a:ext cx="291255" cy="279286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61140" y="3754079"/>
            <a:ext cx="291255" cy="279286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76396" y="3708023"/>
            <a:ext cx="291255" cy="279286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11102" y="5114895"/>
            <a:ext cx="291255" cy="27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4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6410" y="630951"/>
            <a:ext cx="168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Edu India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98" y="1191463"/>
            <a:ext cx="10039350" cy="1057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9503" y="1535434"/>
            <a:ext cx="106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Category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04371" y="3177806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9-10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0430" y="31642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KG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45850" y="2299407"/>
            <a:ext cx="6968710" cy="4161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853346" y="3180135"/>
            <a:ext cx="70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1.4.8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44" y="1523766"/>
            <a:ext cx="381000" cy="381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23133" y="3183651"/>
            <a:ext cx="78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11-12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62" y="2483183"/>
            <a:ext cx="608043" cy="608043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37889" y="48306"/>
            <a:ext cx="1171755" cy="576649"/>
            <a:chOff x="312350" y="205002"/>
            <a:chExt cx="1171755" cy="57664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350" y="205002"/>
              <a:ext cx="1171755" cy="57664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0599" y="318164"/>
              <a:ext cx="466725" cy="200025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3751894" y="2440277"/>
            <a:ext cx="681155" cy="650340"/>
            <a:chOff x="2190780" y="2690755"/>
            <a:chExt cx="811619" cy="80029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90780" y="2690755"/>
              <a:ext cx="811619" cy="800294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/>
            <p:nvPr/>
          </p:nvCxnSpPr>
          <p:spPr>
            <a:xfrm flipV="1">
              <a:off x="2596589" y="2867586"/>
              <a:ext cx="0" cy="2233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2501931" y="2907102"/>
              <a:ext cx="94658" cy="183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756253" y="2440277"/>
            <a:ext cx="638713" cy="645328"/>
            <a:chOff x="2190780" y="2690755"/>
            <a:chExt cx="811619" cy="80029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90780" y="2690755"/>
              <a:ext cx="811619" cy="800294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/>
            <p:nvPr/>
          </p:nvCxnSpPr>
          <p:spPr>
            <a:xfrm flipH="1" flipV="1">
              <a:off x="2437294" y="2959485"/>
              <a:ext cx="159295" cy="131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2364953" y="3090902"/>
              <a:ext cx="2316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867589" y="2457487"/>
            <a:ext cx="631605" cy="628117"/>
            <a:chOff x="2190780" y="2690755"/>
            <a:chExt cx="811619" cy="800294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90780" y="2690755"/>
              <a:ext cx="811619" cy="800294"/>
            </a:xfrm>
            <a:prstGeom prst="rect">
              <a:avLst/>
            </a:prstGeom>
          </p:spPr>
        </p:pic>
        <p:cxnSp>
          <p:nvCxnSpPr>
            <p:cNvPr id="28" name="Straight Arrow Connector 27"/>
            <p:cNvCxnSpPr/>
            <p:nvPr/>
          </p:nvCxnSpPr>
          <p:spPr>
            <a:xfrm flipV="1">
              <a:off x="2596589" y="2907102"/>
              <a:ext cx="112105" cy="183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2441279" y="3090902"/>
              <a:ext cx="155310" cy="79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7149" y="2441278"/>
            <a:ext cx="675630" cy="65329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8852" y="2423875"/>
            <a:ext cx="707053" cy="66172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809022" y="3140719"/>
            <a:ext cx="51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04440" y="3140719"/>
            <a:ext cx="45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PG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499194" y="4272114"/>
            <a:ext cx="1155940" cy="5035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Medical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841752" y="4272113"/>
            <a:ext cx="1428820" cy="5035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Engineering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900430" y="4272114"/>
            <a:ext cx="1377642" cy="5035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Competitive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905795" y="5672843"/>
            <a:ext cx="1207698" cy="5035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Kitchen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388181" y="4263141"/>
            <a:ext cx="1207698" cy="5035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Treatment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77793" y="3520381"/>
            <a:ext cx="666750" cy="71437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30375" y="3554770"/>
            <a:ext cx="666750" cy="71437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53993" y="3548766"/>
            <a:ext cx="666750" cy="71437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69637" y="3499451"/>
            <a:ext cx="666750" cy="71437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29414" y="2175639"/>
            <a:ext cx="209550" cy="24765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9607" y="4904027"/>
            <a:ext cx="666750" cy="71437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35024" y="3765924"/>
            <a:ext cx="291255" cy="27928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74289" y="3719919"/>
            <a:ext cx="291255" cy="27928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61140" y="3754079"/>
            <a:ext cx="291255" cy="27928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76396" y="3708023"/>
            <a:ext cx="291255" cy="27928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11102" y="5114895"/>
            <a:ext cx="291255" cy="27928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22185" y="63027"/>
            <a:ext cx="4981575" cy="11239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66483" y="429401"/>
            <a:ext cx="78200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36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3728" y="3562"/>
            <a:ext cx="2051248" cy="389978"/>
          </a:xfrm>
        </p:spPr>
        <p:txBody>
          <a:bodyPr>
            <a:normAutofit fontScale="90000"/>
          </a:bodyPr>
          <a:lstStyle/>
          <a:p>
            <a:r>
              <a:rPr lang="en-IN" sz="1800" b="1" dirty="0"/>
              <a:t>SEARCH RESULT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94" y="1825625"/>
            <a:ext cx="2577860" cy="4565970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rgbClr val="FF0000"/>
                </a:solidFill>
              </a:rPr>
              <a:t>  </a:t>
            </a:r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LKG – 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</p:txBody>
      </p:sp>
      <p:sp>
        <p:nvSpPr>
          <p:cNvPr id="6" name="Right Arrow 5"/>
          <p:cNvSpPr/>
          <p:nvPr/>
        </p:nvSpPr>
        <p:spPr>
          <a:xfrm>
            <a:off x="2596554" y="2936037"/>
            <a:ext cx="196970" cy="25016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793524" y="1797051"/>
            <a:ext cx="6550501" cy="4594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9169" y="5418464"/>
            <a:ext cx="2577861" cy="985472"/>
          </a:xfrm>
          <a:prstGeom prst="roundRect">
            <a:avLst/>
          </a:prstGeom>
          <a:solidFill>
            <a:schemeClr val="bg2">
              <a:lumMod val="90000"/>
              <a:alpha val="86000"/>
            </a:schemeClr>
          </a:solidFill>
          <a:ln cap="sq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/>
              <a:t>More…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576395" y="1780189"/>
            <a:ext cx="2577860" cy="43513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b="1" dirty="0">
                <a:solidFill>
                  <a:srgbClr val="7030A0"/>
                </a:solidFill>
              </a:rPr>
              <a:t>                  QUIZ</a:t>
            </a:r>
          </a:p>
          <a:p>
            <a:endParaRPr lang="en-IN" sz="1600" b="1" dirty="0">
              <a:solidFill>
                <a:srgbClr val="7030A0"/>
              </a:solidFill>
            </a:endParaRPr>
          </a:p>
          <a:p>
            <a:endParaRPr lang="en-IN" sz="1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sz="1600" b="1" dirty="0">
                <a:solidFill>
                  <a:srgbClr val="C00000"/>
                </a:solidFill>
              </a:rPr>
              <a:t>	 S</a:t>
            </a:r>
          </a:p>
          <a:p>
            <a:pPr marL="0" indent="0">
              <a:buNone/>
            </a:pPr>
            <a:r>
              <a:rPr lang="en-IN" sz="1600" b="1" dirty="0">
                <a:solidFill>
                  <a:srgbClr val="C00000"/>
                </a:solidFill>
              </a:rPr>
              <a:t>	Q</a:t>
            </a:r>
          </a:p>
          <a:p>
            <a:pPr marL="0" indent="0">
              <a:buNone/>
            </a:pPr>
            <a:r>
              <a:rPr lang="en-IN" sz="1600" dirty="0"/>
              <a:t>                    </a:t>
            </a:r>
            <a:r>
              <a:rPr lang="en-IN" sz="1600" b="1" dirty="0">
                <a:solidFill>
                  <a:srgbClr val="C00000"/>
                </a:solidFill>
              </a:rPr>
              <a:t>Z</a:t>
            </a:r>
          </a:p>
          <a:p>
            <a:pPr marL="0" indent="0">
              <a:buNone/>
            </a:pPr>
            <a:r>
              <a:rPr lang="en-IN" sz="1600" b="1" dirty="0">
                <a:solidFill>
                  <a:srgbClr val="C00000"/>
                </a:solidFill>
              </a:rPr>
              <a:t>	B</a:t>
            </a:r>
            <a:endParaRPr lang="en-IN" sz="1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sz="1600" b="1" dirty="0">
              <a:solidFill>
                <a:srgbClr val="7030A0"/>
              </a:solidFill>
            </a:endParaRPr>
          </a:p>
          <a:p>
            <a:r>
              <a:rPr lang="en-IN" sz="1600" b="1" dirty="0">
                <a:solidFill>
                  <a:srgbClr val="7030A0"/>
                </a:solidFill>
              </a:rPr>
              <a:t>CURSIVE WRITING</a:t>
            </a:r>
          </a:p>
          <a:p>
            <a:r>
              <a:rPr lang="en-IN" sz="1600" b="1" dirty="0">
                <a:solidFill>
                  <a:srgbClr val="7030A0"/>
                </a:solidFill>
              </a:rPr>
              <a:t>COLORING</a:t>
            </a:r>
          </a:p>
          <a:p>
            <a:r>
              <a:rPr lang="en-IN" sz="1600" b="1" dirty="0">
                <a:solidFill>
                  <a:srgbClr val="7030A0"/>
                </a:solidFill>
              </a:rPr>
              <a:t>PAINTING COMPETION</a:t>
            </a:r>
          </a:p>
          <a:p>
            <a:endParaRPr lang="en-IN" sz="1600" b="1" dirty="0">
              <a:solidFill>
                <a:srgbClr val="7030A0"/>
              </a:solidFill>
            </a:endParaRPr>
          </a:p>
          <a:p>
            <a:endParaRPr lang="en-IN" sz="1600" dirty="0">
              <a:solidFill>
                <a:srgbClr val="7030A0"/>
              </a:solidFill>
            </a:endParaRPr>
          </a:p>
          <a:p>
            <a:endParaRPr lang="en-IN" sz="1600" dirty="0">
              <a:solidFill>
                <a:srgbClr val="7030A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694" y="1837965"/>
            <a:ext cx="2577860" cy="897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ABC</a:t>
            </a:r>
            <a:endParaRPr lang="en-IN" dirty="0"/>
          </a:p>
          <a:p>
            <a:pPr algn="ctr"/>
            <a:endParaRPr lang="en-IN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learning alphabets for kids | Phonetics for kids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IN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4" y="1837964"/>
            <a:ext cx="932734" cy="288101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18694" y="3323949"/>
            <a:ext cx="2596554" cy="476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LKG – 123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8695" y="2773907"/>
            <a:ext cx="2577860" cy="491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LKG - 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938922" y="2911687"/>
            <a:ext cx="191425" cy="2436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-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Mangal"/>
              </a:rPr>
              <a:t>ख</a:t>
            </a:r>
            <a:r>
              <a:rPr kumimoji="0" lang="hi-I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Mangal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1193097" y="2908862"/>
            <a:ext cx="362933" cy="2436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-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Mangal"/>
              </a:rPr>
              <a:t>ग</a:t>
            </a:r>
            <a:r>
              <a:rPr kumimoji="0" lang="hi-I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Mangal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87614" y="2874609"/>
            <a:ext cx="382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i-IN" altLang="en-US" sz="2000" dirty="0">
                <a:solidFill>
                  <a:srgbClr val="212121"/>
                </a:solidFill>
                <a:latin typeface="inherit"/>
              </a:rPr>
              <a:t>क</a:t>
            </a:r>
            <a:endParaRPr lang="en-IN" sz="2000" dirty="0"/>
          </a:p>
        </p:txBody>
      </p:sp>
      <p:sp>
        <p:nvSpPr>
          <p:cNvPr id="42" name="Rounded Rectangle 41"/>
          <p:cNvSpPr/>
          <p:nvPr/>
        </p:nvSpPr>
        <p:spPr>
          <a:xfrm>
            <a:off x="9595446" y="5724525"/>
            <a:ext cx="2558810" cy="423862"/>
          </a:xfrm>
          <a:prstGeom prst="roundRect">
            <a:avLst/>
          </a:prstGeom>
          <a:solidFill>
            <a:schemeClr val="bg2">
              <a:lumMod val="90000"/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More…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346" y="3853737"/>
            <a:ext cx="2577684" cy="46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LKG – PHONIC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169" y="4386520"/>
            <a:ext cx="2596554" cy="462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LKG – RHYMES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525" y="4902492"/>
            <a:ext cx="2586673" cy="46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LKG – COLORS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585566" y="2196555"/>
            <a:ext cx="2568689" cy="438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1. LETTER AFTER   </a:t>
            </a:r>
            <a:r>
              <a:rPr lang="en-IN" sz="2800" b="1" dirty="0">
                <a:solidFill>
                  <a:srgbClr val="C00000"/>
                </a:solidFill>
              </a:rPr>
              <a:t>A</a:t>
            </a:r>
            <a:endParaRPr lang="en-IN" dirty="0"/>
          </a:p>
        </p:txBody>
      </p:sp>
      <p:sp>
        <p:nvSpPr>
          <p:cNvPr id="48" name="Flowchart: Connector 47"/>
          <p:cNvSpPr/>
          <p:nvPr/>
        </p:nvSpPr>
        <p:spPr>
          <a:xfrm>
            <a:off x="10125075" y="2907187"/>
            <a:ext cx="133350" cy="12358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49" name="Flowchart: Connector 48"/>
          <p:cNvSpPr/>
          <p:nvPr/>
        </p:nvSpPr>
        <p:spPr>
          <a:xfrm>
            <a:off x="10125075" y="3245908"/>
            <a:ext cx="133350" cy="12358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Flowchart: Connector 49"/>
          <p:cNvSpPr/>
          <p:nvPr/>
        </p:nvSpPr>
        <p:spPr>
          <a:xfrm>
            <a:off x="10125075" y="3579415"/>
            <a:ext cx="133350" cy="12358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Flowchart: Connector 50"/>
          <p:cNvSpPr/>
          <p:nvPr/>
        </p:nvSpPr>
        <p:spPr>
          <a:xfrm>
            <a:off x="10125075" y="3922712"/>
            <a:ext cx="133350" cy="12358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3" name="Straight Arrow Connector 52"/>
          <p:cNvCxnSpPr>
            <a:endCxn id="55" idx="4"/>
          </p:cNvCxnSpPr>
          <p:nvPr/>
        </p:nvCxnSpPr>
        <p:spPr>
          <a:xfrm flipH="1" flipV="1">
            <a:off x="10332177" y="1382387"/>
            <a:ext cx="1145271" cy="814168"/>
          </a:xfrm>
          <a:prstGeom prst="straightConnector1">
            <a:avLst/>
          </a:prstGeom>
          <a:ln w="31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ular Callout 54"/>
          <p:cNvSpPr/>
          <p:nvPr/>
        </p:nvSpPr>
        <p:spPr>
          <a:xfrm>
            <a:off x="9696450" y="471333"/>
            <a:ext cx="2179609" cy="80982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Time based random QUIZES</a:t>
            </a: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4" y="339814"/>
            <a:ext cx="9534041" cy="105727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486013" y="710188"/>
            <a:ext cx="1155993" cy="3321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ALL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17860" y="684292"/>
            <a:ext cx="539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LKG</a:t>
            </a:r>
            <a:endParaRPr lang="en-IN" dirty="0"/>
          </a:p>
        </p:txBody>
      </p:sp>
      <p:sp>
        <p:nvSpPr>
          <p:cNvPr id="59" name="Rectangle 58"/>
          <p:cNvSpPr/>
          <p:nvPr/>
        </p:nvSpPr>
        <p:spPr>
          <a:xfrm>
            <a:off x="-356" y="5882564"/>
            <a:ext cx="2596554" cy="509030"/>
          </a:xfrm>
          <a:prstGeom prst="rect">
            <a:avLst/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LKG – BASICS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84156" y="1450225"/>
            <a:ext cx="158115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LKG ALL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638926" y="3562"/>
            <a:ext cx="5237134" cy="283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INSTITUTION         TUTOR           STUDENT</a:t>
            </a:r>
          </a:p>
        </p:txBody>
      </p:sp>
      <p:sp>
        <p:nvSpPr>
          <p:cNvPr id="64" name="Flowchart: Connector 63"/>
          <p:cNvSpPr/>
          <p:nvPr/>
        </p:nvSpPr>
        <p:spPr>
          <a:xfrm>
            <a:off x="6656356" y="76674"/>
            <a:ext cx="133350" cy="12358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65" name="Flowchart: Connector 64"/>
          <p:cNvSpPr/>
          <p:nvPr/>
        </p:nvSpPr>
        <p:spPr>
          <a:xfrm>
            <a:off x="8332756" y="79681"/>
            <a:ext cx="133350" cy="12358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66" name="Flowchart: Connector 65"/>
          <p:cNvSpPr/>
          <p:nvPr/>
        </p:nvSpPr>
        <p:spPr>
          <a:xfrm>
            <a:off x="9449665" y="86198"/>
            <a:ext cx="133350" cy="12358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67" name="Rounded Rectangle 66"/>
          <p:cNvSpPr/>
          <p:nvPr/>
        </p:nvSpPr>
        <p:spPr>
          <a:xfrm>
            <a:off x="10868025" y="19523"/>
            <a:ext cx="979459" cy="2385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CREATE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076" y="1824037"/>
            <a:ext cx="6529949" cy="456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8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401B-D682-4A8B-BD39-AE49015B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2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Supported Devices and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D66D4-D046-494A-80E0-148507239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5568"/>
            <a:ext cx="10515600" cy="5061395"/>
          </a:xfrm>
        </p:spPr>
        <p:txBody>
          <a:bodyPr/>
          <a:lstStyle/>
          <a:p>
            <a:r>
              <a:rPr lang="en-US" dirty="0"/>
              <a:t>Mobile</a:t>
            </a:r>
          </a:p>
          <a:p>
            <a:r>
              <a:rPr lang="en-US" dirty="0"/>
              <a:t>Tablet</a:t>
            </a:r>
          </a:p>
          <a:p>
            <a:r>
              <a:rPr lang="en-US" dirty="0"/>
              <a:t>PC</a:t>
            </a:r>
          </a:p>
          <a:p>
            <a:r>
              <a:rPr lang="en-US" dirty="0"/>
              <a:t>App(</a:t>
            </a:r>
            <a:r>
              <a:rPr lang="en-US" dirty="0" err="1"/>
              <a:t>ios</a:t>
            </a:r>
            <a:r>
              <a:rPr lang="en-US" dirty="0"/>
              <a:t>/android) and desktop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872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CD64-2238-4C6C-8BB4-7564356AF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5683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Advertisement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23190-7E41-422B-9CB2-AB211F27A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520" y="1340993"/>
            <a:ext cx="10515600" cy="4351338"/>
          </a:xfrm>
        </p:spPr>
        <p:txBody>
          <a:bodyPr/>
          <a:lstStyle/>
          <a:p>
            <a:r>
              <a:rPr lang="en-US" dirty="0"/>
              <a:t>We can add our app/site link into the </a:t>
            </a:r>
            <a:r>
              <a:rPr lang="en-US" dirty="0" err="1"/>
              <a:t>youtube</a:t>
            </a:r>
            <a:r>
              <a:rPr lang="en-US" dirty="0"/>
              <a:t> video</a:t>
            </a:r>
          </a:p>
          <a:p>
            <a:r>
              <a:rPr lang="en-US" dirty="0"/>
              <a:t>Hire some people on incentive basis to advertise in villages and small towns</a:t>
            </a:r>
          </a:p>
          <a:p>
            <a:r>
              <a:rPr lang="en-US" dirty="0"/>
              <a:t>In </a:t>
            </a:r>
            <a:r>
              <a:rPr lang="en-US" dirty="0" err="1"/>
              <a:t>quora</a:t>
            </a:r>
            <a:r>
              <a:rPr lang="en-US" dirty="0"/>
              <a:t> review will advertise free app.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3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911D-4294-4B5A-B4F0-32990402D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2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Deployment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DCCB7-AA93-4FB2-97C6-D8367B603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" y="11855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will develop our platform so that anyone can use our system in many aspect </a:t>
            </a:r>
          </a:p>
          <a:p>
            <a:r>
              <a:rPr lang="en-US" dirty="0"/>
              <a:t>General Mode – We will upload video and questions link for anyone.</a:t>
            </a:r>
          </a:p>
          <a:p>
            <a:r>
              <a:rPr lang="en-US" dirty="0"/>
              <a:t>Tutor Mode – Online tuition for tutor as individual (may extend in future online classes as well). They can create own channel, upload </a:t>
            </a:r>
            <a:r>
              <a:rPr lang="en-US" dirty="0" err="1"/>
              <a:t>youtube</a:t>
            </a:r>
            <a:r>
              <a:rPr lang="en-US" dirty="0"/>
              <a:t> video link, upload questions, set exams.</a:t>
            </a:r>
          </a:p>
          <a:p>
            <a:r>
              <a:rPr lang="en-US" dirty="0"/>
              <a:t>Institute/School Mode– We can create profile for institution/school and they will upload video and questions.</a:t>
            </a:r>
          </a:p>
          <a:p>
            <a:r>
              <a:rPr lang="en-US" dirty="0"/>
              <a:t>Will provide Old student/teacher hand written note for each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4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F68172-F24B-45BC-A0F7-598908CA696A}"/>
              </a:ext>
            </a:extLst>
          </p:cNvPr>
          <p:cNvSpPr/>
          <p:nvPr/>
        </p:nvSpPr>
        <p:spPr>
          <a:xfrm>
            <a:off x="1021080" y="3891279"/>
            <a:ext cx="10332720" cy="3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4723C-5727-4CC7-AD2F-1DACE766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1816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Screen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104632-D93B-4E0F-8BC2-2EB7716E6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" y="596900"/>
            <a:ext cx="10332720" cy="320294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5BC255E-8F73-4EBC-871E-E43025DFC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3419475"/>
            <a:ext cx="19050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9D76E7-2B48-4D5A-8342-118AB3542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80" y="4277360"/>
            <a:ext cx="2974848" cy="2580639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67FA9A-EB60-4FE1-82BD-72E0B28774F8}"/>
              </a:ext>
            </a:extLst>
          </p:cNvPr>
          <p:cNvSpPr/>
          <p:nvPr/>
        </p:nvSpPr>
        <p:spPr>
          <a:xfrm>
            <a:off x="1508760" y="3944779"/>
            <a:ext cx="1203960" cy="1876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900" dirty="0"/>
              <a:t>    </a:t>
            </a:r>
            <a:r>
              <a:rPr lang="en-US" sz="900" dirty="0">
                <a:solidFill>
                  <a:srgbClr val="FF0000"/>
                </a:solidFill>
              </a:rPr>
              <a:t>Multiple Choice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0482CF4-8810-4876-A9B2-4F4A9C8E3156}"/>
              </a:ext>
            </a:extLst>
          </p:cNvPr>
          <p:cNvSpPr/>
          <p:nvPr/>
        </p:nvSpPr>
        <p:spPr>
          <a:xfrm>
            <a:off x="4853432" y="3936682"/>
            <a:ext cx="1203960" cy="1876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900" dirty="0"/>
              <a:t>    </a:t>
            </a:r>
            <a:r>
              <a:rPr lang="en-US" sz="900" dirty="0">
                <a:solidFill>
                  <a:srgbClr val="FF0000"/>
                </a:solidFill>
              </a:rPr>
              <a:t>Hand Note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181B8CA-C934-4A58-8EF1-2CE8D88E1A0E}"/>
              </a:ext>
            </a:extLst>
          </p:cNvPr>
          <p:cNvSpPr/>
          <p:nvPr/>
        </p:nvSpPr>
        <p:spPr>
          <a:xfrm>
            <a:off x="8784336" y="3944779"/>
            <a:ext cx="1203960" cy="1876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900" dirty="0"/>
              <a:t>    </a:t>
            </a:r>
            <a:r>
              <a:rPr lang="en-US" sz="900" dirty="0">
                <a:solidFill>
                  <a:srgbClr val="FF0000"/>
                </a:solidFill>
              </a:rPr>
              <a:t>Class Note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1E39FC-494F-4067-88FB-C8F9D3E904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416" y="4276725"/>
            <a:ext cx="3235452" cy="262667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030" name="Picture 6" descr="Class 11 Physics Revision Notes for Chapter 1 - Physical World">
            <a:extLst>
              <a:ext uri="{FF2B5EF4-FFF2-40B4-BE49-F238E27FC236}">
                <a16:creationId xmlns:a16="http://schemas.microsoft.com/office/drawing/2014/main" id="{2F023B60-31C5-466D-B199-85D4ACF4C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657" y="4276725"/>
            <a:ext cx="3430143" cy="250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83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D553-A226-42EC-BFE3-75ACBFAD3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96"/>
            <a:ext cx="10515600" cy="45783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Quiz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5AE03-E579-46D4-9AFF-44B1C89DE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5777"/>
            <a:ext cx="10515600" cy="4351338"/>
          </a:xfrm>
        </p:spPr>
        <p:txBody>
          <a:bodyPr/>
          <a:lstStyle/>
          <a:p>
            <a:r>
              <a:rPr lang="en-US" dirty="0"/>
              <a:t>Template for LKG-UKG</a:t>
            </a:r>
          </a:p>
          <a:p>
            <a:r>
              <a:rPr lang="en-US" dirty="0"/>
              <a:t>Template for 1-2-3</a:t>
            </a:r>
          </a:p>
          <a:p>
            <a:r>
              <a:rPr lang="en-US" dirty="0"/>
              <a:t>Template for 4-5</a:t>
            </a:r>
          </a:p>
          <a:p>
            <a:r>
              <a:rPr lang="en-US" dirty="0"/>
              <a:t>Template for 6-7-8</a:t>
            </a:r>
          </a:p>
          <a:p>
            <a:r>
              <a:rPr lang="en-US" dirty="0"/>
              <a:t>Template for 9-10</a:t>
            </a:r>
          </a:p>
          <a:p>
            <a:r>
              <a:rPr lang="en-US" dirty="0"/>
              <a:t>Template for 11-12 / IIT-JEE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70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14897</TotalTime>
  <Words>420</Words>
  <Application>Microsoft Office PowerPoint</Application>
  <PresentationFormat>Widescreen</PresentationFormat>
  <Paragraphs>131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inherit</vt:lpstr>
      <vt:lpstr>Office Theme</vt:lpstr>
      <vt:lpstr>PowerPoint Presentation</vt:lpstr>
      <vt:lpstr>PowerPoint Presentation</vt:lpstr>
      <vt:lpstr>PowerPoint Presentation</vt:lpstr>
      <vt:lpstr>SEARCH RESULT PAGE</vt:lpstr>
      <vt:lpstr>Supported Devices and Platform</vt:lpstr>
      <vt:lpstr>Advertisement</vt:lpstr>
      <vt:lpstr>Deployment Model</vt:lpstr>
      <vt:lpstr>Screen Design</vt:lpstr>
      <vt:lpstr>Quiz Template</vt:lpstr>
      <vt:lpstr>Feature</vt:lpstr>
      <vt:lpstr>Domain Selection, Title, Logo</vt:lpstr>
      <vt:lpstr>Revenue Model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Kumar</dc:creator>
  <cp:lastModifiedBy>Rajesh</cp:lastModifiedBy>
  <cp:revision>105</cp:revision>
  <dcterms:created xsi:type="dcterms:W3CDTF">2018-07-22T09:45:48Z</dcterms:created>
  <dcterms:modified xsi:type="dcterms:W3CDTF">2021-04-25T10:00:08Z</dcterms:modified>
</cp:coreProperties>
</file>