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9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71" r:id="rId10"/>
    <p:sldId id="289" r:id="rId11"/>
    <p:sldId id="260" r:id="rId12"/>
    <p:sldId id="272" r:id="rId13"/>
    <p:sldId id="275" r:id="rId14"/>
    <p:sldId id="274" r:id="rId15"/>
    <p:sldId id="266" r:id="rId16"/>
    <p:sldId id="273" r:id="rId17"/>
    <p:sldId id="276" r:id="rId18"/>
    <p:sldId id="270" r:id="rId19"/>
    <p:sldId id="267" r:id="rId20"/>
    <p:sldId id="277" r:id="rId21"/>
    <p:sldId id="281" r:id="rId22"/>
    <p:sldId id="278" r:id="rId23"/>
    <p:sldId id="279" r:id="rId24"/>
    <p:sldId id="280" r:id="rId25"/>
    <p:sldId id="268" r:id="rId26"/>
    <p:sldId id="282" r:id="rId27"/>
    <p:sldId id="283" r:id="rId28"/>
    <p:sldId id="269" r:id="rId29"/>
    <p:sldId id="287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0"/>
    <p:restoredTop sz="87530"/>
  </p:normalViewPr>
  <p:slideViewPr>
    <p:cSldViewPr snapToGrid="0" snapToObjects="1">
      <p:cViewPr varScale="1">
        <p:scale>
          <a:sx n="126" d="100"/>
          <a:sy n="126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07D1-E271-5A40-82FF-266AE8275FA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0CFD-A490-414F-A030-3E9B7B9E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0CFD-A490-414F-A030-3E9B7B9E9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Friends since 2010, when we were both SPSS users (I was still point and click &amp; Ernesto was writing syntax)</a:t>
            </a:r>
          </a:p>
          <a:p>
            <a:pPr marL="171450" indent="-171450">
              <a:buFontTx/>
              <a:buChar char="-"/>
            </a:pPr>
            <a:r>
              <a:rPr lang="en-US" dirty="0"/>
              <a:t>GM: R user since 2013. Text as data &amp; engagement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ER: R user since. Sensor data &amp; data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0CFD-A490-414F-A030-3E9B7B9E98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people with no exposure sit next to someone with some exposure…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0CFD-A490-414F-A030-3E9B7B9E9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this workshop is (intro)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isn’t (methods/stats)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0CFD-A490-414F-A030-3E9B7B9E9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4K packages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Uploaded to CRAN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0CFD-A490-414F-A030-3E9B7B9E98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1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that </a:t>
            </a:r>
            <a:r>
              <a:rPr lang="en-US" dirty="0" err="1"/>
              <a:t>Rproject</a:t>
            </a:r>
            <a:r>
              <a:rPr lang="en-US" dirty="0"/>
              <a:t> is open and start practice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0CFD-A490-414F-A030-3E9B7B9E98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E421-C8E7-8348-84A8-01FA7FE07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8A901-E598-AC4F-AC8E-C99CF4715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7E61-6AA3-024A-A5BF-953EBBBD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C230-58BD-CD4E-89D8-0076845B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D29E-9886-E64E-BC08-275EEA53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1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E7DE-1BE9-C648-86C6-F7C03AA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3560F-8026-F448-9A44-5AC3ADDA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05E6-A89A-4D4A-8F95-93740EF7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AB6A-A5ED-8E4E-B5F6-1F755B1C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D247-1A6E-6545-A3EB-6D744EC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14115-6931-E34A-AF4E-5CE6C53C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1915-9CF5-374E-9ECB-127B2583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B1AF-D023-994B-8CB7-AD762E98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BF76-C906-6A4D-B433-3EDD8C5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8DED-4B2E-324E-9B43-601FFFE7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A0D7-99B5-5147-9DC8-2DE884EF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DF9-31AC-AB4F-B5C5-15596CC2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A690-04DE-9842-8206-5388757C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D0A0-F27B-5046-8A14-6F4133E0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6737-3998-AC43-B46F-7FC7F7E4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8047-0A30-E44F-B1BD-1FF10E04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A124-A9F9-6640-85E9-73AE6659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D67B-7542-414F-B52B-CACE95BA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1FA1-8475-5A4B-ADDB-D69882EA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1386-BBDA-F94D-A05C-AEAA8848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80E5-4B96-144D-B37C-6426B314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EE0B-EAF7-E845-89D7-B48825477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4CC8C-9F7D-3C47-A9AA-55E976E1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42FB-BBA6-E941-B85D-836B85B2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8DD6-E9A8-CB45-9458-3365479F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3E344-68D8-DF45-867C-BDB86A9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17D3-F2EB-8E46-BB97-8EBB3285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AE8B-E301-3149-92A7-725E29575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CA3F-DE99-4942-AA0A-788F8B9A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A61F7-AC05-254B-A1E9-9C4A74047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D36FC-CF69-9E4E-A995-D32ECA674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24C34-BD94-0641-8D88-E53AF4E4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B396A-C1BE-FF4F-ABFB-9AD580B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371FE-5D92-EE49-9354-6A3F7C4D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3FEA-AE9D-B442-B6A4-8D65313F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8E81E-6F19-F84B-8C5D-4CA7605E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8693A-BA1A-3B44-99F0-A864DB30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501A7-C8CE-BF44-A93E-6FE286C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3B2F-8C9B-B84B-8314-F3BE0F7F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D042-C891-ED48-AAEF-900FB6A9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1059C-3F70-0544-B84D-DE2BF768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7060-3490-BC4F-A06B-A598B2D6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9531-9F7D-CE47-96F3-C4CEAFAD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7DCE6-EB17-7945-9392-E5BD668F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F9DD2-8BD6-EB45-90BC-7FAC390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7376-11AC-8B47-A241-6319DF95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31A80-EE49-6F44-B58C-763AEB78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F9E0-17D2-B941-963D-F0D70EFE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520DD-77CE-4540-AB47-EBCF0A7DB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0D38E-BCA1-7A4B-B64D-916F1F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E4FD-1621-734A-8C40-38F7D0BB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5289-4D14-A241-80A9-E2FE9B8A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677F-561D-C742-900D-FCD2809A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0EEE1-FBBF-E447-AB0C-2C837A3E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7CB28-11F9-204F-92F8-8A88B31A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B127-C7A2-D34B-8F33-B0810DCA3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F470-6C46-1E4A-9986-B5AA7CFE616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82B9-9810-404D-862A-49BBF365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2FF7-E093-1340-8F71-4147C0BD6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261F-AA1F-6546-8301-F5A83BF7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463-CD8D-364E-8634-4A6DEAE8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7557-A63C-7B48-8B3C-745481D0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Everyone have R and </a:t>
            </a:r>
            <a:r>
              <a:rPr lang="en-US" sz="3600" b="1" dirty="0" err="1"/>
              <a:t>RStudio</a:t>
            </a:r>
            <a:r>
              <a:rPr lang="en-US" sz="3600" b="1" dirty="0"/>
              <a:t> ready to go?</a:t>
            </a:r>
          </a:p>
          <a:p>
            <a:r>
              <a:rPr lang="en-US" sz="3600" b="1" dirty="0"/>
              <a:t>Download Seminar Repo: </a:t>
            </a: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erramirez</a:t>
            </a:r>
            <a:r>
              <a:rPr lang="en-US" sz="3600" b="1" dirty="0"/>
              <a:t>/r4bs</a:t>
            </a:r>
          </a:p>
          <a:p>
            <a:r>
              <a:rPr lang="en-US" dirty="0"/>
              <a:t>No question is a “dumb question”</a:t>
            </a:r>
          </a:p>
          <a:p>
            <a:r>
              <a:rPr lang="en-US" dirty="0"/>
              <a:t>You are going to fail, and that’s how you learn</a:t>
            </a:r>
          </a:p>
          <a:p>
            <a:r>
              <a:rPr lang="en-US" dirty="0"/>
              <a:t>Meet your neighbor: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scares you about learning 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is your long-term goal as an R user?</a:t>
            </a:r>
          </a:p>
        </p:txBody>
      </p:sp>
    </p:spTree>
    <p:extLst>
      <p:ext uri="{BB962C8B-B14F-4D97-AF65-F5344CB8AC3E}">
        <p14:creationId xmlns:p14="http://schemas.microsoft.com/office/powerpoint/2010/main" val="98566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E675F6-4D9E-B140-8C5D-E127B116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aim of the language, is "to turn ideas into software, quickly and faithfully".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AB15-8973-F441-9B76-AABCBE068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- John Chambers</a:t>
            </a:r>
          </a:p>
        </p:txBody>
      </p:sp>
    </p:spTree>
    <p:extLst>
      <p:ext uri="{BB962C8B-B14F-4D97-AF65-F5344CB8AC3E}">
        <p14:creationId xmlns:p14="http://schemas.microsoft.com/office/powerpoint/2010/main" val="71041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B6C63-28C1-E841-A2E0-DF763356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2" y="533620"/>
            <a:ext cx="4914900" cy="589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C308-FECE-C644-9A21-5D620C63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864" y="106900"/>
            <a:ext cx="9858245" cy="59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94-2331-334C-9A8D-27C2FFA9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A68A-F844-6643-8235-25803581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Interactive:</a:t>
            </a:r>
          </a:p>
          <a:p>
            <a:pPr lvl="1"/>
            <a:r>
              <a:rPr lang="en-US" dirty="0"/>
              <a:t>Script</a:t>
            </a:r>
          </a:p>
          <a:p>
            <a:pPr lvl="1"/>
            <a:r>
              <a:rPr lang="en-US" dirty="0"/>
              <a:t>Console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Help &amp;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668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94-2331-334C-9A8D-27C2FFA9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A68A-F844-6643-8235-25803581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working directory </a:t>
            </a:r>
            <a:r>
              <a:rPr lang="en-US" dirty="0" err="1">
                <a:solidFill>
                  <a:schemeClr val="accent1"/>
                </a:solidFill>
              </a:rPr>
              <a:t>getwd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 err="1">
                <a:solidFill>
                  <a:schemeClr val="accent1"/>
                </a:solidFill>
              </a:rPr>
              <a:t>setwd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Packages </a:t>
            </a: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() library()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2"/>
            <a:r>
              <a:rPr lang="en-US" dirty="0"/>
              <a:t>Tibbles</a:t>
            </a:r>
          </a:p>
          <a:p>
            <a:pPr lvl="2"/>
            <a:r>
              <a:rPr lang="en-US" dirty="0"/>
              <a:t>Piping </a:t>
            </a:r>
            <a:r>
              <a:rPr lang="en-US" dirty="0">
                <a:solidFill>
                  <a:schemeClr val="accent1"/>
                </a:solidFill>
              </a:rPr>
              <a:t>%&gt;%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94-2331-334C-9A8D-27C2FFA9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A68A-F844-6643-8235-25803581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object</a:t>
            </a:r>
          </a:p>
          <a:p>
            <a:pPr marL="457200" lvl="1" indent="0">
              <a:buNone/>
            </a:pPr>
            <a:r>
              <a:rPr lang="en-US" dirty="0"/>
              <a:t>fruit &lt;- c(“Apple”, “Orange”, ”Pineapple”)</a:t>
            </a:r>
          </a:p>
          <a:p>
            <a:pPr marL="457200" lvl="1" indent="0">
              <a:buNone/>
            </a:pPr>
            <a:r>
              <a:rPr lang="en-US" dirty="0"/>
              <a:t>fruit = c(“Apple”, “Orange”, ”Pineapple”)</a:t>
            </a:r>
          </a:p>
          <a:p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&amp; </a:t>
            </a:r>
            <a:r>
              <a:rPr lang="en-US" b="1" dirty="0"/>
              <a:t>arguments</a:t>
            </a:r>
          </a:p>
          <a:p>
            <a:pPr marL="457200" lvl="1" indent="0">
              <a:buNone/>
            </a:pPr>
            <a:r>
              <a:rPr lang="en-US" dirty="0"/>
              <a:t>FV = </a:t>
            </a:r>
            <a:r>
              <a:rPr lang="en-US" dirty="0">
                <a:solidFill>
                  <a:schemeClr val="accent1"/>
                </a:solidFill>
              </a:rPr>
              <a:t>merge</a:t>
            </a:r>
            <a:r>
              <a:rPr lang="en-US" dirty="0"/>
              <a:t>(fruit, veg, </a:t>
            </a:r>
            <a:r>
              <a:rPr lang="en-US" b="1" dirty="0"/>
              <a:t>by</a:t>
            </a:r>
            <a:r>
              <a:rPr lang="en-US" dirty="0"/>
              <a:t> = "ID", </a:t>
            </a:r>
            <a:r>
              <a:rPr lang="en-US" b="1" dirty="0" err="1"/>
              <a:t>all.x</a:t>
            </a:r>
            <a:r>
              <a:rPr lang="en-US" b="1" dirty="0"/>
              <a:t> </a:t>
            </a:r>
            <a:r>
              <a:rPr lang="en-US" dirty="0"/>
              <a:t>= T)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Vectors, </a:t>
            </a:r>
            <a:r>
              <a:rPr lang="en-US" dirty="0" err="1">
                <a:solidFill>
                  <a:prstClr val="black"/>
                </a:solidFill>
              </a:rPr>
              <a:t>Dataframes</a:t>
            </a:r>
            <a:r>
              <a:rPr lang="en-US" dirty="0">
                <a:solidFill>
                  <a:prstClr val="black"/>
                </a:solidFill>
              </a:rPr>
              <a:t>, lists, oh my!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8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BD9-C7FF-714C-A3BC-DA51561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/>
              <a:t>Reading in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459A-3645-014C-A5AC-C69D896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 – 9:30 am</a:t>
            </a:r>
          </a:p>
        </p:txBody>
      </p:sp>
    </p:spTree>
    <p:extLst>
      <p:ext uri="{BB962C8B-B14F-4D97-AF65-F5344CB8AC3E}">
        <p14:creationId xmlns:p14="http://schemas.microsoft.com/office/powerpoint/2010/main" val="339162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2BAF-B51A-734B-A7A4-EE834BCD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9EEE-CB1D-6C4A-8AAC-813E7651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r>
              <a:rPr lang="en-US" dirty="0"/>
              <a:t>How do you want your data?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r>
              <a:rPr lang="en-US" dirty="0"/>
              <a:t>Raw</a:t>
            </a:r>
          </a:p>
          <a:p>
            <a:r>
              <a:rPr lang="en-US" dirty="0"/>
              <a:t>As a .csv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read.csv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 err="1">
                <a:solidFill>
                  <a:schemeClr val="accent1"/>
                </a:solidFill>
              </a:rPr>
              <a:t>str</a:t>
            </a:r>
            <a:r>
              <a:rPr lang="en-US" dirty="0">
                <a:solidFill>
                  <a:schemeClr val="accent1"/>
                </a:solidFill>
              </a:rPr>
              <a:t>() names() </a:t>
            </a:r>
          </a:p>
          <a:p>
            <a:r>
              <a:rPr lang="en-US" dirty="0">
                <a:solidFill>
                  <a:schemeClr val="accent1"/>
                </a:solidFill>
              </a:rPr>
              <a:t>head() tail()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B30F-5899-284A-9C21-6EEC494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/>
              <a:t>Formatting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3CD9-6C8A-574D-B742-9ACD8057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506311"/>
            <a:ext cx="11611427" cy="4351338"/>
          </a:xfrm>
        </p:spPr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package </a:t>
            </a:r>
            <a:r>
              <a:rPr lang="en-US" dirty="0" err="1">
                <a:solidFill>
                  <a:schemeClr val="accent1"/>
                </a:solidFill>
              </a:rPr>
              <a:t>read_csv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dirty="0"/>
              <a:t>Specifying column types </a:t>
            </a:r>
            <a:r>
              <a:rPr lang="en-US" b="1" dirty="0" err="1"/>
              <a:t>col_type</a:t>
            </a:r>
            <a:r>
              <a:rPr lang="en-US" b="1" dirty="0"/>
              <a:t> </a:t>
            </a:r>
          </a:p>
          <a:p>
            <a:r>
              <a:rPr lang="en-US" dirty="0"/>
              <a:t>Working with dates in R</a:t>
            </a:r>
          </a:p>
          <a:p>
            <a:r>
              <a:rPr lang="en-US" dirty="0"/>
              <a:t>Working with factors: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is.factor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is.ordered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pts.dys2$time_grp = </a:t>
            </a:r>
            <a:r>
              <a:rPr lang="en-US" dirty="0">
                <a:solidFill>
                  <a:schemeClr val="accent1"/>
                </a:solidFill>
              </a:rPr>
              <a:t>factor</a:t>
            </a:r>
            <a:r>
              <a:rPr lang="en-US" dirty="0"/>
              <a:t>(pts.dys2$time_grp, </a:t>
            </a:r>
          </a:p>
          <a:p>
            <a:pPr marL="457200" lvl="1" indent="0">
              <a:buNone/>
            </a:pPr>
            <a:r>
              <a:rPr lang="en-US" dirty="0"/>
              <a:t>				   </a:t>
            </a:r>
            <a:r>
              <a:rPr lang="en-US" b="1" dirty="0"/>
              <a:t>levels</a:t>
            </a:r>
            <a:r>
              <a:rPr lang="en-US" dirty="0"/>
              <a:t> = c("First", "Middle", "Last"), </a:t>
            </a:r>
            <a:r>
              <a:rPr lang="en-US" b="1" dirty="0"/>
              <a:t>ordered</a:t>
            </a:r>
            <a:r>
              <a:rPr lang="en-US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357898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BD9-C7FF-714C-A3BC-DA51561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485" y="744991"/>
            <a:ext cx="9144000" cy="5336494"/>
          </a:xfrm>
          <a:solidFill>
            <a:schemeClr val="accent4"/>
          </a:solidFill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** BREAK **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9:30 – 9:45 am</a:t>
            </a:r>
            <a:br>
              <a:rPr lang="en-US" sz="49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6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BD9-C7FF-714C-A3BC-DA51561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/>
              <a:t>Data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459A-3645-014C-A5AC-C69D896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9:45 – 10:30 am</a:t>
            </a:r>
          </a:p>
        </p:txBody>
      </p:sp>
    </p:spTree>
    <p:extLst>
      <p:ext uri="{BB962C8B-B14F-4D97-AF65-F5344CB8AC3E}">
        <p14:creationId xmlns:p14="http://schemas.microsoft.com/office/powerpoint/2010/main" val="425981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A4BD-0B12-B44E-B7E9-A529530EF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 for Behavioral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CC07-B4EA-6745-9E66-D4520429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2319"/>
          </a:xfrm>
        </p:spPr>
        <p:txBody>
          <a:bodyPr/>
          <a:lstStyle/>
          <a:p>
            <a:r>
              <a:rPr lang="en-US" dirty="0"/>
              <a:t>Ernesto Ramirez, PhD, MS</a:t>
            </a:r>
          </a:p>
          <a:p>
            <a:r>
              <a:rPr lang="en-US" dirty="0"/>
              <a:t>Gina Merchant, PhD, MA</a:t>
            </a:r>
          </a:p>
        </p:txBody>
      </p:sp>
    </p:spTree>
    <p:extLst>
      <p:ext uri="{BB962C8B-B14F-4D97-AF65-F5344CB8AC3E}">
        <p14:creationId xmlns:p14="http://schemas.microsoft.com/office/powerpoint/2010/main" val="45725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0656-C6D7-DB47-9F88-5BB99095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the heck is “tidy”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CFFA-7BDA-C74B-AAD2-83131CED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Tidy data is defined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dirty="0" err="1"/>
              <a:t>var</a:t>
            </a:r>
            <a:r>
              <a:rPr lang="en-US" dirty="0"/>
              <a:t> having its own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observation having its own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value having its own cell</a:t>
            </a:r>
          </a:p>
          <a:p>
            <a:endParaRPr lang="en-US" dirty="0"/>
          </a:p>
          <a:p>
            <a:r>
              <a:rPr lang="en-US" dirty="0"/>
              <a:t>Wide vs. long datasets</a:t>
            </a:r>
          </a:p>
          <a:p>
            <a:r>
              <a:rPr lang="en-US" dirty="0"/>
              <a:t>Key-value pairs</a:t>
            </a:r>
          </a:p>
          <a:p>
            <a:r>
              <a:rPr lang="en-US" dirty="0"/>
              <a:t>Piping </a:t>
            </a:r>
            <a:r>
              <a:rPr lang="en-US" dirty="0">
                <a:solidFill>
                  <a:schemeClr val="accent1"/>
                </a:solidFill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81719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8B012-AF2E-1D49-BB11-ADAA3611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35" y="840921"/>
            <a:ext cx="9969500" cy="410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F0CA0-FF3C-D444-B395-3F7039A54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2" b="24435"/>
          <a:stretch/>
        </p:blipFill>
        <p:spPr>
          <a:xfrm>
            <a:off x="893535" y="1741714"/>
            <a:ext cx="9969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880-A3ED-BA41-BEDC-7B854A26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Tidying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4FAD-1CE2-224F-84E8-7CF12D64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Transforming</a:t>
            </a:r>
          </a:p>
          <a:p>
            <a:r>
              <a:rPr lang="en-US" dirty="0">
                <a:solidFill>
                  <a:schemeClr val="accent1"/>
                </a:solidFill>
              </a:rPr>
              <a:t>gather() vs. spread()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Merging</a:t>
            </a:r>
          </a:p>
          <a:p>
            <a:r>
              <a:rPr lang="en-US" dirty="0"/>
              <a:t>Base: </a:t>
            </a:r>
            <a:r>
              <a:rPr lang="en-US" dirty="0" err="1">
                <a:solidFill>
                  <a:schemeClr val="accent1"/>
                </a:solidFill>
              </a:rPr>
              <a:t>rbind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 err="1">
                <a:solidFill>
                  <a:schemeClr val="accent1"/>
                </a:solidFill>
              </a:rPr>
              <a:t>cbind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 err="1"/>
              <a:t>dplyr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bind_rows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 err="1">
                <a:solidFill>
                  <a:schemeClr val="accent1"/>
                </a:solidFill>
              </a:rPr>
              <a:t>bind_cols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 err="1"/>
              <a:t>dplyr</a:t>
            </a:r>
            <a:r>
              <a:rPr lang="en-US" dirty="0"/>
              <a:t>: joins…</a:t>
            </a:r>
          </a:p>
        </p:txBody>
      </p:sp>
    </p:spTree>
    <p:extLst>
      <p:ext uri="{BB962C8B-B14F-4D97-AF65-F5344CB8AC3E}">
        <p14:creationId xmlns:p14="http://schemas.microsoft.com/office/powerpoint/2010/main" val="298826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880-A3ED-BA41-BEDC-7B854A26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4FAD-1CE2-224F-84E8-7CF12D64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Deriving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mutate()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Aggregating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group_by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summarise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Base: </a:t>
            </a:r>
            <a:r>
              <a:rPr lang="en-US" dirty="0" err="1">
                <a:solidFill>
                  <a:schemeClr val="accent1"/>
                </a:solidFill>
              </a:rPr>
              <a:t>ifelse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 err="1"/>
              <a:t>dplyr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case_when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244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4B45-6451-F642-920C-BE3AF9EE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8DC5-07DF-DA42-A66D-323EDFE6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steps that don’t create something per 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filter()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select()</a:t>
            </a:r>
          </a:p>
        </p:txBody>
      </p:sp>
    </p:spTree>
    <p:extLst>
      <p:ext uri="{BB962C8B-B14F-4D97-AF65-F5344CB8AC3E}">
        <p14:creationId xmlns:p14="http://schemas.microsoft.com/office/powerpoint/2010/main" val="164470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BD9-C7FF-714C-A3BC-DA51561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/>
              <a:t>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459A-3645-014C-A5AC-C69D896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10:30 – 11 am</a:t>
            </a:r>
          </a:p>
        </p:txBody>
      </p:sp>
    </p:spTree>
    <p:extLst>
      <p:ext uri="{BB962C8B-B14F-4D97-AF65-F5344CB8AC3E}">
        <p14:creationId xmlns:p14="http://schemas.microsoft.com/office/powerpoint/2010/main" val="194539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3CAA-89A7-6D4B-B927-16AA525A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power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ED28-7F68-BE4E-ACCA-0FEB5831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base plot using </a:t>
            </a:r>
            <a:r>
              <a:rPr lang="en-US" dirty="0" err="1">
                <a:solidFill>
                  <a:schemeClr val="accent1"/>
                </a:solidFill>
              </a:rPr>
              <a:t>ggplot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Add layers to your plot using </a:t>
            </a:r>
            <a:r>
              <a:rPr lang="en-US" dirty="0" err="1">
                <a:solidFill>
                  <a:schemeClr val="accent1"/>
                </a:solidFill>
              </a:rPr>
              <a:t>geom_point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i="1" dirty="0"/>
              <a:t>for example </a:t>
            </a:r>
            <a:endParaRPr lang="en-US" dirty="0"/>
          </a:p>
          <a:p>
            <a:pPr lvl="1"/>
            <a:r>
              <a:rPr lang="en-US" dirty="0"/>
              <a:t>Points </a:t>
            </a:r>
          </a:p>
          <a:p>
            <a:pPr lvl="1"/>
            <a:r>
              <a:rPr lang="en-US" dirty="0"/>
              <a:t>Lines</a:t>
            </a:r>
          </a:p>
          <a:p>
            <a:pPr lvl="1"/>
            <a:r>
              <a:rPr lang="en-US" dirty="0"/>
              <a:t>Bars</a:t>
            </a:r>
          </a:p>
        </p:txBody>
      </p:sp>
    </p:spTree>
    <p:extLst>
      <p:ext uri="{BB962C8B-B14F-4D97-AF65-F5344CB8AC3E}">
        <p14:creationId xmlns:p14="http://schemas.microsoft.com/office/powerpoint/2010/main" val="107183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BD83-9F6A-004B-9B1F-F809B794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plots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B81F-F82D-2A4F-A001-5C8DFBC6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functions &amp; arguments: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facet_grid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b="1" dirty="0"/>
              <a:t>fill = </a:t>
            </a:r>
          </a:p>
          <a:p>
            <a:pPr lvl="1"/>
            <a:r>
              <a:rPr lang="en-US" b="1" dirty="0" err="1"/>
              <a:t>colour</a:t>
            </a:r>
            <a:r>
              <a:rPr lang="en-US" b="1" dirty="0"/>
              <a:t> = </a:t>
            </a:r>
          </a:p>
          <a:p>
            <a:r>
              <a:rPr lang="en-US" dirty="0"/>
              <a:t>Formatting examples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theme_grey</a:t>
            </a:r>
            <a:r>
              <a:rPr lang="en-US" dirty="0">
                <a:solidFill>
                  <a:schemeClr val="accent1"/>
                </a:solidFill>
              </a:rPr>
              <a:t>()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colour_discrete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labs()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theme()</a:t>
            </a:r>
          </a:p>
          <a:p>
            <a:r>
              <a:rPr lang="en-US" dirty="0"/>
              <a:t>Saving plots using </a:t>
            </a:r>
            <a:r>
              <a:rPr lang="en-US" dirty="0" err="1">
                <a:solidFill>
                  <a:schemeClr val="accent1"/>
                </a:solidFill>
              </a:rPr>
              <a:t>ggsave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9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BD9-C7FF-714C-A3BC-DA51561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The R community &amp;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459A-3645-014C-A5AC-C69D896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11:15 – 11:30 am</a:t>
            </a:r>
          </a:p>
        </p:txBody>
      </p:sp>
    </p:spTree>
    <p:extLst>
      <p:ext uri="{BB962C8B-B14F-4D97-AF65-F5344CB8AC3E}">
        <p14:creationId xmlns:p14="http://schemas.microsoft.com/office/powerpoint/2010/main" val="40056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6EC4-8FB4-D14B-A127-FEDE0AD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48" y="2193925"/>
            <a:ext cx="10515600" cy="1325563"/>
          </a:xfrm>
        </p:spPr>
        <p:txBody>
          <a:bodyPr/>
          <a:lstStyle/>
          <a:p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5968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89B-2611-CA4C-B791-05855815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6F23-8AC2-A44A-B98E-D4DD1050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Ernesto @</a:t>
            </a:r>
            <a:r>
              <a:rPr lang="en-US" dirty="0" err="1"/>
              <a:t>eramirez</a:t>
            </a:r>
            <a:endParaRPr lang="en-US" dirty="0"/>
          </a:p>
          <a:p>
            <a:r>
              <a:rPr lang="en-US" dirty="0" err="1"/>
              <a:t>Fitabase</a:t>
            </a:r>
            <a:endParaRPr lang="en-US" dirty="0"/>
          </a:p>
          <a:p>
            <a:r>
              <a:rPr lang="en-US" dirty="0"/>
              <a:t>Director of Research &amp;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Gina @</a:t>
            </a:r>
            <a:r>
              <a:rPr lang="en-US" dirty="0" err="1"/>
              <a:t>drgmerchant</a:t>
            </a:r>
            <a:endParaRPr lang="en-US" dirty="0"/>
          </a:p>
          <a:p>
            <a:r>
              <a:rPr lang="en-US" dirty="0" err="1"/>
              <a:t>ResMed</a:t>
            </a:r>
            <a:r>
              <a:rPr lang="en-US" dirty="0"/>
              <a:t> </a:t>
            </a:r>
          </a:p>
          <a:p>
            <a:r>
              <a:rPr lang="en-US" dirty="0"/>
              <a:t>Behavioral Science Strategist for Patient Engagement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0E0BC-E24A-574C-843E-3558FFAA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816" y="166688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5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BDE4-51BC-6C4E-98D2-BA971C2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5201-896F-0146-B6D0-5669363A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Ladies</a:t>
            </a:r>
          </a:p>
          <a:p>
            <a:r>
              <a:rPr lang="en-US" dirty="0"/>
              <a:t>R Forwards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Jenny Bryan</a:t>
            </a:r>
          </a:p>
          <a:p>
            <a:r>
              <a:rPr lang="en-US" dirty="0"/>
              <a:t>Hadley Wickham</a:t>
            </a:r>
          </a:p>
          <a:p>
            <a:r>
              <a:rPr lang="en-US" dirty="0"/>
              <a:t>David Robinson</a:t>
            </a:r>
          </a:p>
          <a:p>
            <a:r>
              <a:rPr lang="en-US" dirty="0"/>
              <a:t>Julia </a:t>
            </a:r>
            <a:r>
              <a:rPr lang="en-US" dirty="0" err="1"/>
              <a:t>Silge</a:t>
            </a:r>
            <a:endParaRPr lang="en-US" dirty="0"/>
          </a:p>
          <a:p>
            <a:r>
              <a:rPr lang="en-US" dirty="0"/>
              <a:t>Emily Robinson</a:t>
            </a:r>
          </a:p>
        </p:txBody>
      </p:sp>
    </p:spTree>
    <p:extLst>
      <p:ext uri="{BB962C8B-B14F-4D97-AF65-F5344CB8AC3E}">
        <p14:creationId xmlns:p14="http://schemas.microsoft.com/office/powerpoint/2010/main" val="154533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B0E-E19B-1D4D-BC01-58C58E83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153D-F9F2-9D4A-9D56-89903ABD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Conferences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r>
              <a:rPr lang="en-US" dirty="0" err="1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3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0C0B-D1BE-FD46-A687-27AB7DA6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521"/>
            <a:ext cx="10515600" cy="1325563"/>
          </a:xfrm>
        </p:spPr>
        <p:txBody>
          <a:bodyPr/>
          <a:lstStyle/>
          <a:p>
            <a:r>
              <a:rPr lang="en-US" b="1" dirty="0"/>
              <a:t>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934C-E6D5-0946-BA8D-81CCB49F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r>
              <a:rPr lang="en-US" dirty="0"/>
              <a:t>R bloggers RSS feed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for Data Science</a:t>
            </a:r>
          </a:p>
          <a:p>
            <a:r>
              <a:rPr lang="en-US" dirty="0"/>
              <a:t>R for SAS &amp; SPSS Users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Quick-R</a:t>
            </a:r>
          </a:p>
          <a:p>
            <a:r>
              <a:rPr lang="en-US" dirty="0"/>
              <a:t>R for Dummies</a:t>
            </a:r>
          </a:p>
        </p:txBody>
      </p:sp>
    </p:spTree>
    <p:extLst>
      <p:ext uri="{BB962C8B-B14F-4D97-AF65-F5344CB8AC3E}">
        <p14:creationId xmlns:p14="http://schemas.microsoft.com/office/powerpoint/2010/main" val="2422434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F048-1F69-9341-8111-0A65C1A1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DB3AB-7E01-C444-B12A-1846ECDF8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gina.merchant@resmed.com</a:t>
            </a:r>
          </a:p>
          <a:p>
            <a:r>
              <a:rPr lang="en-US" sz="3200" dirty="0" err="1"/>
              <a:t>ernesto@fitabase.com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50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337A-8E2F-5D48-A63B-1FF62B9A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03"/>
            <a:ext cx="105156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7F-9BD4-0D40-99BC-EC877605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515661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Getting started with R </a:t>
            </a:r>
            <a:r>
              <a:rPr lang="en-US" dirty="0">
                <a:solidFill>
                  <a:schemeClr val="accent1"/>
                </a:solidFill>
              </a:rPr>
              <a:t>8:45 – 9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Reading in data </a:t>
            </a:r>
            <a:r>
              <a:rPr lang="en-US" dirty="0">
                <a:solidFill>
                  <a:schemeClr val="accent1"/>
                </a:solidFill>
              </a:rPr>
              <a:t>9 – 9:30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EXERCISE 1: Reading in multiple files and formatting variables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BREAK</a:t>
            </a:r>
          </a:p>
          <a:p>
            <a:pPr marL="0" indent="0">
              <a:buNone/>
            </a:pPr>
            <a:endParaRPr lang="en-US" b="1" dirty="0"/>
          </a:p>
          <a:p>
            <a:pPr marL="571500" indent="-571500">
              <a:buFont typeface="+mj-lt"/>
              <a:buAutoNum type="romanUcPeriod" startAt="3"/>
            </a:pPr>
            <a:r>
              <a:rPr lang="en-US" b="1" dirty="0"/>
              <a:t>Data manipulation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9:45 – 10:30 </a:t>
            </a:r>
            <a:endParaRPr lang="en-US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EXERCISE 2: Data cleaning and deriving data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571500" indent="-571500">
              <a:buFont typeface="+mj-lt"/>
              <a:buAutoNum type="romanUcPeriod" startAt="3"/>
            </a:pPr>
            <a:r>
              <a:rPr lang="en-US" b="1" dirty="0"/>
              <a:t>Visualization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10:30 – 11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EXERCISE 3: Visualize time series data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571500" indent="-571500">
              <a:buFont typeface="+mj-lt"/>
              <a:buAutoNum type="romanUcPeriod" startAt="3"/>
            </a:pPr>
            <a:r>
              <a:rPr lang="en-US" b="1" dirty="0"/>
              <a:t>The R community and resources </a:t>
            </a:r>
            <a:r>
              <a:rPr lang="en-US" dirty="0">
                <a:solidFill>
                  <a:schemeClr val="accent1"/>
                </a:solidFill>
              </a:rPr>
              <a:t>11:15 – 11:30 </a:t>
            </a:r>
          </a:p>
        </p:txBody>
      </p:sp>
    </p:spTree>
    <p:extLst>
      <p:ext uri="{BB962C8B-B14F-4D97-AF65-F5344CB8AC3E}">
        <p14:creationId xmlns:p14="http://schemas.microsoft.com/office/powerpoint/2010/main" val="4811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A4DFD-A3B5-1F40-B705-9EE05051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17500"/>
            <a:ext cx="88138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9DF09-8C86-FC48-BBCB-0DE41836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5" y="498763"/>
            <a:ext cx="7438030" cy="58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5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1C87A-0C41-784E-8D3F-055FA0E4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68300"/>
            <a:ext cx="89154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BD9-C7FF-714C-A3BC-DA51561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/>
              <a:t>Getting started with 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459A-3645-014C-A5AC-C69D8963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8:45 – 9 am</a:t>
            </a:r>
          </a:p>
        </p:txBody>
      </p:sp>
    </p:spTree>
    <p:extLst>
      <p:ext uri="{BB962C8B-B14F-4D97-AF65-F5344CB8AC3E}">
        <p14:creationId xmlns:p14="http://schemas.microsoft.com/office/powerpoint/2010/main" val="276393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A42A-C5BC-B240-93A6-9E00C00D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EF47-6CFC-8747-88D7-A26721DA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1993</a:t>
            </a:r>
          </a:p>
          <a:p>
            <a:r>
              <a:rPr lang="en-US" dirty="0"/>
              <a:t>S language</a:t>
            </a:r>
          </a:p>
          <a:p>
            <a:r>
              <a:rPr lang="en-US" dirty="0"/>
              <a:t>Object-oriented language</a:t>
            </a:r>
          </a:p>
          <a:p>
            <a:r>
              <a:rPr lang="en-US" dirty="0"/>
              <a:t>Free!</a:t>
            </a:r>
          </a:p>
          <a:p>
            <a:r>
              <a:rPr lang="en-US" dirty="0"/>
              <a:t>Open source w/frequent releases &amp; updates</a:t>
            </a:r>
          </a:p>
          <a:p>
            <a:r>
              <a:rPr lang="en-US" dirty="0"/>
              <a:t>Contributors from around the world</a:t>
            </a:r>
          </a:p>
          <a:p>
            <a:r>
              <a:rPr lang="en-US" dirty="0"/>
              <a:t>Active &amp; supportive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42395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739</Words>
  <Application>Microsoft Macintosh PowerPoint</Application>
  <PresentationFormat>Widescreen</PresentationFormat>
  <Paragraphs>185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Some housekeeping</vt:lpstr>
      <vt:lpstr>R for Behavioral Science</vt:lpstr>
      <vt:lpstr>About us</vt:lpstr>
      <vt:lpstr>Outline</vt:lpstr>
      <vt:lpstr>PowerPoint Presentation</vt:lpstr>
      <vt:lpstr>PowerPoint Presentation</vt:lpstr>
      <vt:lpstr>PowerPoint Presentation</vt:lpstr>
      <vt:lpstr>Getting started with R </vt:lpstr>
      <vt:lpstr>About R</vt:lpstr>
      <vt:lpstr>The aim of the language, is "to turn ideas into software, quickly and faithfully".</vt:lpstr>
      <vt:lpstr>PowerPoint Presentation</vt:lpstr>
      <vt:lpstr>RStudio</vt:lpstr>
      <vt:lpstr>R Basics</vt:lpstr>
      <vt:lpstr>R Basics</vt:lpstr>
      <vt:lpstr>Reading in data </vt:lpstr>
      <vt:lpstr>Reading in data</vt:lpstr>
      <vt:lpstr>Formatting data</vt:lpstr>
      <vt:lpstr> ** BREAK **  9:30 – 9:45 am  </vt:lpstr>
      <vt:lpstr>Data manipulation </vt:lpstr>
      <vt:lpstr>What the heck is “tidy” data?</vt:lpstr>
      <vt:lpstr>PowerPoint Presentation</vt:lpstr>
      <vt:lpstr>Tidying your data</vt:lpstr>
      <vt:lpstr>Data manipulation</vt:lpstr>
      <vt:lpstr>Data manipulation</vt:lpstr>
      <vt:lpstr>Visualization </vt:lpstr>
      <vt:lpstr>The power of ggplot2</vt:lpstr>
      <vt:lpstr>Making plots functional</vt:lpstr>
      <vt:lpstr>The R community &amp; resources </vt:lpstr>
      <vt:lpstr>google</vt:lpstr>
      <vt:lpstr>People</vt:lpstr>
      <vt:lpstr>Places</vt:lpstr>
      <vt:lpstr>Things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Behavioral Science</dc:title>
  <dc:creator>Microsoft Office User</dc:creator>
  <cp:lastModifiedBy>Ernesto Ramirez</cp:lastModifiedBy>
  <cp:revision>47</cp:revision>
  <dcterms:created xsi:type="dcterms:W3CDTF">2018-04-09T19:43:16Z</dcterms:created>
  <dcterms:modified xsi:type="dcterms:W3CDTF">2018-04-11T14:05:16Z</dcterms:modified>
</cp:coreProperties>
</file>