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2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29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3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7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6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99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0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1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8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5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1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06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github.com/errante13/onlyFla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a mejor receta de flan de huevo tradicional (y los trucos para que salga  perfecto)">
            <a:extLst>
              <a:ext uri="{FF2B5EF4-FFF2-40B4-BE49-F238E27FC236}">
                <a16:creationId xmlns:a16="http://schemas.microsoft.com/office/drawing/2014/main" id="{D2B47936-7307-EA90-3FCE-AF61BC5C21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7" r="21222"/>
          <a:stretch/>
        </p:blipFill>
        <p:spPr bwMode="auto">
          <a:xfrm>
            <a:off x="20" y="10"/>
            <a:ext cx="60959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uále son los mejore flanes | OCU">
            <a:extLst>
              <a:ext uri="{FF2B5EF4-FFF2-40B4-BE49-F238E27FC236}">
                <a16:creationId xmlns:a16="http://schemas.microsoft.com/office/drawing/2014/main" id="{D9B05906-C531-5A8C-46C3-5807C2F68F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7" r="28583"/>
          <a:stretch/>
        </p:blipFill>
        <p:spPr bwMode="auto">
          <a:xfrm>
            <a:off x="6095995" y="0"/>
            <a:ext cx="60960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8E7F54-F7D7-EF8F-A73D-48695C190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480650"/>
            <a:ext cx="9440034" cy="1117691"/>
          </a:xfrm>
        </p:spPr>
        <p:txBody>
          <a:bodyPr>
            <a:normAutofit/>
          </a:bodyPr>
          <a:lstStyle/>
          <a:p>
            <a:r>
              <a:rPr lang="es-MX" dirty="0"/>
              <a:t>OnlyFlans 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C282A3-6670-0DF3-D456-DB7B53F78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s-MX" dirty="0"/>
              <a:t>Proyecto Django de app web</a:t>
            </a:r>
            <a:endParaRPr lang="es-CL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599A744-1E82-6045-2E7F-5C7382D962A8}"/>
              </a:ext>
            </a:extLst>
          </p:cNvPr>
          <p:cNvSpPr txBox="1">
            <a:spLocks/>
          </p:cNvSpPr>
          <p:nvPr/>
        </p:nvSpPr>
        <p:spPr>
          <a:xfrm>
            <a:off x="7696185" y="5173802"/>
            <a:ext cx="432626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Desarrollado por Luis Lagos</a:t>
            </a:r>
          </a:p>
          <a:p>
            <a:r>
              <a:rPr lang="es-MX" dirty="0"/>
              <a:t>11 de Junio del 2024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609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2E0-3D85-20A7-B8BC-E0E8B46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0" y="875122"/>
            <a:ext cx="5034332" cy="1117159"/>
          </a:xfrm>
        </p:spPr>
        <p:txBody>
          <a:bodyPr/>
          <a:lstStyle/>
          <a:p>
            <a:r>
              <a:rPr lang="es-MX" dirty="0"/>
              <a:t>Views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68A2-1797-571D-1542-ED16FFA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89" y="2363434"/>
            <a:ext cx="5534242" cy="1117159"/>
          </a:xfrm>
        </p:spPr>
        <p:txBody>
          <a:bodyPr>
            <a:normAutofit/>
          </a:bodyPr>
          <a:lstStyle/>
          <a:p>
            <a:r>
              <a:rPr lang="es-MX" dirty="0"/>
              <a:t>En esta sección se muestran los diferentes métodos para poder conectar las vistas (template) con la manipulación de datos.</a:t>
            </a:r>
            <a:endParaRPr lang="es-CL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3C9F2E9-BD2A-ADF9-01D9-354B0AC542B0}"/>
              </a:ext>
            </a:extLst>
          </p:cNvPr>
          <p:cNvSpPr txBox="1">
            <a:spLocks/>
          </p:cNvSpPr>
          <p:nvPr/>
        </p:nvSpPr>
        <p:spPr>
          <a:xfrm>
            <a:off x="7232096" y="6245956"/>
            <a:ext cx="3375357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757D43AB-C088-6189-C06B-E4B0B64B0B17}"/>
              </a:ext>
            </a:extLst>
          </p:cNvPr>
          <p:cNvSpPr txBox="1">
            <a:spLocks/>
          </p:cNvSpPr>
          <p:nvPr/>
        </p:nvSpPr>
        <p:spPr>
          <a:xfrm>
            <a:off x="7649706" y="5785978"/>
            <a:ext cx="3375356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Archivo View.py en la app Web 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9B1C899-1240-99F7-D66C-0826A8613E75}"/>
              </a:ext>
            </a:extLst>
          </p:cNvPr>
          <p:cNvSpPr txBox="1">
            <a:spLocks/>
          </p:cNvSpPr>
          <p:nvPr/>
        </p:nvSpPr>
        <p:spPr>
          <a:xfrm>
            <a:off x="755060" y="3691542"/>
            <a:ext cx="5319515" cy="8983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600" dirty="0">
                <a:solidFill>
                  <a:srgbClr val="CECCFE"/>
                </a:solidFill>
              </a:rPr>
              <a:t>Desafío: Entender que acá se generan las lógicas y manipulación de datos necesarias para poder hacer diferentes tareas. </a:t>
            </a:r>
            <a:endParaRPr lang="es-CL" sz="1600" dirty="0">
              <a:solidFill>
                <a:srgbClr val="CECCFE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63F5EA-6909-9519-24A1-E4A74071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607" y="682435"/>
            <a:ext cx="5034333" cy="50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2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46CD1F-048B-9BED-C4E7-A4966EF3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17" y="912566"/>
            <a:ext cx="3363859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¡</a:t>
            </a:r>
            <a:r>
              <a:rPr lang="en-US" sz="4200" dirty="0" err="1"/>
              <a:t>Muchas</a:t>
            </a:r>
            <a:r>
              <a:rPr lang="en-US" sz="4200" dirty="0"/>
              <a:t> Gracias Por </a:t>
            </a:r>
            <a:r>
              <a:rPr lang="en-US" sz="4200" dirty="0" err="1"/>
              <a:t>su</a:t>
            </a:r>
            <a:r>
              <a:rPr lang="en-US" sz="4200" dirty="0"/>
              <a:t> </a:t>
            </a:r>
            <a:r>
              <a:rPr lang="en-US" sz="4200" dirty="0" err="1"/>
              <a:t>atención</a:t>
            </a:r>
            <a:r>
              <a:rPr lang="en-US" sz="4200" dirty="0"/>
              <a:t>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91280C23-CEEC-3990-94D7-799E06035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2538085"/>
            <a:ext cx="6197668" cy="1781829"/>
          </a:xfrm>
          <a:prstGeom prst="rect">
            <a:avLst/>
          </a:prstGeom>
        </p:spPr>
      </p:pic>
      <p:sp>
        <p:nvSpPr>
          <p:cNvPr id="4" name="CuadroTexto 3">
            <a:hlinkClick r:id="rId4"/>
            <a:extLst>
              <a:ext uri="{FF2B5EF4-FFF2-40B4-BE49-F238E27FC236}">
                <a16:creationId xmlns:a16="http://schemas.microsoft.com/office/drawing/2014/main" id="{CB0C0DF1-D5CD-E7AC-5DB8-863B3F49FD28}"/>
              </a:ext>
            </a:extLst>
          </p:cNvPr>
          <p:cNvSpPr txBox="1"/>
          <p:nvPr/>
        </p:nvSpPr>
        <p:spPr>
          <a:xfrm>
            <a:off x="1310803" y="5324681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Repositorio GitHub</a:t>
            </a:r>
          </a:p>
        </p:txBody>
      </p:sp>
      <p:pic>
        <p:nvPicPr>
          <p:cNvPr id="1028" name="Picture 4" descr="Download Github, Github Logo, Github Icon. Royalty-Free Vector Graphic -  Pixabay">
            <a:extLst>
              <a:ext uri="{FF2B5EF4-FFF2-40B4-BE49-F238E27FC236}">
                <a16:creationId xmlns:a16="http://schemas.microsoft.com/office/drawing/2014/main" id="{C835DD4D-D093-BF83-2ADF-9B7BD65B9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03" y="528074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1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80FA978E-3433-4FB3-9C00-62D74DA67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99048" y="1385982"/>
            <a:ext cx="5585448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C5656E-93CC-275F-60CD-97DB8468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045" y="906956"/>
            <a:ext cx="3429972" cy="981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Diseño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80C7A8-F658-54A0-E6FD-D6ECD6A6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801" y="126493"/>
            <a:ext cx="2731753" cy="34040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3463CF1-604D-8BF8-0811-0AC9BEC96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209" y="572401"/>
            <a:ext cx="2990746" cy="263185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E6BCECC-A8FD-729A-F4BB-57EB9972A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185" y="3530547"/>
            <a:ext cx="2435435" cy="30926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A7370B-5490-F4B2-B242-BA5AFBFA4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714" y="2064477"/>
            <a:ext cx="3107373" cy="38127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B259669-533B-548A-2FEF-4D6D64E0C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8803" y="2894231"/>
            <a:ext cx="2705949" cy="34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9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2E0-3D85-20A7-B8BC-E0E8B46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16" y="-35931"/>
            <a:ext cx="5034332" cy="1210147"/>
          </a:xfrm>
        </p:spPr>
        <p:txBody>
          <a:bodyPr/>
          <a:lstStyle/>
          <a:p>
            <a:r>
              <a:rPr lang="es-MX" dirty="0"/>
              <a:t>Características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68A2-1797-571D-1542-ED16FFA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14" y="1019847"/>
            <a:ext cx="4295514" cy="906896"/>
          </a:xfrm>
        </p:spPr>
        <p:txBody>
          <a:bodyPr/>
          <a:lstStyle/>
          <a:p>
            <a:r>
              <a:rPr lang="es-MX" dirty="0"/>
              <a:t>Posee una alta responsividad a diferentes tamaños de pantalla 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5EE9C1-DA30-084D-E9B7-F519D70F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9" y="2634559"/>
            <a:ext cx="4239854" cy="3654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A60F27-A416-61DD-1A9B-9F8F22C4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5542"/>
            <a:ext cx="5034724" cy="3005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512076-5079-C2EC-F38F-C332CCF5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831" y="210779"/>
            <a:ext cx="2400592" cy="2660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EE7F4F4-D8BF-C5F6-2D17-4D2116C368D7}"/>
              </a:ext>
            </a:extLst>
          </p:cNvPr>
          <p:cNvSpPr txBox="1">
            <a:spLocks/>
          </p:cNvSpPr>
          <p:nvPr/>
        </p:nvSpPr>
        <p:spPr>
          <a:xfrm>
            <a:off x="7395222" y="2864394"/>
            <a:ext cx="2726764" cy="39114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Vista desde dispositivo Móvil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E35979E-7660-5F28-F480-235FB4AA7770}"/>
              </a:ext>
            </a:extLst>
          </p:cNvPr>
          <p:cNvSpPr txBox="1">
            <a:spLocks/>
          </p:cNvSpPr>
          <p:nvPr/>
        </p:nvSpPr>
        <p:spPr>
          <a:xfrm>
            <a:off x="7476831" y="6297910"/>
            <a:ext cx="2726764" cy="39114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Vista desde un PC escritorio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C89D1B4-09E0-F93A-C2B1-7CA9D7B607FF}"/>
              </a:ext>
            </a:extLst>
          </p:cNvPr>
          <p:cNvSpPr txBox="1">
            <a:spLocks/>
          </p:cNvSpPr>
          <p:nvPr/>
        </p:nvSpPr>
        <p:spPr>
          <a:xfrm>
            <a:off x="1651118" y="6297910"/>
            <a:ext cx="2726764" cy="39114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Vista desde table o similares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6FBCD37-E902-E8F1-6EEC-E7554A489A65}"/>
              </a:ext>
            </a:extLst>
          </p:cNvPr>
          <p:cNvSpPr txBox="1">
            <a:spLocks/>
          </p:cNvSpPr>
          <p:nvPr/>
        </p:nvSpPr>
        <p:spPr>
          <a:xfrm>
            <a:off x="487077" y="1759208"/>
            <a:ext cx="5482506" cy="5762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600" dirty="0">
                <a:solidFill>
                  <a:srgbClr val="CECCFE"/>
                </a:solidFill>
              </a:rPr>
              <a:t>Desafío: Generar un template que pudiera adaptarse de forma correcta a cada tamaño de pantalla disponible.</a:t>
            </a:r>
            <a:endParaRPr lang="es-CL" sz="1600" dirty="0">
              <a:solidFill>
                <a:srgbClr val="CECC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2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2E0-3D85-20A7-B8BC-E0E8B46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216" y="161677"/>
            <a:ext cx="5034332" cy="1032606"/>
          </a:xfrm>
        </p:spPr>
        <p:txBody>
          <a:bodyPr/>
          <a:lstStyle/>
          <a:p>
            <a:r>
              <a:rPr lang="es-MX" dirty="0"/>
              <a:t>Características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68A2-1797-571D-1542-ED16FFA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50" y="1194283"/>
            <a:ext cx="4569926" cy="906896"/>
          </a:xfrm>
        </p:spPr>
        <p:txBody>
          <a:bodyPr>
            <a:normAutofit fontScale="92500"/>
          </a:bodyPr>
          <a:lstStyle/>
          <a:p>
            <a:r>
              <a:rPr lang="es-MX" dirty="0"/>
              <a:t>Dispone de página para acceder al sistema con diferentes tipos de usuarios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CA40A5-80BF-214F-70A6-313D1CD6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26" y="218532"/>
            <a:ext cx="3656346" cy="3062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8FE782-1FA0-8CBC-2849-9CB529FDC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09" y="3829616"/>
            <a:ext cx="3116622" cy="2809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E4EA8186-8FF0-6037-E3B3-8E670D20C77B}"/>
              </a:ext>
            </a:extLst>
          </p:cNvPr>
          <p:cNvSpPr txBox="1">
            <a:spLocks/>
          </p:cNvSpPr>
          <p:nvPr/>
        </p:nvSpPr>
        <p:spPr>
          <a:xfrm>
            <a:off x="7910828" y="3431832"/>
            <a:ext cx="3741183" cy="584462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Mensaje de error para credenciales incorrectas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75E83A18-F495-ADB2-7C7E-972190AA49C7}"/>
              </a:ext>
            </a:extLst>
          </p:cNvPr>
          <p:cNvSpPr txBox="1">
            <a:spLocks/>
          </p:cNvSpPr>
          <p:nvPr/>
        </p:nvSpPr>
        <p:spPr>
          <a:xfrm>
            <a:off x="1309599" y="2942501"/>
            <a:ext cx="5846520" cy="7005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dirty="0"/>
              <a:t>Al acceder te redirige a la página de bienvenido</a:t>
            </a:r>
            <a:endParaRPr lang="es-CL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B420522-FB11-AAD1-ABDB-E501BC6E3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18" y="3812544"/>
            <a:ext cx="3464967" cy="2358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5FBB8F5-4611-F520-93E2-732200047F8A}"/>
              </a:ext>
            </a:extLst>
          </p:cNvPr>
          <p:cNvCxnSpPr>
            <a:cxnSpLocks/>
          </p:cNvCxnSpPr>
          <p:nvPr/>
        </p:nvCxnSpPr>
        <p:spPr>
          <a:xfrm>
            <a:off x="8195950" y="4716855"/>
            <a:ext cx="148184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92C90C84-A70A-8FE1-873C-A0F8905DE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93" y="3811475"/>
            <a:ext cx="3564754" cy="2358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3C9F2E9-BD2A-ADF9-01D9-354B0AC542B0}"/>
              </a:ext>
            </a:extLst>
          </p:cNvPr>
          <p:cNvSpPr txBox="1">
            <a:spLocks/>
          </p:cNvSpPr>
          <p:nvPr/>
        </p:nvSpPr>
        <p:spPr>
          <a:xfrm>
            <a:off x="1632216" y="3263834"/>
            <a:ext cx="5402020" cy="584462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Dependiendo del tipo de usuario ofrece diferentes opciones 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50B41BB-9B1D-7F1D-9B9B-4C0ADE9831A3}"/>
              </a:ext>
            </a:extLst>
          </p:cNvPr>
          <p:cNvSpPr txBox="1">
            <a:spLocks/>
          </p:cNvSpPr>
          <p:nvPr/>
        </p:nvSpPr>
        <p:spPr>
          <a:xfrm>
            <a:off x="1331159" y="6363934"/>
            <a:ext cx="1557221" cy="584462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Usuario estándar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332BCBB4-A042-D967-7E00-C23E9E598D63}"/>
              </a:ext>
            </a:extLst>
          </p:cNvPr>
          <p:cNvSpPr txBox="1">
            <a:spLocks/>
          </p:cNvSpPr>
          <p:nvPr/>
        </p:nvSpPr>
        <p:spPr>
          <a:xfrm>
            <a:off x="5105030" y="6395943"/>
            <a:ext cx="1557221" cy="584462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Usuario Staff 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67EF623-15D9-54D0-38E7-25DA1286F8DD}"/>
              </a:ext>
            </a:extLst>
          </p:cNvPr>
          <p:cNvSpPr txBox="1">
            <a:spLocks/>
          </p:cNvSpPr>
          <p:nvPr/>
        </p:nvSpPr>
        <p:spPr>
          <a:xfrm>
            <a:off x="519942" y="2064597"/>
            <a:ext cx="5482506" cy="5762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600" dirty="0">
                <a:solidFill>
                  <a:srgbClr val="CECCFE"/>
                </a:solidFill>
              </a:rPr>
              <a:t>Desafío: Entender cómo funcionan las sesiones y como proveer ciertas funciones a cada usuario</a:t>
            </a:r>
            <a:endParaRPr lang="es-CL" sz="1600" dirty="0">
              <a:solidFill>
                <a:srgbClr val="CECC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8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2E0-3D85-20A7-B8BC-E0E8B46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423" y="34952"/>
            <a:ext cx="5034332" cy="1210147"/>
          </a:xfrm>
        </p:spPr>
        <p:txBody>
          <a:bodyPr/>
          <a:lstStyle/>
          <a:p>
            <a:r>
              <a:rPr lang="es-MX" dirty="0"/>
              <a:t>Características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68A2-1797-571D-1542-ED16FFA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1" y="1177494"/>
            <a:ext cx="5034332" cy="906896"/>
          </a:xfrm>
        </p:spPr>
        <p:txBody>
          <a:bodyPr>
            <a:normAutofit fontScale="92500"/>
          </a:bodyPr>
          <a:lstStyle/>
          <a:p>
            <a:r>
              <a:rPr lang="es-MX" dirty="0"/>
              <a:t>Agrega un formulario para poder contactar con la empresa de forma más directa</a:t>
            </a:r>
            <a:endParaRPr lang="es-CL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3C9F2E9-BD2A-ADF9-01D9-354B0AC542B0}"/>
              </a:ext>
            </a:extLst>
          </p:cNvPr>
          <p:cNvSpPr txBox="1">
            <a:spLocks/>
          </p:cNvSpPr>
          <p:nvPr/>
        </p:nvSpPr>
        <p:spPr>
          <a:xfrm>
            <a:off x="8277896" y="1997805"/>
            <a:ext cx="2973976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Se guardan en una base de datos </a:t>
            </a:r>
            <a:endParaRPr lang="es-CL" sz="1400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412B2C-B703-5A89-EE86-F1E716AA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25" y="2385846"/>
            <a:ext cx="3413581" cy="40897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AB5580-4491-2C52-16FA-284A5553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098" y="2385845"/>
            <a:ext cx="3117813" cy="40897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8C0C694-2BCE-8C3F-C7A3-A76842D9B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906" y="2385844"/>
            <a:ext cx="3337392" cy="4089795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02354D8-2A91-EDA2-613D-32F71B887B1A}"/>
              </a:ext>
            </a:extLst>
          </p:cNvPr>
          <p:cNvSpPr txBox="1">
            <a:spLocks/>
          </p:cNvSpPr>
          <p:nvPr/>
        </p:nvSpPr>
        <p:spPr>
          <a:xfrm>
            <a:off x="6323213" y="1177494"/>
            <a:ext cx="5482506" cy="5762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600" dirty="0">
                <a:solidFill>
                  <a:srgbClr val="CECCFE"/>
                </a:solidFill>
              </a:rPr>
              <a:t>Desafío: Unir o enlazar las diferentes clases que generan, procesan y guardan el formulario </a:t>
            </a:r>
            <a:endParaRPr lang="es-CL" sz="1600" dirty="0">
              <a:solidFill>
                <a:srgbClr val="CECC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2E0-3D85-20A7-B8BC-E0E8B46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36" y="40317"/>
            <a:ext cx="5034332" cy="1210147"/>
          </a:xfrm>
        </p:spPr>
        <p:txBody>
          <a:bodyPr/>
          <a:lstStyle/>
          <a:p>
            <a:r>
              <a:rPr lang="es-MX" dirty="0"/>
              <a:t>Características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68A2-1797-571D-1542-ED16FFA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81" y="1391644"/>
            <a:ext cx="5034332" cy="906896"/>
          </a:xfrm>
        </p:spPr>
        <p:txBody>
          <a:bodyPr>
            <a:normAutofit/>
          </a:bodyPr>
          <a:lstStyle/>
          <a:p>
            <a:r>
              <a:rPr lang="es-MX" dirty="0"/>
              <a:t>Si el usuario es staff tendrá permisos para agregar más Flanes a la base de datos</a:t>
            </a:r>
            <a:endParaRPr lang="es-CL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3C9F2E9-BD2A-ADF9-01D9-354B0AC542B0}"/>
              </a:ext>
            </a:extLst>
          </p:cNvPr>
          <p:cNvSpPr txBox="1">
            <a:spLocks/>
          </p:cNvSpPr>
          <p:nvPr/>
        </p:nvSpPr>
        <p:spPr>
          <a:xfrm>
            <a:off x="328954" y="3595546"/>
            <a:ext cx="2973976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Menú desplegable </a:t>
            </a:r>
            <a:endParaRPr lang="es-CL" sz="1400" dirty="0">
              <a:solidFill>
                <a:srgbClr val="00B0F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E80635-397B-DFA9-E714-3BF75B9D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1" y="4055524"/>
            <a:ext cx="3904825" cy="246760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8106F40-F481-0614-29AE-5C9A743D56D5}"/>
              </a:ext>
            </a:extLst>
          </p:cNvPr>
          <p:cNvSpPr/>
          <p:nvPr/>
        </p:nvSpPr>
        <p:spPr>
          <a:xfrm>
            <a:off x="1411736" y="5352530"/>
            <a:ext cx="1542754" cy="8542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F40D702-6E97-FCCB-B7E9-CEC4E16D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45" y="1041354"/>
            <a:ext cx="3144909" cy="5021794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240C1123-2A44-D83E-DB27-773DA55BCE97}"/>
              </a:ext>
            </a:extLst>
          </p:cNvPr>
          <p:cNvSpPr txBox="1">
            <a:spLocks/>
          </p:cNvSpPr>
          <p:nvPr/>
        </p:nvSpPr>
        <p:spPr>
          <a:xfrm>
            <a:off x="8215914" y="6063148"/>
            <a:ext cx="3283973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Formulario para ingresar más opciones </a:t>
            </a:r>
            <a:endParaRPr lang="es-CL" sz="1400" dirty="0">
              <a:solidFill>
                <a:srgbClr val="00B0F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8D6C25E-8F6A-2CC1-0D33-3803DE4EE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738" y="4055525"/>
            <a:ext cx="3370895" cy="2467602"/>
          </a:xfrm>
          <a:prstGeom prst="rect">
            <a:avLst/>
          </a:prstGeom>
        </p:spPr>
      </p:pic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757D43AB-C088-6189-C06B-E4B0B64B0B17}"/>
              </a:ext>
            </a:extLst>
          </p:cNvPr>
          <p:cNvSpPr txBox="1">
            <a:spLocks/>
          </p:cNvSpPr>
          <p:nvPr/>
        </p:nvSpPr>
        <p:spPr>
          <a:xfrm>
            <a:off x="4272434" y="3595546"/>
            <a:ext cx="2973976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Mensaje de éxito al agregar un Flan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258F3C5-6028-7B0E-AE4E-FD1652A4939D}"/>
              </a:ext>
            </a:extLst>
          </p:cNvPr>
          <p:cNvSpPr txBox="1">
            <a:spLocks/>
          </p:cNvSpPr>
          <p:nvPr/>
        </p:nvSpPr>
        <p:spPr>
          <a:xfrm>
            <a:off x="447512" y="2465193"/>
            <a:ext cx="6695671" cy="9068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600" dirty="0">
                <a:solidFill>
                  <a:srgbClr val="CECCFE"/>
                </a:solidFill>
              </a:rPr>
              <a:t>Desafío: Generar los diferentes menús, avisos y/o mensajes que se pueden generar al enviar un formulario, cerrar sesión, o al encontrar un error.</a:t>
            </a:r>
            <a:endParaRPr lang="es-CL" sz="1600" dirty="0">
              <a:solidFill>
                <a:srgbClr val="CECC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4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2E0-3D85-20A7-B8BC-E0E8B46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02" y="132738"/>
            <a:ext cx="5034332" cy="1117159"/>
          </a:xfrm>
        </p:spPr>
        <p:txBody>
          <a:bodyPr/>
          <a:lstStyle/>
          <a:p>
            <a:r>
              <a:rPr lang="es-MX" dirty="0"/>
              <a:t>URL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68A2-1797-571D-1542-ED16FFA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47" y="1156909"/>
            <a:ext cx="5319515" cy="906896"/>
          </a:xfrm>
        </p:spPr>
        <p:txBody>
          <a:bodyPr>
            <a:normAutofit/>
          </a:bodyPr>
          <a:lstStyle/>
          <a:p>
            <a:r>
              <a:rPr lang="es-MX" dirty="0"/>
              <a:t>Rutas disponibles o </a:t>
            </a:r>
            <a:r>
              <a:rPr lang="es-MX" dirty="0" err="1"/>
              <a:t>urls</a:t>
            </a:r>
            <a:r>
              <a:rPr lang="es-MX" dirty="0"/>
              <a:t> de las que dispone la aplicación</a:t>
            </a:r>
            <a:endParaRPr lang="es-CL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3C9F2E9-BD2A-ADF9-01D9-354B0AC542B0}"/>
              </a:ext>
            </a:extLst>
          </p:cNvPr>
          <p:cNvSpPr txBox="1">
            <a:spLocks/>
          </p:cNvSpPr>
          <p:nvPr/>
        </p:nvSpPr>
        <p:spPr>
          <a:xfrm>
            <a:off x="4013373" y="5986572"/>
            <a:ext cx="3375357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Archivo urls.py en la carpeta de Web</a:t>
            </a: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757D43AB-C088-6189-C06B-E4B0B64B0B17}"/>
              </a:ext>
            </a:extLst>
          </p:cNvPr>
          <p:cNvSpPr txBox="1">
            <a:spLocks/>
          </p:cNvSpPr>
          <p:nvPr/>
        </p:nvSpPr>
        <p:spPr>
          <a:xfrm>
            <a:off x="162490" y="5700471"/>
            <a:ext cx="3295894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Archivo urls.py en el proyecto general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258F3C5-6028-7B0E-AE4E-FD1652A4939D}"/>
              </a:ext>
            </a:extLst>
          </p:cNvPr>
          <p:cNvSpPr txBox="1">
            <a:spLocks/>
          </p:cNvSpPr>
          <p:nvPr/>
        </p:nvSpPr>
        <p:spPr>
          <a:xfrm>
            <a:off x="3401086" y="2107363"/>
            <a:ext cx="5319515" cy="11171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600" dirty="0">
                <a:solidFill>
                  <a:srgbClr val="CECCFE"/>
                </a:solidFill>
              </a:rPr>
              <a:t>En esta parte se creó un archivo </a:t>
            </a:r>
            <a:r>
              <a:rPr lang="es-MX" sz="1600" dirty="0" err="1">
                <a:solidFill>
                  <a:srgbClr val="CECCFE"/>
                </a:solidFill>
              </a:rPr>
              <a:t>urls</a:t>
            </a:r>
            <a:r>
              <a:rPr lang="es-MX" sz="1600" dirty="0">
                <a:solidFill>
                  <a:srgbClr val="CECCFE"/>
                </a:solidFill>
              </a:rPr>
              <a:t> para la app llamada Web que fue incluido en el archivo </a:t>
            </a:r>
            <a:r>
              <a:rPr lang="es-MX" sz="1600" dirty="0" err="1">
                <a:solidFill>
                  <a:srgbClr val="CECCFE"/>
                </a:solidFill>
              </a:rPr>
              <a:t>urls</a:t>
            </a:r>
            <a:r>
              <a:rPr lang="es-MX" sz="1600" dirty="0">
                <a:solidFill>
                  <a:srgbClr val="CECCFE"/>
                </a:solidFill>
              </a:rPr>
              <a:t> de la ruta general del proyecto, </a:t>
            </a:r>
            <a:r>
              <a:rPr lang="es-MX" sz="1600" dirty="0" err="1">
                <a:solidFill>
                  <a:srgbClr val="CECCFE"/>
                </a:solidFill>
              </a:rPr>
              <a:t>OnlyFlans</a:t>
            </a:r>
            <a:r>
              <a:rPr lang="es-MX" sz="1600" dirty="0">
                <a:solidFill>
                  <a:srgbClr val="CECCFE"/>
                </a:solidFill>
              </a:rPr>
              <a:t>. Mediante la sentencia INCLUDE.</a:t>
            </a:r>
            <a:endParaRPr lang="es-CL" sz="1600" dirty="0">
              <a:solidFill>
                <a:srgbClr val="CECCFE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B80B942-66A7-0193-A008-58A62CF7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01" y="425512"/>
            <a:ext cx="2912004" cy="51373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566046A-A073-AF26-1BA5-3139A266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325" y="3196423"/>
            <a:ext cx="4554197" cy="279014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F27D3A1-1EEB-4BD1-8B4D-430D926AF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25" y="2201440"/>
            <a:ext cx="2936008" cy="3361396"/>
          </a:xfrm>
          <a:prstGeom prst="rect">
            <a:avLst/>
          </a:prstGeom>
        </p:spPr>
      </p:pic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514E57E-5DE6-CB4A-E55D-E07E4C5F634C}"/>
              </a:ext>
            </a:extLst>
          </p:cNvPr>
          <p:cNvSpPr txBox="1">
            <a:spLocks/>
          </p:cNvSpPr>
          <p:nvPr/>
        </p:nvSpPr>
        <p:spPr>
          <a:xfrm>
            <a:off x="8543847" y="5700471"/>
            <a:ext cx="3375357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Rutas de donde se encuentran los archivos</a:t>
            </a:r>
            <a:endParaRPr lang="es-CL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6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2E0-3D85-20A7-B8BC-E0E8B46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02" y="884175"/>
            <a:ext cx="5034332" cy="1117159"/>
          </a:xfrm>
        </p:spPr>
        <p:txBody>
          <a:bodyPr/>
          <a:lstStyle/>
          <a:p>
            <a:r>
              <a:rPr lang="es-MX" dirty="0"/>
              <a:t>Modelos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68A2-1797-571D-1542-ED16FFA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47" y="2128860"/>
            <a:ext cx="5404883" cy="1043083"/>
          </a:xfrm>
        </p:spPr>
        <p:txBody>
          <a:bodyPr>
            <a:normAutofit/>
          </a:bodyPr>
          <a:lstStyle/>
          <a:p>
            <a:r>
              <a:rPr lang="es-MX" dirty="0"/>
              <a:t>Modelos para la creación de los diferentes tipos de Flanes y mensajes de contactos que serán almacenados en la base de datos </a:t>
            </a:r>
            <a:endParaRPr lang="es-CL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3C9F2E9-BD2A-ADF9-01D9-354B0AC542B0}"/>
              </a:ext>
            </a:extLst>
          </p:cNvPr>
          <p:cNvSpPr txBox="1">
            <a:spLocks/>
          </p:cNvSpPr>
          <p:nvPr/>
        </p:nvSpPr>
        <p:spPr>
          <a:xfrm>
            <a:off x="7232096" y="6245956"/>
            <a:ext cx="3375357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757D43AB-C088-6189-C06B-E4B0B64B0B17}"/>
              </a:ext>
            </a:extLst>
          </p:cNvPr>
          <p:cNvSpPr txBox="1">
            <a:spLocks/>
          </p:cNvSpPr>
          <p:nvPr/>
        </p:nvSpPr>
        <p:spPr>
          <a:xfrm>
            <a:off x="7495797" y="6282899"/>
            <a:ext cx="3375356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Archivo models.py en la ruta de la app web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CAAB6E-560E-03E4-6AE1-22BE460E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21" y="382055"/>
            <a:ext cx="5715232" cy="5826958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9B1C899-1240-99F7-D66C-0826A8613E75}"/>
              </a:ext>
            </a:extLst>
          </p:cNvPr>
          <p:cNvSpPr txBox="1">
            <a:spLocks/>
          </p:cNvSpPr>
          <p:nvPr/>
        </p:nvSpPr>
        <p:spPr>
          <a:xfrm>
            <a:off x="621310" y="3619294"/>
            <a:ext cx="5319515" cy="8983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600" dirty="0">
                <a:solidFill>
                  <a:srgbClr val="CECCFE"/>
                </a:solidFill>
              </a:rPr>
              <a:t>Desafío: entender como los modelos se pueden realizar usando diferentes librerías dispuestas por Django </a:t>
            </a:r>
            <a:endParaRPr lang="es-CL" sz="1600" dirty="0">
              <a:solidFill>
                <a:srgbClr val="CECC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2E0-3D85-20A7-B8BC-E0E8B46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1" y="875122"/>
            <a:ext cx="5034332" cy="1117159"/>
          </a:xfrm>
        </p:spPr>
        <p:txBody>
          <a:bodyPr/>
          <a:lstStyle/>
          <a:p>
            <a:r>
              <a:rPr lang="es-MX" dirty="0"/>
              <a:t>Formularios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68A2-1797-571D-1542-ED16FFA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82" y="2284246"/>
            <a:ext cx="5404883" cy="1043083"/>
          </a:xfrm>
        </p:spPr>
        <p:txBody>
          <a:bodyPr>
            <a:normAutofit/>
          </a:bodyPr>
          <a:lstStyle/>
          <a:p>
            <a:r>
              <a:rPr lang="es-MX" dirty="0"/>
              <a:t>Creación de Formularios que utilizan las diferentes funciones administradas por Django.</a:t>
            </a:r>
            <a:endParaRPr lang="es-CL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3C9F2E9-BD2A-ADF9-01D9-354B0AC542B0}"/>
              </a:ext>
            </a:extLst>
          </p:cNvPr>
          <p:cNvSpPr txBox="1">
            <a:spLocks/>
          </p:cNvSpPr>
          <p:nvPr/>
        </p:nvSpPr>
        <p:spPr>
          <a:xfrm>
            <a:off x="7232096" y="6245956"/>
            <a:ext cx="3375357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s-CL" sz="1400" dirty="0">
              <a:solidFill>
                <a:srgbClr val="00B0F0"/>
              </a:solidFill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757D43AB-C088-6189-C06B-E4B0B64B0B17}"/>
              </a:ext>
            </a:extLst>
          </p:cNvPr>
          <p:cNvSpPr txBox="1">
            <a:spLocks/>
          </p:cNvSpPr>
          <p:nvPr/>
        </p:nvSpPr>
        <p:spPr>
          <a:xfrm>
            <a:off x="7640652" y="5825066"/>
            <a:ext cx="3375356" cy="459978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400" dirty="0">
                <a:solidFill>
                  <a:srgbClr val="00B0F0"/>
                </a:solidFill>
              </a:rPr>
              <a:t>Archivo Form.py en la ruta Web 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9B1C899-1240-99F7-D66C-0826A8613E75}"/>
              </a:ext>
            </a:extLst>
          </p:cNvPr>
          <p:cNvSpPr txBox="1">
            <a:spLocks/>
          </p:cNvSpPr>
          <p:nvPr/>
        </p:nvSpPr>
        <p:spPr>
          <a:xfrm>
            <a:off x="621309" y="3519526"/>
            <a:ext cx="5319515" cy="8983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MX" sz="1600" dirty="0">
                <a:solidFill>
                  <a:srgbClr val="CECCFE"/>
                </a:solidFill>
              </a:rPr>
              <a:t>Desafío: Conocer las diferentes herramientas disponibles para realizar formularios.</a:t>
            </a:r>
            <a:endParaRPr lang="es-CL" sz="1600" dirty="0">
              <a:solidFill>
                <a:srgbClr val="CECCFE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E538AA-23C3-2ADD-133E-B783B89B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77" y="802945"/>
            <a:ext cx="5534241" cy="49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90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421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SlateVTI</vt:lpstr>
      <vt:lpstr>OnlyFlans </vt:lpstr>
      <vt:lpstr>Diseño</vt:lpstr>
      <vt:lpstr>Características</vt:lpstr>
      <vt:lpstr>Características</vt:lpstr>
      <vt:lpstr>Características</vt:lpstr>
      <vt:lpstr>Características</vt:lpstr>
      <vt:lpstr>URL</vt:lpstr>
      <vt:lpstr>Modelos</vt:lpstr>
      <vt:lpstr>Formularios</vt:lpstr>
      <vt:lpstr>Views</vt:lpstr>
      <vt:lpstr>¡Muchas 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lagos carrera</dc:creator>
  <cp:lastModifiedBy>luis lagos carrera</cp:lastModifiedBy>
  <cp:revision>6</cp:revision>
  <dcterms:created xsi:type="dcterms:W3CDTF">2024-06-11T19:44:18Z</dcterms:created>
  <dcterms:modified xsi:type="dcterms:W3CDTF">2024-06-12T00:32:09Z</dcterms:modified>
</cp:coreProperties>
</file>