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Философия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Подготовили студенты группы Т40913</a:t>
            </a:r>
            <a:r>
              <a:rPr lang="en-US" dirty="0" smtClean="0"/>
              <a:t>:</a:t>
            </a:r>
          </a:p>
          <a:p>
            <a:r>
              <a:rPr lang="ru-RU" dirty="0" smtClean="0"/>
              <a:t>Бутенко А.Ю.</a:t>
            </a:r>
          </a:p>
          <a:p>
            <a:r>
              <a:rPr lang="ru-RU" dirty="0" err="1" smtClean="0"/>
              <a:t>Пинигин</a:t>
            </a:r>
            <a:r>
              <a:rPr lang="ru-RU" dirty="0" smtClean="0"/>
              <a:t> И.</a:t>
            </a:r>
            <a:r>
              <a:rPr lang="en-US" dirty="0" smtClean="0"/>
              <a:t>#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1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Увлечения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961323"/>
            <a:ext cx="10018713" cy="42009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организации принята концепция всестороннего развития личности, поэтому всемерно поощряются разнообразные увлечения сотрудников в свободное время: чтение литературы, занятия искусством, посещение театров и кино, занятие охотой и рыбной ловлей и т.д.</a:t>
            </a:r>
          </a:p>
          <a:p>
            <a:r>
              <a:rPr lang="ru-RU" dirty="0"/>
              <a:t>Плановые мероприятия для коллектива организации или её подразделения оплачиваются за счет фонда социального развития.</a:t>
            </a:r>
          </a:p>
          <a:p>
            <a:r>
              <a:rPr lang="ru-RU" dirty="0"/>
              <a:t>Организация не поддерживает увлечения азартными играми на деньги (карты, кости, рулетка, скачки и др.).</a:t>
            </a:r>
          </a:p>
          <a:p>
            <a:r>
              <a:rPr lang="ru-RU" dirty="0"/>
              <a:t>Организация не рекомендует сотрудникам принимать подарки от клиентов и считает недопустимым предоставление в обмен на них служебной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философия организации, как правило, определяет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800" dirty="0" smtClean="0"/>
              <a:t>Цели </a:t>
            </a:r>
            <a:r>
              <a:rPr lang="ru-RU" sz="3800" dirty="0"/>
              <a:t>и задачи </a:t>
            </a:r>
            <a:r>
              <a:rPr lang="ru-RU" sz="3800" dirty="0" smtClean="0"/>
              <a:t>организации</a:t>
            </a:r>
            <a:endParaRPr lang="ru-RU" sz="3800" dirty="0"/>
          </a:p>
          <a:p>
            <a:r>
              <a:rPr lang="ru-RU" sz="3800" dirty="0" smtClean="0"/>
              <a:t>Декларацию </a:t>
            </a:r>
            <a:r>
              <a:rPr lang="ru-RU" sz="3800" dirty="0"/>
              <a:t>прав </a:t>
            </a:r>
            <a:r>
              <a:rPr lang="ru-RU" sz="3800" dirty="0" smtClean="0"/>
              <a:t>сотрудника</a:t>
            </a:r>
            <a:endParaRPr lang="ru-RU" sz="3800" dirty="0"/>
          </a:p>
          <a:p>
            <a:r>
              <a:rPr lang="ru-RU" sz="3800" dirty="0" smtClean="0"/>
              <a:t>Что </a:t>
            </a:r>
            <a:r>
              <a:rPr lang="ru-RU" sz="3800" dirty="0"/>
              <a:t>поощряется и </a:t>
            </a:r>
            <a:r>
              <a:rPr lang="ru-RU" sz="3800" dirty="0" smtClean="0"/>
              <a:t>запрещается</a:t>
            </a:r>
            <a:endParaRPr lang="ru-RU" sz="3800" dirty="0"/>
          </a:p>
          <a:p>
            <a:r>
              <a:rPr lang="ru-RU" sz="3800" dirty="0" smtClean="0"/>
              <a:t>Деловые </a:t>
            </a:r>
            <a:r>
              <a:rPr lang="ru-RU" sz="3800" dirty="0"/>
              <a:t>и нравственные </a:t>
            </a:r>
            <a:r>
              <a:rPr lang="ru-RU" sz="3800" dirty="0" smtClean="0"/>
              <a:t>качества</a:t>
            </a:r>
            <a:endParaRPr lang="ru-RU" sz="3800" dirty="0"/>
          </a:p>
          <a:p>
            <a:r>
              <a:rPr lang="ru-RU" sz="3800" dirty="0" smtClean="0"/>
              <a:t>Условия </a:t>
            </a:r>
            <a:r>
              <a:rPr lang="ru-RU" sz="3800" dirty="0"/>
              <a:t>труда и организацию рабочих </a:t>
            </a:r>
            <a:r>
              <a:rPr lang="ru-RU" sz="3800" dirty="0" smtClean="0"/>
              <a:t>мест</a:t>
            </a:r>
            <a:endParaRPr lang="ru-RU" sz="3800" dirty="0"/>
          </a:p>
          <a:p>
            <a:r>
              <a:rPr lang="ru-RU" sz="3800" dirty="0" smtClean="0"/>
              <a:t>Оценку </a:t>
            </a:r>
            <a:r>
              <a:rPr lang="ru-RU" sz="3800" dirty="0"/>
              <a:t>и оплату </a:t>
            </a:r>
            <a:r>
              <a:rPr lang="ru-RU" sz="3800" dirty="0" smtClean="0"/>
              <a:t>труда</a:t>
            </a:r>
            <a:endParaRPr lang="ru-RU" sz="3800" dirty="0"/>
          </a:p>
          <a:p>
            <a:r>
              <a:rPr lang="ru-RU" sz="3800" dirty="0" smtClean="0"/>
              <a:t>Социальные </a:t>
            </a:r>
            <a:r>
              <a:rPr lang="ru-RU" sz="3800" dirty="0"/>
              <a:t>блага и </a:t>
            </a:r>
            <a:r>
              <a:rPr lang="ru-RU" sz="3800" dirty="0" smtClean="0"/>
              <a:t>гарантии</a:t>
            </a:r>
            <a:endParaRPr lang="ru-RU" sz="3800" dirty="0"/>
          </a:p>
          <a:p>
            <a:r>
              <a:rPr lang="ru-RU" sz="3800" dirty="0" smtClean="0"/>
              <a:t>Возможности </a:t>
            </a:r>
            <a:r>
              <a:rPr lang="ru-RU" sz="3800" dirty="0"/>
              <a:t>реализации увлечений, условия </a:t>
            </a:r>
            <a:r>
              <a:rPr lang="ru-RU" sz="3800" dirty="0" smtClean="0"/>
              <a:t>отдыха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максимизация </a:t>
            </a:r>
            <a:r>
              <a:rPr lang="ru-RU" dirty="0"/>
              <a:t>прибыли от всех видов деятельности;</a:t>
            </a:r>
          </a:p>
          <a:p>
            <a:r>
              <a:rPr lang="ru-RU" dirty="0"/>
              <a:t>снижение затрат (себестоимости) работ и услуг;</a:t>
            </a:r>
          </a:p>
          <a:p>
            <a:r>
              <a:rPr lang="ru-RU" dirty="0"/>
              <a:t>рост объемов (выручки) от всех видов деятельности;</a:t>
            </a:r>
          </a:p>
          <a:p>
            <a:r>
              <a:rPr lang="ru-RU" dirty="0"/>
              <a:t>повышение качества продукции и услуг;</a:t>
            </a:r>
          </a:p>
          <a:p>
            <a:r>
              <a:rPr lang="ru-RU" dirty="0"/>
              <a:t>снижение текучести кадров;</a:t>
            </a:r>
          </a:p>
          <a:p>
            <a:r>
              <a:rPr lang="ru-RU" dirty="0" smtClean="0"/>
              <a:t>максимизация </a:t>
            </a:r>
            <a:r>
              <a:rPr lang="ru-RU" dirty="0"/>
              <a:t>доходов и уровня жизни </a:t>
            </a:r>
            <a:r>
              <a:rPr lang="ru-RU" dirty="0" smtClean="0"/>
              <a:t>сотрудников;</a:t>
            </a:r>
          </a:p>
          <a:p>
            <a:r>
              <a:rPr lang="ru-RU" dirty="0" smtClean="0"/>
              <a:t>минимизация </a:t>
            </a:r>
            <a:r>
              <a:rPr lang="ru-RU" dirty="0"/>
              <a:t>числа рабочих мести служащих;</a:t>
            </a:r>
          </a:p>
          <a:p>
            <a:r>
              <a:rPr lang="ru-RU" dirty="0"/>
              <a:t>расширение сфер и видов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6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66190"/>
          </a:xfrm>
        </p:spPr>
        <p:txBody>
          <a:bodyPr/>
          <a:lstStyle/>
          <a:p>
            <a:r>
              <a:rPr lang="ru-RU" b="1" dirty="0"/>
              <a:t>Декларация прав сотрудника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40905"/>
            <a:ext cx="10018713" cy="5671930"/>
          </a:xfrm>
        </p:spPr>
        <p:txBody>
          <a:bodyPr>
            <a:normAutofit/>
          </a:bodyPr>
          <a:lstStyle/>
          <a:p>
            <a:r>
              <a:rPr lang="ru-RU" dirty="0" smtClean="0"/>
              <a:t>Личные </a:t>
            </a:r>
            <a:r>
              <a:rPr lang="ru-RU" dirty="0"/>
              <a:t>и гражданские права </a:t>
            </a:r>
            <a:r>
              <a:rPr lang="ru-RU" dirty="0" smtClean="0"/>
              <a:t>сотрудника</a:t>
            </a:r>
            <a:endParaRPr lang="en-US" dirty="0" smtClean="0"/>
          </a:p>
          <a:p>
            <a:r>
              <a:rPr lang="ru-RU" dirty="0"/>
              <a:t>Культурные </a:t>
            </a:r>
            <a:r>
              <a:rPr lang="ru-RU" dirty="0" smtClean="0"/>
              <a:t>права</a:t>
            </a:r>
            <a:endParaRPr lang="en-US" dirty="0" smtClean="0"/>
          </a:p>
          <a:p>
            <a:r>
              <a:rPr lang="ru-RU" dirty="0"/>
              <a:t>Социальные </a:t>
            </a:r>
            <a:r>
              <a:rPr lang="ru-RU" dirty="0" smtClean="0"/>
              <a:t>права</a:t>
            </a:r>
            <a:endParaRPr lang="en-US" dirty="0" smtClean="0"/>
          </a:p>
          <a:p>
            <a:r>
              <a:rPr lang="ru-RU" dirty="0"/>
              <a:t>Права на свободный выбор профессии, вида занятости и места </a:t>
            </a:r>
            <a:r>
              <a:rPr lang="ru-RU" dirty="0" smtClean="0"/>
              <a:t>работы</a:t>
            </a:r>
            <a:endParaRPr lang="en-US" dirty="0" smtClean="0"/>
          </a:p>
          <a:p>
            <a:r>
              <a:rPr lang="ru-RU" dirty="0"/>
              <a:t>Права на охрану </a:t>
            </a:r>
            <a:r>
              <a:rPr lang="ru-RU" dirty="0" smtClean="0"/>
              <a:t>труда</a:t>
            </a:r>
            <a:endParaRPr lang="en-US" dirty="0" smtClean="0"/>
          </a:p>
          <a:p>
            <a:r>
              <a:rPr lang="ru-RU" dirty="0"/>
              <a:t>Права на справедливое </a:t>
            </a:r>
            <a:r>
              <a:rPr lang="ru-RU" dirty="0" smtClean="0"/>
              <a:t>вознаграждение</a:t>
            </a:r>
            <a:endParaRPr lang="en-US" dirty="0" smtClean="0"/>
          </a:p>
          <a:p>
            <a:r>
              <a:rPr lang="ru-RU" dirty="0"/>
              <a:t>Права на ограничение рабочего </a:t>
            </a:r>
            <a:r>
              <a:rPr lang="ru-RU" dirty="0" smtClean="0"/>
              <a:t>времени</a:t>
            </a:r>
            <a:endParaRPr lang="en-US" dirty="0" smtClean="0"/>
          </a:p>
          <a:p>
            <a:r>
              <a:rPr lang="ru-RU" dirty="0"/>
              <a:t>Права на </a:t>
            </a:r>
            <a:r>
              <a:rPr lang="ru-RU" dirty="0" smtClean="0"/>
              <a:t>отпуск</a:t>
            </a:r>
            <a:endParaRPr lang="en-US" dirty="0" smtClean="0"/>
          </a:p>
          <a:p>
            <a:r>
              <a:rPr lang="ru-RU" dirty="0"/>
              <a:t>Права на защиту своих, интересов, прав и </a:t>
            </a:r>
            <a:r>
              <a:rPr lang="ru-RU" dirty="0" smtClean="0"/>
              <a:t>свобод</a:t>
            </a:r>
            <a:endParaRPr lang="en-US" dirty="0" smtClean="0"/>
          </a:p>
          <a:p>
            <a:r>
              <a:rPr lang="ru-RU" dirty="0"/>
              <a:t>Право на образование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0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Поощряется и запрещается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организации </a:t>
            </a:r>
            <a:r>
              <a:rPr lang="ru-RU" dirty="0" smtClean="0"/>
              <a:t>поощряется </a:t>
            </a:r>
            <a:r>
              <a:rPr lang="ru-RU" dirty="0"/>
              <a:t>инициатива </a:t>
            </a:r>
            <a:r>
              <a:rPr lang="ru-RU" dirty="0" smtClean="0"/>
              <a:t>сотрудников, направленная на улучшение положения организации и сотрудников в целом</a:t>
            </a:r>
            <a:endParaRPr lang="en-US" dirty="0" smtClean="0"/>
          </a:p>
          <a:p>
            <a:r>
              <a:rPr lang="ru-RU" dirty="0"/>
              <a:t>В организации запрещается разглашать сведения, составляющие коммерческую и служебную </a:t>
            </a:r>
            <a:r>
              <a:rPr lang="ru-RU" dirty="0" smtClean="0"/>
              <a:t>тайны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79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Условия труда. Рабочее </a:t>
            </a:r>
            <a:r>
              <a:rPr lang="ru-RU" b="1" dirty="0" smtClean="0"/>
              <a:t>место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обеспечивает каждому сотруднику комфортные условия труда в офисе, оснащенном современной мебелью и </a:t>
            </a:r>
            <a:r>
              <a:rPr lang="ru-RU" dirty="0" smtClean="0"/>
              <a:t>оборудованием</a:t>
            </a:r>
            <a:r>
              <a:rPr lang="en-US" dirty="0" smtClean="0"/>
              <a:t>.</a:t>
            </a:r>
          </a:p>
          <a:p>
            <a:r>
              <a:rPr lang="ru-RU" dirty="0"/>
              <a:t>Предприятие рекомендует </a:t>
            </a:r>
            <a:r>
              <a:rPr lang="ru-RU" dirty="0" smtClean="0"/>
              <a:t>сотруднику не использовать предприятие и его оборудование для личных целей.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7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Оплата труда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Подразумевает перечень принципов оплаты и оценки труда в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Социальные блага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Перечень социальных благ определяется ежегодно на общем собрании коллектива организации и зависит от её доходов и финансового состояния. Минимальный перечень социальных благ, одинаковых для всех сотрудников, записывается в коллективном </a:t>
            </a:r>
            <a:r>
              <a:rPr lang="ru-RU" dirty="0" smtClean="0"/>
              <a:t>договоре.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06017"/>
            <a:ext cx="10018713" cy="1341782"/>
          </a:xfrm>
        </p:spPr>
        <p:txBody>
          <a:bodyPr/>
          <a:lstStyle/>
          <a:p>
            <a:r>
              <a:rPr lang="ru-RU" b="1" dirty="0"/>
              <a:t>Социальные гарантии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232451"/>
            <a:ext cx="10018713" cy="512859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Каждому работнику гарантируются следующие социальные права:</a:t>
            </a:r>
          </a:p>
          <a:p>
            <a:r>
              <a:rPr lang="ru-RU" dirty="0"/>
              <a:t>ежегодный оплачиваемый отпуск не </a:t>
            </a:r>
            <a:r>
              <a:rPr lang="ru-RU" dirty="0" err="1"/>
              <a:t>менее__рабочих</a:t>
            </a:r>
            <a:r>
              <a:rPr lang="ru-RU" dirty="0"/>
              <a:t> дней;</a:t>
            </a:r>
          </a:p>
          <a:p>
            <a:r>
              <a:rPr lang="ru-RU" dirty="0"/>
              <a:t>оплаченный дополнительный отпуск за особые услуги </a:t>
            </a:r>
            <a:r>
              <a:rPr lang="ru-RU" dirty="0" err="1"/>
              <a:t>до__рабочих</a:t>
            </a:r>
            <a:r>
              <a:rPr lang="ru-RU" dirty="0"/>
              <a:t> дней;</a:t>
            </a:r>
          </a:p>
          <a:p>
            <a:r>
              <a:rPr lang="ru-RU" dirty="0"/>
              <a:t>оплата больничных листов в случае временной нетрудоспособности или травм в установленном размере;</a:t>
            </a:r>
          </a:p>
          <a:p>
            <a:r>
              <a:rPr lang="ru-RU" dirty="0"/>
              <a:t>страхование жизни сотрудников в размере до__</a:t>
            </a:r>
            <a:r>
              <a:rPr lang="ru-RU" dirty="0" err="1"/>
              <a:t>руб</a:t>
            </a:r>
            <a:r>
              <a:rPr lang="ru-RU" dirty="0"/>
              <a:t>.;</a:t>
            </a:r>
          </a:p>
          <a:p>
            <a:r>
              <a:rPr lang="ru-RU" dirty="0"/>
              <a:t>дополнительная пенсия по желанию сотрудника (перечисление части его зарплаты в негосударственный пенсионный фонд);</a:t>
            </a:r>
          </a:p>
          <a:p>
            <a:r>
              <a:rPr lang="ru-RU" dirty="0"/>
              <a:t>оплата расходов в случае смерти сотрудника в сумме до__</a:t>
            </a:r>
            <a:r>
              <a:rPr lang="ru-RU" dirty="0" err="1"/>
              <a:t>руб</a:t>
            </a:r>
            <a:r>
              <a:rPr lang="ru-RU" dirty="0"/>
              <a:t>. или его близкого родственника в размере__</a:t>
            </a:r>
            <a:r>
              <a:rPr lang="ru-RU" dirty="0" err="1"/>
              <a:t>руб</a:t>
            </a:r>
            <a:r>
              <a:rPr lang="ru-RU" dirty="0" smtClean="0"/>
              <a:t>.;</a:t>
            </a:r>
            <a:endParaRPr lang="ru-RU" dirty="0"/>
          </a:p>
          <a:p>
            <a:r>
              <a:rPr lang="ru-RU" dirty="0"/>
              <a:t>выплата единовременного пособия в размере 2-месячного должностного оклада в случае увольнения или сокращения штатов по инициативе администрации;</a:t>
            </a:r>
          </a:p>
          <a:p>
            <a:r>
              <a:rPr lang="ru-RU" dirty="0"/>
              <a:t>платная медицинская помощь в случае полученной трудовой травмы или временной нетрудоспособности.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11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25</TotalTime>
  <Words>454</Words>
  <Application>Microsoft Macintosh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Corbel</vt:lpstr>
      <vt:lpstr>Arial</vt:lpstr>
      <vt:lpstr>Параллакс</vt:lpstr>
      <vt:lpstr>Философия организации</vt:lpstr>
      <vt:lpstr>Примерная философия организации, как правило, определяет </vt:lpstr>
      <vt:lpstr>Цели и задачи организации</vt:lpstr>
      <vt:lpstr>Декларация прав сотрудника</vt:lpstr>
      <vt:lpstr>Поощряется и запрещается</vt:lpstr>
      <vt:lpstr>Условия труда. Рабочее место </vt:lpstr>
      <vt:lpstr>Оплата труда</vt:lpstr>
      <vt:lpstr>Социальные блага</vt:lpstr>
      <vt:lpstr>Социальные гарантии</vt:lpstr>
      <vt:lpstr>Увлечения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организации</dc:title>
  <dc:creator>пользователь Microsoft Office</dc:creator>
  <cp:lastModifiedBy>пользователь Microsoft Office</cp:lastModifiedBy>
  <cp:revision>3</cp:revision>
  <dcterms:created xsi:type="dcterms:W3CDTF">2016-10-02T12:38:15Z</dcterms:created>
  <dcterms:modified xsi:type="dcterms:W3CDTF">2016-10-02T13:03:50Z</dcterms:modified>
</cp:coreProperties>
</file>