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Философия организации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Подготовили студенты группы Т40913</a:t>
            </a:r>
            <a:r>
              <a:rPr lang="en-US" dirty="0"/>
              <a:t>:</a:t>
            </a:r>
          </a:p>
          <a:p>
            <a:r>
              <a:rPr lang="ru-RU" dirty="0"/>
              <a:t>Бутенко А.Ю.</a:t>
            </a:r>
          </a:p>
          <a:p>
            <a:r>
              <a:rPr lang="ru-RU" dirty="0" err="1"/>
              <a:t>Пинигин</a:t>
            </a:r>
            <a:r>
              <a:rPr lang="ru-RU" dirty="0"/>
              <a:t> И.</a:t>
            </a:r>
            <a:r>
              <a:rPr lang="en-US" dirty="0"/>
              <a:t>#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16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Увлечения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961323"/>
            <a:ext cx="10018713" cy="42009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организации принята концепция всестороннего развития личности, поэтому всемерно поощряются разнообразные увлечения сотрудников в свободное время: чтение литературы, занятия искусством, посещение театров и кино, занятие охотой и рыбной ловлей и т.д.</a:t>
            </a:r>
          </a:p>
          <a:p>
            <a:r>
              <a:rPr lang="ru-RU" dirty="0"/>
              <a:t>Плановые мероприятия для коллектива организации или её подразделения оплачиваются за счет фонда социального развития.</a:t>
            </a:r>
          </a:p>
          <a:p>
            <a:r>
              <a:rPr lang="ru-RU" dirty="0"/>
              <a:t>Организация не поддерживает увлечения азартными играми на деньги (карты, кости, рулетка, скачки и др.).</a:t>
            </a:r>
          </a:p>
          <a:p>
            <a:r>
              <a:rPr lang="ru-RU" dirty="0"/>
              <a:t>Организация не рекомендует сотрудникам принимать подарки от клиентов и считает недопустимым предоставление в обмен на них служебной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79695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2167" y="1996735"/>
            <a:ext cx="10018713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443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Примерная философия организации, как правило, определяет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sz="3800" dirty="0"/>
              <a:t>Цели и задачи организации</a:t>
            </a:r>
          </a:p>
          <a:p>
            <a:r>
              <a:rPr lang="ru-RU" sz="3800" dirty="0"/>
              <a:t>Декларацию прав сотрудника</a:t>
            </a:r>
          </a:p>
          <a:p>
            <a:r>
              <a:rPr lang="ru-RU" sz="3800" dirty="0"/>
              <a:t>Что поощряется и запрещается</a:t>
            </a:r>
          </a:p>
          <a:p>
            <a:r>
              <a:rPr lang="ru-RU" sz="3800" dirty="0"/>
              <a:t>Деловые и нравственные качества</a:t>
            </a:r>
          </a:p>
          <a:p>
            <a:r>
              <a:rPr lang="ru-RU" sz="3800" dirty="0"/>
              <a:t>Условия труда и организацию рабочих мест</a:t>
            </a:r>
          </a:p>
          <a:p>
            <a:r>
              <a:rPr lang="ru-RU" sz="3800" dirty="0"/>
              <a:t>Оценку и оплату труда</a:t>
            </a:r>
          </a:p>
          <a:p>
            <a:r>
              <a:rPr lang="ru-RU" sz="3800" dirty="0"/>
              <a:t>Социальные блага и гарантии</a:t>
            </a:r>
          </a:p>
          <a:p>
            <a:r>
              <a:rPr lang="ru-RU" sz="3800" dirty="0"/>
              <a:t>Возможности реализации увлечений, условия отдыха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 организации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максимизация прибыли от всех видов деятельности;</a:t>
            </a:r>
          </a:p>
          <a:p>
            <a:r>
              <a:rPr lang="ru-RU" dirty="0"/>
              <a:t>снижение затрат (себестоимости) работ и услуг;</a:t>
            </a:r>
          </a:p>
          <a:p>
            <a:r>
              <a:rPr lang="ru-RU" dirty="0"/>
              <a:t>рост объемов (выручки) от всех видов деятельности;</a:t>
            </a:r>
          </a:p>
          <a:p>
            <a:r>
              <a:rPr lang="ru-RU" dirty="0"/>
              <a:t>повышение качества продукции и услуг;</a:t>
            </a:r>
          </a:p>
          <a:p>
            <a:r>
              <a:rPr lang="ru-RU" dirty="0"/>
              <a:t>снижение текучести кадров;</a:t>
            </a:r>
          </a:p>
          <a:p>
            <a:r>
              <a:rPr lang="ru-RU" dirty="0"/>
              <a:t>максимизация доходов и уровня жизни сотрудников;</a:t>
            </a:r>
          </a:p>
          <a:p>
            <a:r>
              <a:rPr lang="ru-RU" dirty="0"/>
              <a:t>минимизация числа рабочих мести служащих;</a:t>
            </a:r>
          </a:p>
          <a:p>
            <a:r>
              <a:rPr lang="ru-RU" dirty="0"/>
              <a:t>расширение сфер и видов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406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66190"/>
          </a:xfrm>
        </p:spPr>
        <p:txBody>
          <a:bodyPr/>
          <a:lstStyle/>
          <a:p>
            <a:r>
              <a:rPr lang="ru-RU" b="1" dirty="0"/>
              <a:t>Декларация прав сотрудника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940905"/>
            <a:ext cx="10018713" cy="5671930"/>
          </a:xfrm>
        </p:spPr>
        <p:txBody>
          <a:bodyPr>
            <a:normAutofit/>
          </a:bodyPr>
          <a:lstStyle/>
          <a:p>
            <a:r>
              <a:rPr lang="ru-RU" dirty="0"/>
              <a:t>Личные и гражданские права сотрудника</a:t>
            </a:r>
            <a:endParaRPr lang="en-US" dirty="0"/>
          </a:p>
          <a:p>
            <a:r>
              <a:rPr lang="ru-RU" dirty="0"/>
              <a:t>Культурные права</a:t>
            </a:r>
            <a:endParaRPr lang="en-US" dirty="0"/>
          </a:p>
          <a:p>
            <a:r>
              <a:rPr lang="ru-RU" dirty="0"/>
              <a:t>Социальные права</a:t>
            </a:r>
            <a:endParaRPr lang="en-US" dirty="0"/>
          </a:p>
          <a:p>
            <a:r>
              <a:rPr lang="ru-RU" dirty="0"/>
              <a:t>Права на свободный выбор профессии, вида занятости и места работы</a:t>
            </a:r>
            <a:endParaRPr lang="en-US" dirty="0"/>
          </a:p>
          <a:p>
            <a:r>
              <a:rPr lang="ru-RU" dirty="0"/>
              <a:t>Права на охрану труда</a:t>
            </a:r>
            <a:endParaRPr lang="en-US" dirty="0"/>
          </a:p>
          <a:p>
            <a:r>
              <a:rPr lang="ru-RU" dirty="0"/>
              <a:t>Права на справедливое вознаграждение</a:t>
            </a:r>
            <a:endParaRPr lang="en-US" dirty="0"/>
          </a:p>
          <a:p>
            <a:r>
              <a:rPr lang="ru-RU" dirty="0"/>
              <a:t>Права на ограничение рабочего времени</a:t>
            </a:r>
            <a:endParaRPr lang="en-US" dirty="0"/>
          </a:p>
          <a:p>
            <a:r>
              <a:rPr lang="ru-RU" dirty="0"/>
              <a:t>Права на отпуск</a:t>
            </a:r>
            <a:endParaRPr lang="en-US" dirty="0"/>
          </a:p>
          <a:p>
            <a:r>
              <a:rPr lang="ru-RU" dirty="0"/>
              <a:t>Права на защиту своих, интересов, прав и свобод</a:t>
            </a:r>
            <a:endParaRPr lang="en-US" dirty="0"/>
          </a:p>
          <a:p>
            <a:r>
              <a:rPr lang="ru-RU" dirty="0"/>
              <a:t>Право на образование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0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Поощряется и запрещается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организации поощряется инициатива сотрудников, направленная на улучшение положения организации и сотрудников в целом</a:t>
            </a:r>
            <a:endParaRPr lang="en-US" dirty="0"/>
          </a:p>
          <a:p>
            <a:r>
              <a:rPr lang="ru-RU" dirty="0"/>
              <a:t>В организации запрещается разглашать сведения, составляющие коммерческую и служебную тайны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9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Условия труда. Рабочее место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Организация обеспечивает каждому сотруднику комфортные условия труда в офисе, оснащенном современной мебелью и оборудованием</a:t>
            </a:r>
            <a:r>
              <a:rPr lang="en-US" dirty="0"/>
              <a:t>.</a:t>
            </a:r>
          </a:p>
          <a:p>
            <a:r>
              <a:rPr lang="ru-RU" dirty="0"/>
              <a:t>Предприятие рекомендует сотруднику не использовать предприятие и его оборудование для личных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89570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Оплата труда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Подразумевает перечень принципов оплаты и оценки труда в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438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Социальные блага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Перечень социальных благ определяется ежегодно на общем собрании коллектива организации и зависит от её доходов и финансового состояния. Минимальный перечень социальных благ, одинаковых для всех сотрудников, записывается в коллективном договоре.</a:t>
            </a:r>
          </a:p>
        </p:txBody>
      </p:sp>
    </p:spTree>
    <p:extLst>
      <p:ext uri="{BB962C8B-B14F-4D97-AF65-F5344CB8AC3E}">
        <p14:creationId xmlns:p14="http://schemas.microsoft.com/office/powerpoint/2010/main" val="8074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06017"/>
            <a:ext cx="10018713" cy="1341782"/>
          </a:xfrm>
        </p:spPr>
        <p:txBody>
          <a:bodyPr/>
          <a:lstStyle/>
          <a:p>
            <a:r>
              <a:rPr lang="ru-RU" b="1" dirty="0"/>
              <a:t>Социальные гарантии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232451"/>
            <a:ext cx="10018713" cy="512859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Каждому работнику гарантируются следующие социальные права:</a:t>
            </a:r>
          </a:p>
          <a:p>
            <a:r>
              <a:rPr lang="ru-RU" dirty="0"/>
              <a:t>ежегодный оплачиваемый отпуск не </a:t>
            </a:r>
            <a:r>
              <a:rPr lang="ru-RU" dirty="0" err="1"/>
              <a:t>менее__рабочих</a:t>
            </a:r>
            <a:r>
              <a:rPr lang="ru-RU" dirty="0"/>
              <a:t> дней;</a:t>
            </a:r>
          </a:p>
          <a:p>
            <a:r>
              <a:rPr lang="ru-RU" dirty="0"/>
              <a:t>оплаченный дополнительный отпуск за особые услуги </a:t>
            </a:r>
            <a:r>
              <a:rPr lang="ru-RU" dirty="0" err="1"/>
              <a:t>до__рабочих</a:t>
            </a:r>
            <a:r>
              <a:rPr lang="ru-RU" dirty="0"/>
              <a:t> дней;</a:t>
            </a:r>
          </a:p>
          <a:p>
            <a:r>
              <a:rPr lang="ru-RU" dirty="0"/>
              <a:t>оплата больничных листов в случае временной нетрудоспособности или травм в установленном размере;</a:t>
            </a:r>
          </a:p>
          <a:p>
            <a:r>
              <a:rPr lang="ru-RU" dirty="0"/>
              <a:t>страхование жизни сотрудников в размере до__</a:t>
            </a:r>
            <a:r>
              <a:rPr lang="ru-RU" dirty="0" err="1"/>
              <a:t>руб</a:t>
            </a:r>
            <a:r>
              <a:rPr lang="ru-RU" dirty="0"/>
              <a:t>.;</a:t>
            </a:r>
          </a:p>
          <a:p>
            <a:r>
              <a:rPr lang="ru-RU" dirty="0"/>
              <a:t>дополнительная пенсия по желанию сотрудника (перечисление части его зарплаты в негосударственный пенсионный фонд);</a:t>
            </a:r>
          </a:p>
          <a:p>
            <a:r>
              <a:rPr lang="ru-RU" dirty="0"/>
              <a:t>оплата расходов в случае смерти сотрудника в сумме до__</a:t>
            </a:r>
            <a:r>
              <a:rPr lang="ru-RU" dirty="0" err="1"/>
              <a:t>руб</a:t>
            </a:r>
            <a:r>
              <a:rPr lang="ru-RU" dirty="0"/>
              <a:t>. или его близкого родственника в размере__</a:t>
            </a:r>
            <a:r>
              <a:rPr lang="ru-RU" dirty="0" err="1"/>
              <a:t>руб</a:t>
            </a:r>
            <a:r>
              <a:rPr lang="ru-RU" dirty="0"/>
              <a:t>.;</a:t>
            </a:r>
          </a:p>
          <a:p>
            <a:r>
              <a:rPr lang="ru-RU" dirty="0"/>
              <a:t>выплата единовременного пособия в размере 2-месячного должностного оклада в случае увольнения или сокращения штатов по инициативе администрации;</a:t>
            </a:r>
          </a:p>
          <a:p>
            <a:r>
              <a:rPr lang="ru-RU" dirty="0"/>
              <a:t>платная медицинская помощь в случае полученной трудовой травмы или временной нетрудоспособности.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106211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25</TotalTime>
  <Words>458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Corbel</vt:lpstr>
      <vt:lpstr>Параллакс</vt:lpstr>
      <vt:lpstr>Философия организации</vt:lpstr>
      <vt:lpstr>Примерная философия организации, как правило, определяет </vt:lpstr>
      <vt:lpstr>Цели и задачи организации</vt:lpstr>
      <vt:lpstr>Декларация прав сотрудника</vt:lpstr>
      <vt:lpstr>Поощряется и запрещается</vt:lpstr>
      <vt:lpstr>Условия труда. Рабочее место </vt:lpstr>
      <vt:lpstr>Оплата труда</vt:lpstr>
      <vt:lpstr>Социальные блага</vt:lpstr>
      <vt:lpstr>Социальные гарантии</vt:lpstr>
      <vt:lpstr>Увлечения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Философия организации</dc:title>
  <dc:creator>пользователь Microsoft Office</dc:creator>
  <cp:lastModifiedBy>Preacher</cp:lastModifiedBy>
  <cp:revision>4</cp:revision>
  <dcterms:created xsi:type="dcterms:W3CDTF">2016-10-02T12:38:15Z</dcterms:created>
  <dcterms:modified xsi:type="dcterms:W3CDTF">2016-10-30T07:39:43Z</dcterms:modified>
</cp:coreProperties>
</file>