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2540-2ED9-463C-B210-D5EDA7941B0B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D7D3-55C3-48DE-A8D2-431BEEEBC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62616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2540-2ED9-463C-B210-D5EDA7941B0B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D7D3-55C3-48DE-A8D2-431BEEEBC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78935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2540-2ED9-463C-B210-D5EDA7941B0B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D7D3-55C3-48DE-A8D2-431BEEEBCE0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2743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2540-2ED9-463C-B210-D5EDA7941B0B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D7D3-55C3-48DE-A8D2-431BEEEBC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30551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2540-2ED9-463C-B210-D5EDA7941B0B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D7D3-55C3-48DE-A8D2-431BEEEBCE0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50359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2540-2ED9-463C-B210-D5EDA7941B0B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D7D3-55C3-48DE-A8D2-431BEEEBC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80277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2540-2ED9-463C-B210-D5EDA7941B0B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D7D3-55C3-48DE-A8D2-431BEEEBC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75120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2540-2ED9-463C-B210-D5EDA7941B0B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D7D3-55C3-48DE-A8D2-431BEEEBC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54219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2540-2ED9-463C-B210-D5EDA7941B0B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D7D3-55C3-48DE-A8D2-431BEEEBC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1549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2540-2ED9-463C-B210-D5EDA7941B0B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D7D3-55C3-48DE-A8D2-431BEEEBC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497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2540-2ED9-463C-B210-D5EDA7941B0B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D7D3-55C3-48DE-A8D2-431BEEEBC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56358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2540-2ED9-463C-B210-D5EDA7941B0B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D7D3-55C3-48DE-A8D2-431BEEEBC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28599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2540-2ED9-463C-B210-D5EDA7941B0B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D7D3-55C3-48DE-A8D2-431BEEEBC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11198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2540-2ED9-463C-B210-D5EDA7941B0B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D7D3-55C3-48DE-A8D2-431BEEEBC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83632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2540-2ED9-463C-B210-D5EDA7941B0B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D7D3-55C3-48DE-A8D2-431BEEEBC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45321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2540-2ED9-463C-B210-D5EDA7941B0B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D7D3-55C3-48DE-A8D2-431BEEEBC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34114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2540-2ED9-463C-B210-D5EDA7941B0B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31D7D3-55C3-48DE-A8D2-431BEEEBC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23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644242"/>
            <a:ext cx="7766936" cy="1727086"/>
          </a:xfrm>
        </p:spPr>
        <p:txBody>
          <a:bodyPr/>
          <a:lstStyle/>
          <a:p>
            <a:pPr algn="ctr"/>
            <a:r>
              <a:rPr lang="ru-RU" sz="4400" dirty="0"/>
              <a:t>Презентация на тему</a:t>
            </a:r>
            <a:r>
              <a:rPr lang="en-US" sz="4400" dirty="0"/>
              <a:t>:</a:t>
            </a:r>
            <a:br>
              <a:rPr lang="ru-RU" sz="6600" dirty="0"/>
            </a:br>
            <a:r>
              <a:rPr lang="ru-RU" sz="2000" b="1" cap="all" dirty="0"/>
              <a:t>Анализ содержания труда, рационализация рабочих мест. основы </a:t>
            </a:r>
            <a:r>
              <a:rPr lang="ru-RU" sz="2000" b="1" cap="all" dirty="0" err="1"/>
              <a:t>профессиографии</a:t>
            </a:r>
            <a:r>
              <a:rPr lang="ru-RU" sz="2000" b="1" cap="all" dirty="0"/>
              <a:t>. система описания профессий и требований рабочего места в </a:t>
            </a:r>
            <a:r>
              <a:rPr lang="ru-RU" sz="2000" b="1" cap="all" dirty="0" err="1"/>
              <a:t>сша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210223"/>
            <a:ext cx="7766936" cy="932228"/>
          </a:xfrm>
        </p:spPr>
        <p:txBody>
          <a:bodyPr/>
          <a:lstStyle/>
          <a:p>
            <a:r>
              <a:rPr lang="ru-RU" dirty="0"/>
              <a:t>Подготовил студент группы Т-409-13</a:t>
            </a:r>
          </a:p>
          <a:p>
            <a:r>
              <a:rPr lang="ru-RU" dirty="0"/>
              <a:t>Бутенко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347605684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Другая система оценок, разработанная НИИ труда в 1989г.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ru-RU" sz="2000" dirty="0"/>
              <a:t>• профессионально-квалификационный уровень (образование, стаж, творческий подход к делу);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• деловые качества (компетентность, воспитание коллектива, инновации в коллективе, стиль принятия решений, контактность);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• сложность работы (содержание труда, разнообразие и комплексность работ, самостоятельность, масштаб и сложность руководства, дополнительная ответственность);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• оценка результатов труда по количеству, качеству, срокам.</a:t>
            </a:r>
          </a:p>
        </p:txBody>
      </p:sp>
    </p:spTree>
    <p:extLst>
      <p:ext uri="{BB962C8B-B14F-4D97-AF65-F5344CB8AC3E}">
        <p14:creationId xmlns:p14="http://schemas.microsoft.com/office/powerpoint/2010/main" val="9643211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253"/>
          </a:xfrm>
        </p:spPr>
        <p:txBody>
          <a:bodyPr/>
          <a:lstStyle/>
          <a:p>
            <a:pPr algn="ctr"/>
            <a:r>
              <a:rPr lang="ru-RU" dirty="0"/>
              <a:t>Из чего состоит </a:t>
            </a:r>
            <a:r>
              <a:rPr lang="ru-RU" dirty="0" err="1"/>
              <a:t>профессиография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9229" y="1612233"/>
            <a:ext cx="8596668" cy="4429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err="1"/>
              <a:t>Профессиограмма</a:t>
            </a:r>
            <a:endParaRPr lang="ru-RU" sz="3600" dirty="0"/>
          </a:p>
          <a:p>
            <a:pPr marL="800100" lvl="1">
              <a:buFont typeface="+mj-lt"/>
              <a:buAutoNum type="arabicPeriod"/>
            </a:pPr>
            <a:r>
              <a:rPr lang="ru-RU" sz="3200" dirty="0"/>
              <a:t>социально-экономических</a:t>
            </a:r>
          </a:p>
          <a:p>
            <a:pPr marL="800100" lvl="1">
              <a:buFont typeface="+mj-lt"/>
              <a:buAutoNum type="arabicPeriod"/>
            </a:pPr>
            <a:r>
              <a:rPr lang="ru-RU" sz="3200" dirty="0"/>
              <a:t>производственно-технических</a:t>
            </a:r>
          </a:p>
          <a:p>
            <a:pPr marL="800100" lvl="1">
              <a:buFont typeface="+mj-lt"/>
              <a:buAutoNum type="arabicPeriod"/>
            </a:pPr>
            <a:r>
              <a:rPr lang="ru-RU" sz="3200" dirty="0"/>
              <a:t>санитарно-гигиенических</a:t>
            </a:r>
          </a:p>
          <a:p>
            <a:pPr marL="800100" lvl="1">
              <a:buFont typeface="+mj-lt"/>
              <a:buAutoNum type="arabicPeriod"/>
            </a:pPr>
            <a:r>
              <a:rPr lang="ru-RU" sz="3200" dirty="0"/>
              <a:t>Психологических</a:t>
            </a:r>
          </a:p>
          <a:p>
            <a:pPr marL="800100" lvl="1">
              <a:buFont typeface="+mj-lt"/>
              <a:buAutoNum type="arabicPeriod"/>
            </a:pPr>
            <a:r>
              <a:rPr lang="ru-RU" sz="3200" dirty="0"/>
              <a:t>других особенностей профессии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5994229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05063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Основные этапы разработки </a:t>
            </a:r>
            <a:r>
              <a:rPr lang="ru-RU" dirty="0" err="1"/>
              <a:t>профессиограммы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9662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Изучение и описание профессионального труда методами научных дисциплин: физиологии труда, гигиены труда, психологии (инженерной, социальной, педагогической), социологии, экономики, юриспруденции.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Анализ, систематизация, синтез информации.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Разработка дисциплинарно-частных </a:t>
            </a:r>
            <a:r>
              <a:rPr lang="ru-RU" sz="2400" dirty="0" err="1"/>
              <a:t>профессиограмм</a:t>
            </a:r>
            <a:r>
              <a:rPr lang="ru-RU" sz="2400" dirty="0"/>
              <a:t>: физиологической, санитарно-гигиенической, психологической, социологической, экономической, правовой.</a:t>
            </a:r>
          </a:p>
        </p:txBody>
      </p:sp>
    </p:spTree>
    <p:extLst>
      <p:ext uri="{BB962C8B-B14F-4D97-AF65-F5344CB8AC3E}">
        <p14:creationId xmlns:p14="http://schemas.microsoft.com/office/powerpoint/2010/main" val="16979941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49705"/>
            <a:ext cx="8596668" cy="539165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ru-RU" sz="2400" dirty="0"/>
              <a:t>Обобщение частных </a:t>
            </a:r>
            <a:r>
              <a:rPr lang="ru-RU" sz="2400" dirty="0" err="1"/>
              <a:t>профессиограмм</a:t>
            </a:r>
            <a:r>
              <a:rPr lang="ru-RU" sz="2400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ru-RU" sz="2400" dirty="0"/>
              <a:t>Разработка универсально-комплексной </a:t>
            </a:r>
            <a:r>
              <a:rPr lang="ru-RU" sz="2400" dirty="0" err="1"/>
              <a:t>профессиограммы</a:t>
            </a:r>
            <a:r>
              <a:rPr lang="ru-RU" sz="2400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ru-RU" sz="2400" dirty="0"/>
              <a:t>Разработка специальных </a:t>
            </a:r>
            <a:r>
              <a:rPr lang="ru-RU" sz="2400" dirty="0" err="1"/>
              <a:t>профессиограмм</a:t>
            </a:r>
            <a:r>
              <a:rPr lang="ru-RU" sz="2400" dirty="0"/>
              <a:t> целевого назначения для целей</a:t>
            </a:r>
            <a:r>
              <a:rPr lang="en-US" sz="24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/>
              <a:t>Профориентации и консультации;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ru-RU" sz="1800" dirty="0"/>
              <a:t>Оптимизации санитарно-гигиенических условий труда и режимов труда и отдыха;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ru-RU" sz="1800" dirty="0"/>
              <a:t>Повышения безопасности труда, надежности персонала;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ru-RU" sz="1800" dirty="0"/>
              <a:t>Стабилизации кадров;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ru-RU" sz="1800" dirty="0"/>
              <a:t>Решения социально-психологических вопросов коллектива;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ru-RU" sz="1800" dirty="0"/>
              <a:t>Повышения качества труда.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26372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Форма </a:t>
            </a:r>
            <a:r>
              <a:rPr lang="ru-RU" dirty="0" err="1"/>
              <a:t>профессиографического</a:t>
            </a:r>
            <a:r>
              <a:rPr lang="ru-RU" dirty="0"/>
              <a:t> опросника</a:t>
            </a:r>
            <a:endParaRPr lang="ru-RU" dirty="0"/>
          </a:p>
        </p:txBody>
      </p:sp>
      <p:pic>
        <p:nvPicPr>
          <p:cNvPr id="4" name="Объект 3" descr="https://www.wikireading.ru/img/264931_23_i_018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986862"/>
            <a:ext cx="8162129" cy="172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460920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528"/>
          </a:xfrm>
        </p:spPr>
        <p:txBody>
          <a:bodyPr/>
          <a:lstStyle/>
          <a:p>
            <a:pPr algn="ctr"/>
            <a:r>
              <a:rPr lang="ru-RU" b="1" dirty="0"/>
              <a:t>Функциональный анализ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61021"/>
            <a:ext cx="3819165" cy="4616678"/>
          </a:xfrm>
        </p:spPr>
        <p:txBody>
          <a:bodyPr>
            <a:noAutofit/>
          </a:bodyPr>
          <a:lstStyle/>
          <a:p>
            <a:r>
              <a:rPr lang="ru-RU" dirty="0"/>
              <a:t>Основной тезис «Функционального анализа работы» – каждая работа имеет цель, требования и стандарты. </a:t>
            </a:r>
          </a:p>
          <a:p>
            <a:r>
              <a:rPr lang="ru-RU" dirty="0"/>
              <a:t>Основной дескриптор в FJA – производственная деятельность. Средством стандартизации информации о производственной деятельности является банк целей, разработанных </a:t>
            </a:r>
            <a:r>
              <a:rPr lang="ru-RU" dirty="0" err="1"/>
              <a:t>Файном</a:t>
            </a:r>
            <a:r>
              <a:rPr lang="ru-RU" dirty="0"/>
              <a:t> и его коллегами.</a:t>
            </a:r>
          </a:p>
        </p:txBody>
      </p:sp>
      <p:pic>
        <p:nvPicPr>
          <p:cNvPr id="4" name="Рисунок 3" descr="https://www.wikireading.ru/img/264931_24_i_01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70" y="1426128"/>
            <a:ext cx="3921329" cy="4851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22934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380140"/>
          </a:xfrm>
        </p:spPr>
        <p:txBody>
          <a:bodyPr>
            <a:normAutofit/>
          </a:bodyPr>
          <a:lstStyle/>
          <a:p>
            <a:pPr algn="ctr"/>
            <a:br>
              <a:rPr lang="ru-RU" sz="5400" dirty="0"/>
            </a:br>
            <a:br>
              <a:rPr lang="ru-RU" sz="5400" dirty="0"/>
            </a:br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194949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9335" y="2572625"/>
            <a:ext cx="5882742" cy="1714150"/>
          </a:xfrm>
        </p:spPr>
        <p:txBody>
          <a:bodyPr>
            <a:noAutofit/>
          </a:bodyPr>
          <a:lstStyle/>
          <a:p>
            <a:pPr algn="ctr"/>
            <a:r>
              <a:rPr lang="ru-RU" sz="4800" i="0" dirty="0"/>
              <a:t>Нужный человек </a:t>
            </a:r>
            <a:br>
              <a:rPr lang="ru-RU" sz="4800" dirty="0"/>
            </a:br>
            <a:r>
              <a:rPr lang="ru-RU" sz="4800" i="0" dirty="0"/>
              <a:t>на нужном месте</a:t>
            </a:r>
            <a:r>
              <a:rPr lang="en-US" sz="4800" i="0" dirty="0"/>
              <a:t> ©</a:t>
            </a:r>
            <a:endParaRPr lang="ru-RU" sz="4800" dirty="0"/>
          </a:p>
        </p:txBody>
      </p:sp>
      <p:pic>
        <p:nvPicPr>
          <p:cNvPr id="2050" name="Picture 2" descr="Fayol-234x300.jpg (234×3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432" y="1429275"/>
            <a:ext cx="2228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8938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528"/>
          </a:xfrm>
        </p:spPr>
        <p:txBody>
          <a:bodyPr/>
          <a:lstStyle/>
          <a:p>
            <a:pPr algn="ctr"/>
            <a:r>
              <a:rPr lang="ru-RU" dirty="0"/>
              <a:t>Квалификация рабочего</a:t>
            </a:r>
          </a:p>
        </p:txBody>
      </p:sp>
      <p:sp>
        <p:nvSpPr>
          <p:cNvPr id="5" name="Овал 4"/>
          <p:cNvSpPr/>
          <p:nvPr/>
        </p:nvSpPr>
        <p:spPr>
          <a:xfrm>
            <a:off x="4640510" y="2550252"/>
            <a:ext cx="4135772" cy="223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Остальные аспекты</a:t>
            </a:r>
          </a:p>
          <a:p>
            <a:pPr algn="ctr"/>
            <a:r>
              <a:rPr lang="ru-RU" sz="3200" dirty="0"/>
              <a:t>(15%)</a:t>
            </a:r>
          </a:p>
        </p:txBody>
      </p:sp>
      <p:sp>
        <p:nvSpPr>
          <p:cNvPr id="4" name="Овал 3"/>
          <p:cNvSpPr/>
          <p:nvPr/>
        </p:nvSpPr>
        <p:spPr>
          <a:xfrm>
            <a:off x="1392572" y="2550253"/>
            <a:ext cx="4135772" cy="223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Техническая установка</a:t>
            </a:r>
          </a:p>
          <a:p>
            <a:pPr algn="ctr"/>
            <a:r>
              <a:rPr lang="ru-RU" sz="3200" dirty="0"/>
              <a:t>(85%)</a:t>
            </a:r>
          </a:p>
        </p:txBody>
      </p:sp>
    </p:spTree>
    <p:extLst>
      <p:ext uri="{BB962C8B-B14F-4D97-AF65-F5344CB8AC3E}">
        <p14:creationId xmlns:p14="http://schemas.microsoft.com/office/powerpoint/2010/main" val="3521359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528"/>
          </a:xfrm>
        </p:spPr>
        <p:txBody>
          <a:bodyPr/>
          <a:lstStyle/>
          <a:p>
            <a:pPr algn="ctr"/>
            <a:r>
              <a:rPr lang="ru-RU" dirty="0"/>
              <a:t>Квалификация руководителя</a:t>
            </a:r>
          </a:p>
        </p:txBody>
      </p:sp>
      <p:sp>
        <p:nvSpPr>
          <p:cNvPr id="5" name="Овал 4"/>
          <p:cNvSpPr/>
          <p:nvPr/>
        </p:nvSpPr>
        <p:spPr>
          <a:xfrm>
            <a:off x="4640510" y="2550252"/>
            <a:ext cx="4135772" cy="223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Остальные аспекты</a:t>
            </a:r>
          </a:p>
          <a:p>
            <a:pPr algn="ctr"/>
            <a:r>
              <a:rPr lang="ru-RU" sz="3200" dirty="0"/>
              <a:t>(70%)</a:t>
            </a:r>
          </a:p>
        </p:txBody>
      </p:sp>
      <p:sp>
        <p:nvSpPr>
          <p:cNvPr id="4" name="Овал 3"/>
          <p:cNvSpPr/>
          <p:nvPr/>
        </p:nvSpPr>
        <p:spPr>
          <a:xfrm>
            <a:off x="1392572" y="2550253"/>
            <a:ext cx="4135772" cy="223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Техническая установка</a:t>
            </a:r>
          </a:p>
          <a:p>
            <a:pPr algn="ctr"/>
            <a:r>
              <a:rPr lang="ru-RU" sz="3200" dirty="0"/>
              <a:t>(30%)</a:t>
            </a:r>
          </a:p>
        </p:txBody>
      </p:sp>
    </p:spTree>
    <p:extLst>
      <p:ext uri="{BB962C8B-B14F-4D97-AF65-F5344CB8AC3E}">
        <p14:creationId xmlns:p14="http://schemas.microsoft.com/office/powerpoint/2010/main" val="31876772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750"/>
          </a:xfrm>
        </p:spPr>
        <p:txBody>
          <a:bodyPr/>
          <a:lstStyle/>
          <a:p>
            <a:pPr algn="ctr"/>
            <a:r>
              <a:rPr lang="ru-RU" dirty="0"/>
              <a:t>Остальные аспекты?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9180" y="2097249"/>
            <a:ext cx="4238614" cy="319620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3200" dirty="0"/>
              <a:t>Административная</a:t>
            </a:r>
          </a:p>
          <a:p>
            <a:pPr>
              <a:buFont typeface="+mj-lt"/>
              <a:buAutoNum type="arabicPeriod"/>
            </a:pPr>
            <a:r>
              <a:rPr lang="ru-RU" sz="3200" dirty="0"/>
              <a:t>Коммерческая</a:t>
            </a:r>
          </a:p>
          <a:p>
            <a:pPr>
              <a:buFont typeface="+mj-lt"/>
              <a:buAutoNum type="arabicPeriod"/>
            </a:pPr>
            <a:r>
              <a:rPr lang="ru-RU" sz="3200" dirty="0"/>
              <a:t>Финансовая</a:t>
            </a:r>
          </a:p>
          <a:p>
            <a:pPr>
              <a:buFont typeface="+mj-lt"/>
              <a:buAutoNum type="arabicPeriod"/>
            </a:pPr>
            <a:r>
              <a:rPr lang="ru-RU" sz="3200" dirty="0"/>
              <a:t>Страховая</a:t>
            </a:r>
          </a:p>
          <a:p>
            <a:pPr>
              <a:buFont typeface="+mj-lt"/>
              <a:buAutoNum type="arabicPeriod"/>
            </a:pPr>
            <a:r>
              <a:rPr lang="ru-RU" sz="3200" dirty="0"/>
              <a:t>Учетная</a:t>
            </a:r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5947794" y="2172750"/>
            <a:ext cx="343948" cy="2894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676860" y="3036816"/>
            <a:ext cx="4238614" cy="1233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6000" dirty="0"/>
              <a:t>Сферы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792523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же такое </a:t>
            </a:r>
            <a:r>
              <a:rPr lang="en-US" dirty="0"/>
              <a:t>“</a:t>
            </a:r>
            <a:r>
              <a:rPr lang="ru-RU" dirty="0"/>
              <a:t>Анализ содержания труда</a:t>
            </a:r>
            <a:r>
              <a:rPr lang="en-US" dirty="0"/>
              <a:t>”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200" b="1" dirty="0"/>
              <a:t>Анализ содержания труда</a:t>
            </a:r>
            <a:r>
              <a:rPr lang="ru-RU" sz="2200" dirty="0"/>
              <a:t> – многоцелевая деятельность, направленная на решение следующих задач</a:t>
            </a:r>
            <a:r>
              <a:rPr lang="en-US" sz="2200" dirty="0"/>
              <a:t>:</a:t>
            </a:r>
          </a:p>
          <a:p>
            <a:pPr>
              <a:buFont typeface="+mj-lt"/>
              <a:buAutoNum type="arabicPeriod"/>
            </a:pPr>
            <a:r>
              <a:rPr lang="ru-RU" sz="2600" u="sng" dirty="0"/>
              <a:t>Определение</a:t>
            </a:r>
            <a:r>
              <a:rPr lang="ru-RU" sz="2600" dirty="0"/>
              <a:t> научно обоснованных требований рабочего места к работнику как профессионалу, к его организму и личности.</a:t>
            </a:r>
          </a:p>
          <a:p>
            <a:pPr>
              <a:buFont typeface="+mj-lt"/>
              <a:buAutoNum type="arabicPeriod"/>
            </a:pPr>
            <a:r>
              <a:rPr lang="ru-RU" sz="2600" u="sng" dirty="0"/>
              <a:t>Совершенствование</a:t>
            </a:r>
            <a:r>
              <a:rPr lang="ru-RU" sz="2600" dirty="0"/>
              <a:t> разделения и организации труда за счет точного определения состава выполняемых функций и их последующего перераспределения</a:t>
            </a:r>
          </a:p>
          <a:p>
            <a:pPr>
              <a:buFont typeface="+mj-lt"/>
              <a:buAutoNum type="arabicPeriod"/>
            </a:pPr>
            <a:r>
              <a:rPr lang="ru-RU" sz="2600" u="sng" dirty="0"/>
              <a:t>Формирование</a:t>
            </a:r>
            <a:r>
              <a:rPr lang="ru-RU" sz="2600" dirty="0"/>
              <a:t> научной базы для нормирования труда</a:t>
            </a:r>
          </a:p>
        </p:txBody>
      </p:sp>
    </p:spTree>
    <p:extLst>
      <p:ext uri="{BB962C8B-B14F-4D97-AF65-F5344CB8AC3E}">
        <p14:creationId xmlns:p14="http://schemas.microsoft.com/office/powerpoint/2010/main" val="8868988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86561"/>
            <a:ext cx="8596668" cy="555480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2400" u="sng" dirty="0"/>
              <a:t>Создание</a:t>
            </a:r>
            <a:r>
              <a:rPr lang="ru-RU" sz="2400" dirty="0"/>
              <a:t> обоснования для установления уровня оплаты и стимулирования работников;</a:t>
            </a:r>
          </a:p>
          <a:p>
            <a:pPr>
              <a:buFont typeface="+mj-lt"/>
              <a:buAutoNum type="arabicPeriod"/>
            </a:pPr>
            <a:r>
              <a:rPr lang="ru-RU" sz="2400" u="sng" dirty="0"/>
              <a:t>Формирование</a:t>
            </a:r>
            <a:r>
              <a:rPr lang="ru-RU" sz="2400" dirty="0"/>
              <a:t> информационной базы для таких компонентов кадровой политики, как подбор, перемещение, оценка результатов и др.;</a:t>
            </a:r>
          </a:p>
          <a:p>
            <a:pPr>
              <a:buFont typeface="+mj-lt"/>
              <a:buAutoNum type="arabicPeriod"/>
            </a:pPr>
            <a:r>
              <a:rPr lang="ru-RU" sz="2400" u="sng" dirty="0"/>
              <a:t>Совершенствование</a:t>
            </a:r>
            <a:r>
              <a:rPr lang="ru-RU" sz="2400" dirty="0"/>
              <a:t> документов по трудовым отношениям, таких как положения о подразделениях и должностные инструкции;</a:t>
            </a:r>
          </a:p>
          <a:p>
            <a:pPr>
              <a:buFont typeface="+mj-lt"/>
              <a:buAutoNum type="arabicPeriod"/>
            </a:pPr>
            <a:r>
              <a:rPr lang="ru-RU" sz="2400" u="sng" dirty="0"/>
              <a:t>Создание</a:t>
            </a:r>
            <a:r>
              <a:rPr lang="ru-RU" sz="2400" dirty="0"/>
              <a:t> базиса для решения проблем оптимизации управленческих процессов, разработки схем информационных потоков, документооборота и принятия решений.</a:t>
            </a:r>
          </a:p>
          <a:p>
            <a:pP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05135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972"/>
          </a:xfrm>
        </p:spPr>
        <p:txBody>
          <a:bodyPr/>
          <a:lstStyle/>
          <a:p>
            <a:pPr algn="ctr"/>
            <a:r>
              <a:rPr lang="ru-RU" dirty="0"/>
              <a:t>Как происходит анализ?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18407"/>
            <a:ext cx="8596668" cy="4522955"/>
          </a:xfrm>
        </p:spPr>
        <p:txBody>
          <a:bodyPr>
            <a:normAutofit/>
          </a:bodyPr>
          <a:lstStyle/>
          <a:p>
            <a:r>
              <a:rPr lang="ru-RU" sz="2000" dirty="0"/>
              <a:t>Наиболее известный подход к классификации параметров рабочих мест называется </a:t>
            </a:r>
            <a:r>
              <a:rPr lang="ru-RU" sz="2000" b="1" u="sng" dirty="0"/>
              <a:t>Женевская схема условий труда</a:t>
            </a:r>
            <a:r>
              <a:rPr lang="ru-RU" sz="2000" b="1" dirty="0"/>
              <a:t> </a:t>
            </a:r>
            <a:r>
              <a:rPr lang="ru-RU" sz="2000" dirty="0"/>
              <a:t>и включает оценку рабочих мест по следующим показателям</a:t>
            </a:r>
            <a:r>
              <a:rPr lang="en-US" sz="2000" dirty="0"/>
              <a:t>:</a:t>
            </a:r>
          </a:p>
          <a:p>
            <a:pPr>
              <a:buFont typeface="+mj-lt"/>
              <a:buAutoNum type="arabicPeriod"/>
            </a:pPr>
            <a:r>
              <a:rPr lang="ru-RU" sz="2000" u="sng" dirty="0"/>
              <a:t>Квалификационные</a:t>
            </a:r>
            <a:r>
              <a:rPr lang="ru-RU" sz="2000" dirty="0"/>
              <a:t> требования (для выполнения функции, работы на данном рабочем месте): общее образование, специальное образование, опыт;</a:t>
            </a:r>
          </a:p>
          <a:p>
            <a:pPr>
              <a:buFont typeface="+mj-lt"/>
              <a:buAutoNum type="arabicPeriod"/>
            </a:pPr>
            <a:r>
              <a:rPr lang="ru-RU" sz="2000" u="sng" dirty="0"/>
              <a:t>Тяжесть</a:t>
            </a:r>
            <a:r>
              <a:rPr lang="ru-RU" sz="2000" dirty="0"/>
              <a:t> труда: физические нагрузки, нервно-психологические нагрузки;</a:t>
            </a:r>
          </a:p>
          <a:p>
            <a:pPr>
              <a:buFont typeface="+mj-lt"/>
              <a:buAutoNum type="arabicPeriod"/>
            </a:pPr>
            <a:r>
              <a:rPr lang="ru-RU" sz="2000" u="sng" dirty="0"/>
              <a:t>Ответственность</a:t>
            </a:r>
            <a:r>
              <a:rPr lang="ru-RU" sz="2000" dirty="0"/>
              <a:t>: за собственный труд, за труд других (подчиненных);</a:t>
            </a:r>
          </a:p>
          <a:p>
            <a:pPr>
              <a:buFont typeface="+mj-lt"/>
              <a:buAutoNum type="arabicPeriod"/>
            </a:pPr>
            <a:r>
              <a:rPr lang="ru-RU" sz="2000" u="sng" dirty="0"/>
              <a:t>Вредность</a:t>
            </a:r>
            <a:r>
              <a:rPr lang="ru-RU" sz="2000" dirty="0"/>
              <a:t> труда.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4893600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08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Ранговые ряды, балльные оценки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 descr="https://www.wikireading.ru/img/264931_22_i_017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6" y="1385218"/>
            <a:ext cx="8638390" cy="4831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2978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Words>372</Words>
  <Application>Microsoft Office PowerPoint</Application>
  <PresentationFormat>Широкоэкранный</PresentationFormat>
  <Paragraphs>67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Аспект</vt:lpstr>
      <vt:lpstr>Презентация на тему: Анализ содержания труда, рационализация рабочих мест. основы профессиографии. система описания профессий и требований рабочего места в сша</vt:lpstr>
      <vt:lpstr>Нужный человек  на нужном месте ©</vt:lpstr>
      <vt:lpstr>Квалификация рабочего</vt:lpstr>
      <vt:lpstr>Квалификация руководителя</vt:lpstr>
      <vt:lpstr>Остальные аспекты?</vt:lpstr>
      <vt:lpstr>Что же такое “Анализ содержания труда”?</vt:lpstr>
      <vt:lpstr>Презентация PowerPoint</vt:lpstr>
      <vt:lpstr>Как происходит анализ?</vt:lpstr>
      <vt:lpstr>Ранговые ряды, балльные оценки </vt:lpstr>
      <vt:lpstr>Другая система оценок, разработанная НИИ труда в 1989г.</vt:lpstr>
      <vt:lpstr>Из чего состоит профессиография?</vt:lpstr>
      <vt:lpstr>Основные этапы разработки профессиограммы</vt:lpstr>
      <vt:lpstr>Презентация PowerPoint</vt:lpstr>
      <vt:lpstr>Форма профессиографического опросника</vt:lpstr>
      <vt:lpstr>Функциональный анализ работы</vt:lpstr>
      <vt:lpstr> 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Preacher</dc:creator>
  <cp:lastModifiedBy>Preacher</cp:lastModifiedBy>
  <cp:revision>16</cp:revision>
  <dcterms:created xsi:type="dcterms:W3CDTF">2016-11-13T11:47:09Z</dcterms:created>
  <dcterms:modified xsi:type="dcterms:W3CDTF">2016-11-13T16:18:59Z</dcterms:modified>
</cp:coreProperties>
</file>