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96"/>
  </p:normalViewPr>
  <p:slideViewPr>
    <p:cSldViewPr snapToGrid="0" snapToObjects="1">
      <p:cViewPr varScale="1">
        <p:scale>
          <a:sx n="93" d="100"/>
          <a:sy n="93"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1050;&#1085;&#1080;&#1075;&#1072;1"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1050;&#1085;&#1080;&#1075;&#1072;1"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1050;&#1085;&#1080;&#1075;&#1072;1"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1050;&#1085;&#1080;&#1075;&#1072;1"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1050;&#1085;&#1080;&#1075;&#1072;1"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1050;&#1085;&#1080;&#1075;&#1072;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2800" b="0" i="0" u="none" strike="noStrike" kern="1200" spc="0" baseline="0">
                <a:solidFill>
                  <a:schemeClr val="tx1">
                    <a:lumMod val="65000"/>
                    <a:lumOff val="35000"/>
                  </a:schemeClr>
                </a:solidFill>
                <a:latin typeface="+mn-lt"/>
                <a:ea typeface="+mn-ea"/>
                <a:cs typeface="+mn-cs"/>
              </a:defRPr>
            </a:pPr>
            <a:r>
              <a:rPr lang="ru-RU" sz="2800"/>
              <a:t>Распределение систем по отраслям экономики</a:t>
            </a:r>
          </a:p>
        </c:rich>
      </c:tx>
      <c:layout/>
      <c:overlay val="0"/>
      <c:spPr>
        <a:noFill/>
        <a:ln>
          <a:noFill/>
        </a:ln>
        <a:effectLst/>
      </c:spPr>
      <c:txPr>
        <a:bodyPr rot="0" spcFirstLastPara="1" vertOverflow="ellipsis" vert="horz" wrap="square" anchor="ctr" anchorCtr="1"/>
        <a:lstStyle/>
        <a:p>
          <a:pPr algn="l">
            <a:defRPr sz="28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manualLayout>
          <c:layoutTarget val="inner"/>
          <c:xMode val="edge"/>
          <c:yMode val="edge"/>
          <c:x val="0.133275590551181"/>
          <c:y val="0.133489501312336"/>
          <c:w val="0.439501394356955"/>
          <c:h val="0.781335812190143"/>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8E03-457A-AB22-B9C78FE012CC}"/>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8E03-457A-AB22-B9C78FE012CC}"/>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8E03-457A-AB22-B9C78FE012CC}"/>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8E03-457A-AB22-B9C78FE012CC}"/>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8E03-457A-AB22-B9C78FE012CC}"/>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8E03-457A-AB22-B9C78FE012CC}"/>
              </c:ext>
            </c:extLst>
          </c:dPt>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Лист1!$A$2:$A$7</c:f>
              <c:strCache>
                <c:ptCount val="6"/>
                <c:pt idx="0">
                  <c:v>Промышленность</c:v>
                </c:pt>
                <c:pt idx="1">
                  <c:v>Финансы и банки</c:v>
                </c:pt>
                <c:pt idx="2">
                  <c:v>Электронная коммерция</c:v>
                </c:pt>
                <c:pt idx="3">
                  <c:v>Телекоммуникации</c:v>
                </c:pt>
                <c:pt idx="4">
                  <c:v>Информационные технологии</c:v>
                </c:pt>
                <c:pt idx="5">
                  <c:v>Государственные учреждения</c:v>
                </c:pt>
              </c:strCache>
            </c:strRef>
          </c:cat>
          <c:val>
            <c:numRef>
              <c:f>Лист1!$B$2:$B$7</c:f>
              <c:numCache>
                <c:formatCode>General</c:formatCode>
                <c:ptCount val="6"/>
                <c:pt idx="0">
                  <c:v>17.0</c:v>
                </c:pt>
                <c:pt idx="1">
                  <c:v>22.0</c:v>
                </c:pt>
                <c:pt idx="2">
                  <c:v>30.0</c:v>
                </c:pt>
                <c:pt idx="3">
                  <c:v>13.0</c:v>
                </c:pt>
                <c:pt idx="4">
                  <c:v>15.0</c:v>
                </c:pt>
                <c:pt idx="5">
                  <c:v>3.0</c:v>
                </c:pt>
              </c:numCache>
            </c:numRef>
          </c:val>
          <c:extLst xmlns:c16r2="http://schemas.microsoft.com/office/drawing/2015/06/chart">
            <c:ext xmlns:c16="http://schemas.microsoft.com/office/drawing/2014/chart" uri="{C3380CC4-5D6E-409C-BE32-E72D297353CC}">
              <c16:uniqueId val="{0000000C-8E03-457A-AB22-B9C78FE012CC}"/>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26885908792651"/>
          <c:y val="0.147770778652668"/>
          <c:w val="0.299155757874016"/>
          <c:h val="0.68610644502770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ru-RU" sz="2800"/>
              <a:t>Распределение</a:t>
            </a:r>
            <a:r>
              <a:rPr lang="ru-RU" sz="2800" baseline="0"/>
              <a:t> систем по средствам разработки</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manualLayout>
          <c:layoutTarget val="inner"/>
          <c:xMode val="edge"/>
          <c:yMode val="edge"/>
          <c:x val="0.113623359580052"/>
          <c:y val="0.158569407990668"/>
          <c:w val="0.421173638451444"/>
          <c:h val="0.748753135024788"/>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BC5E-4197-A96B-A1724311F1A3}"/>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BC5E-4197-A96B-A1724311F1A3}"/>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BC5E-4197-A96B-A1724311F1A3}"/>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BC5E-4197-A96B-A1724311F1A3}"/>
              </c:ext>
            </c:extLst>
          </c:dPt>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Лист1!$A$11:$A$14</c:f>
              <c:strCache>
                <c:ptCount val="4"/>
                <c:pt idx="0">
                  <c:v>PHP</c:v>
                </c:pt>
                <c:pt idx="1">
                  <c:v>ASP.NET</c:v>
                </c:pt>
                <c:pt idx="2">
                  <c:v>NODE.JS</c:v>
                </c:pt>
                <c:pt idx="3">
                  <c:v>OTHER</c:v>
                </c:pt>
              </c:strCache>
            </c:strRef>
          </c:cat>
          <c:val>
            <c:numRef>
              <c:f>Лист1!$B$11:$B$14</c:f>
              <c:numCache>
                <c:formatCode>General</c:formatCode>
                <c:ptCount val="4"/>
                <c:pt idx="0">
                  <c:v>53.0</c:v>
                </c:pt>
                <c:pt idx="1">
                  <c:v>23.0</c:v>
                </c:pt>
                <c:pt idx="2">
                  <c:v>7.0</c:v>
                </c:pt>
                <c:pt idx="3">
                  <c:v>17.0</c:v>
                </c:pt>
              </c:numCache>
            </c:numRef>
          </c:val>
          <c:extLst xmlns:c16r2="http://schemas.microsoft.com/office/drawing/2015/06/chart">
            <c:ext xmlns:c16="http://schemas.microsoft.com/office/drawing/2014/chart" uri="{C3380CC4-5D6E-409C-BE32-E72D297353CC}">
              <c16:uniqueId val="{00000008-BC5E-4197-A96B-A1724311F1A3}"/>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64422777230971"/>
          <c:y val="0.238134756181793"/>
          <c:w val="0.228806389435696"/>
          <c:h val="0.497809089653267"/>
        </c:manualLayout>
      </c:layout>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ru-RU" sz="2400"/>
              <a:t>Распределение систем по типу используемого веб-сервера</a:t>
            </a: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manualLayout>
          <c:layoutTarget val="inner"/>
          <c:xMode val="edge"/>
          <c:yMode val="edge"/>
          <c:x val="0.163769288366904"/>
          <c:y val="0.13719320501604"/>
          <c:w val="0.439501430405301"/>
          <c:h val="0.781335812190143"/>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5804-4629-8761-40BF94FC5FDA}"/>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5804-4629-8761-40BF94FC5FDA}"/>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5804-4629-8761-40BF94FC5FDA}"/>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5804-4629-8761-40BF94FC5FDA}"/>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5804-4629-8761-40BF94FC5FDA}"/>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5804-4629-8761-40BF94FC5FDA}"/>
              </c:ext>
            </c:extLst>
          </c:dPt>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Лист1!$A$18:$A$23</c:f>
              <c:strCache>
                <c:ptCount val="6"/>
                <c:pt idx="0">
                  <c:v>Apache</c:v>
                </c:pt>
                <c:pt idx="1">
                  <c:v>IIS</c:v>
                </c:pt>
                <c:pt idx="2">
                  <c:v>Nginx</c:v>
                </c:pt>
                <c:pt idx="3">
                  <c:v>Apache-Coyote</c:v>
                </c:pt>
                <c:pt idx="4">
                  <c:v>Apache Tomcat</c:v>
                </c:pt>
                <c:pt idx="5">
                  <c:v>Other (traefik, ...)</c:v>
                </c:pt>
              </c:strCache>
            </c:strRef>
          </c:cat>
          <c:val>
            <c:numRef>
              <c:f>Лист1!$B$18:$B$23</c:f>
              <c:numCache>
                <c:formatCode>General</c:formatCode>
                <c:ptCount val="6"/>
                <c:pt idx="0">
                  <c:v>23.0</c:v>
                </c:pt>
                <c:pt idx="1">
                  <c:v>21.0</c:v>
                </c:pt>
                <c:pt idx="2">
                  <c:v>32.0</c:v>
                </c:pt>
                <c:pt idx="3">
                  <c:v>12.0</c:v>
                </c:pt>
                <c:pt idx="4">
                  <c:v>7.0</c:v>
                </c:pt>
                <c:pt idx="5">
                  <c:v>5.0</c:v>
                </c:pt>
              </c:numCache>
            </c:numRef>
          </c:val>
          <c:extLst xmlns:c16r2="http://schemas.microsoft.com/office/drawing/2015/06/chart">
            <c:ext xmlns:c16="http://schemas.microsoft.com/office/drawing/2014/chart" uri="{C3380CC4-5D6E-409C-BE32-E72D297353CC}">
              <c16:uniqueId val="{0000000C-5804-4629-8761-40BF94FC5FDA}"/>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76414999705955"/>
          <c:y val="0.19522149314669"/>
          <c:w val="0.245459993886154"/>
          <c:h val="0.60972353455818"/>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ru-RU" sz="2400"/>
              <a:t>Доли</a:t>
            </a:r>
            <a:r>
              <a:rPr lang="ru-RU" sz="2400" baseline="0"/>
              <a:t> уязвимых сайтов в зависимости от степени риска уязвимостей</a:t>
            </a: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manualLayout>
          <c:layoutTarget val="inner"/>
          <c:xMode val="edge"/>
          <c:yMode val="edge"/>
          <c:x val="0.0302386811023622"/>
          <c:y val="0.0760926036880437"/>
          <c:w val="0.840401902887139"/>
          <c:h val="0.880021708956213"/>
        </c:manualLayout>
      </c:layout>
      <c:lineChart>
        <c:grouping val="standard"/>
        <c:varyColors val="0"/>
        <c:ser>
          <c:idx val="0"/>
          <c:order val="0"/>
          <c:tx>
            <c:strRef>
              <c:f>Лист1!$A$28</c:f>
              <c:strCache>
                <c:ptCount val="1"/>
                <c:pt idx="0">
                  <c:v>Высокий риск</c:v>
                </c:pt>
              </c:strCache>
            </c:strRef>
          </c:tx>
          <c:spPr>
            <a:ln w="28575" cap="rnd">
              <a:solidFill>
                <a:schemeClr val="accent1"/>
              </a:solidFill>
              <a:round/>
            </a:ln>
            <a:effectLst/>
          </c:spPr>
          <c:marker>
            <c:symbol val="none"/>
          </c:marker>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ru-RU"/>
              </a:p>
            </c:txPr>
            <c:dLblPos val="b"/>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wedgeRectCallout">
                    <a:avLst/>
                  </a:prstGeom>
                  <a:noFill/>
                  <a:ln>
                    <a:noFill/>
                  </a:ln>
                </c15:spPr>
                <c15:layout/>
                <c15:showLeaderLines val="0"/>
              </c:ext>
            </c:extLst>
          </c:dLbls>
          <c:cat>
            <c:numRef>
              <c:f>Лист1!$B$27:$I$27</c:f>
              <c:numCache>
                <c:formatCode>General</c:formatCode>
                <c:ptCount val="8"/>
                <c:pt idx="0">
                  <c:v>2010.0</c:v>
                </c:pt>
                <c:pt idx="1">
                  <c:v>2011.0</c:v>
                </c:pt>
                <c:pt idx="2">
                  <c:v>2012.0</c:v>
                </c:pt>
                <c:pt idx="3">
                  <c:v>2013.0</c:v>
                </c:pt>
                <c:pt idx="4">
                  <c:v>2014.0</c:v>
                </c:pt>
                <c:pt idx="5">
                  <c:v>2015.0</c:v>
                </c:pt>
                <c:pt idx="6">
                  <c:v>2016.0</c:v>
                </c:pt>
                <c:pt idx="7">
                  <c:v>2017.0</c:v>
                </c:pt>
              </c:numCache>
            </c:numRef>
          </c:cat>
          <c:val>
            <c:numRef>
              <c:f>Лист1!$B$28:$I$28</c:f>
              <c:numCache>
                <c:formatCode>General</c:formatCode>
                <c:ptCount val="8"/>
                <c:pt idx="0">
                  <c:v>76.0</c:v>
                </c:pt>
                <c:pt idx="1">
                  <c:v>61.0</c:v>
                </c:pt>
                <c:pt idx="2">
                  <c:v>45.0</c:v>
                </c:pt>
                <c:pt idx="3">
                  <c:v>61.0</c:v>
                </c:pt>
                <c:pt idx="4">
                  <c:v>68.0</c:v>
                </c:pt>
                <c:pt idx="5">
                  <c:v>73.0</c:v>
                </c:pt>
                <c:pt idx="6">
                  <c:v>69.0</c:v>
                </c:pt>
                <c:pt idx="7">
                  <c:v>74.0</c:v>
                </c:pt>
              </c:numCache>
            </c:numRef>
          </c:val>
          <c:smooth val="0"/>
          <c:extLst xmlns:c16r2="http://schemas.microsoft.com/office/drawing/2015/06/chart">
            <c:ext xmlns:c16="http://schemas.microsoft.com/office/drawing/2014/chart" uri="{C3380CC4-5D6E-409C-BE32-E72D297353CC}">
              <c16:uniqueId val="{00000000-8A40-4E23-976A-CCE6001B35FC}"/>
            </c:ext>
          </c:extLst>
        </c:ser>
        <c:ser>
          <c:idx val="1"/>
          <c:order val="1"/>
          <c:tx>
            <c:strRef>
              <c:f>Лист1!$A$29</c:f>
              <c:strCache>
                <c:ptCount val="1"/>
                <c:pt idx="0">
                  <c:v>Средний риск</c:v>
                </c:pt>
              </c:strCache>
            </c:strRef>
          </c:tx>
          <c:spPr>
            <a:ln w="28575" cap="rnd">
              <a:solidFill>
                <a:schemeClr val="accent2"/>
              </a:solidFill>
              <a:round/>
            </a:ln>
            <a:effectLst/>
          </c:spPr>
          <c:marker>
            <c:symbol val="none"/>
          </c:marker>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ru-RU"/>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wedgeRectCallout">
                    <a:avLst/>
                  </a:prstGeom>
                  <a:noFill/>
                  <a:ln>
                    <a:noFill/>
                  </a:ln>
                </c15:spPr>
                <c15:layout/>
                <c15:showLeaderLines val="0"/>
              </c:ext>
            </c:extLst>
          </c:dLbls>
          <c:cat>
            <c:numRef>
              <c:f>Лист1!$B$27:$I$27</c:f>
              <c:numCache>
                <c:formatCode>General</c:formatCode>
                <c:ptCount val="8"/>
                <c:pt idx="0">
                  <c:v>2010.0</c:v>
                </c:pt>
                <c:pt idx="1">
                  <c:v>2011.0</c:v>
                </c:pt>
                <c:pt idx="2">
                  <c:v>2012.0</c:v>
                </c:pt>
                <c:pt idx="3">
                  <c:v>2013.0</c:v>
                </c:pt>
                <c:pt idx="4">
                  <c:v>2014.0</c:v>
                </c:pt>
                <c:pt idx="5">
                  <c:v>2015.0</c:v>
                </c:pt>
                <c:pt idx="6">
                  <c:v>2016.0</c:v>
                </c:pt>
                <c:pt idx="7">
                  <c:v>2017.0</c:v>
                </c:pt>
              </c:numCache>
            </c:numRef>
          </c:cat>
          <c:val>
            <c:numRef>
              <c:f>Лист1!$B$29:$I$29</c:f>
              <c:numCache>
                <c:formatCode>General</c:formatCode>
                <c:ptCount val="8"/>
                <c:pt idx="0">
                  <c:v>93.0</c:v>
                </c:pt>
                <c:pt idx="1">
                  <c:v>100.0</c:v>
                </c:pt>
                <c:pt idx="2">
                  <c:v>90.0</c:v>
                </c:pt>
                <c:pt idx="3">
                  <c:v>95.0</c:v>
                </c:pt>
                <c:pt idx="4">
                  <c:v>90.0</c:v>
                </c:pt>
                <c:pt idx="5">
                  <c:v>90.0</c:v>
                </c:pt>
                <c:pt idx="6">
                  <c:v>95.0</c:v>
                </c:pt>
                <c:pt idx="7">
                  <c:v>100.0</c:v>
                </c:pt>
              </c:numCache>
            </c:numRef>
          </c:val>
          <c:smooth val="0"/>
          <c:extLst xmlns:c16r2="http://schemas.microsoft.com/office/drawing/2015/06/chart">
            <c:ext xmlns:c16="http://schemas.microsoft.com/office/drawing/2014/chart" uri="{C3380CC4-5D6E-409C-BE32-E72D297353CC}">
              <c16:uniqueId val="{00000001-8A40-4E23-976A-CCE6001B35FC}"/>
            </c:ext>
          </c:extLst>
        </c:ser>
        <c:ser>
          <c:idx val="2"/>
          <c:order val="2"/>
          <c:tx>
            <c:strRef>
              <c:f>Лист1!$A$30</c:f>
              <c:strCache>
                <c:ptCount val="1"/>
                <c:pt idx="0">
                  <c:v>Низкий риск</c:v>
                </c:pt>
              </c:strCache>
            </c:strRef>
          </c:tx>
          <c:spPr>
            <a:ln w="28575" cap="rnd">
              <a:solidFill>
                <a:schemeClr val="accent3"/>
              </a:solidFill>
              <a:round/>
            </a:ln>
            <a:effectLst/>
          </c:spPr>
          <c:marker>
            <c:symbol val="none"/>
          </c:marker>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ru-RU"/>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wedgeRectCallout">
                    <a:avLst/>
                  </a:prstGeom>
                  <a:noFill/>
                  <a:ln>
                    <a:noFill/>
                  </a:ln>
                </c15:spPr>
                <c15:layout/>
                <c15:showLeaderLines val="0"/>
              </c:ext>
            </c:extLst>
          </c:dLbls>
          <c:cat>
            <c:numRef>
              <c:f>Лист1!$B$27:$I$27</c:f>
              <c:numCache>
                <c:formatCode>General</c:formatCode>
                <c:ptCount val="8"/>
                <c:pt idx="0">
                  <c:v>2010.0</c:v>
                </c:pt>
                <c:pt idx="1">
                  <c:v>2011.0</c:v>
                </c:pt>
                <c:pt idx="2">
                  <c:v>2012.0</c:v>
                </c:pt>
                <c:pt idx="3">
                  <c:v>2013.0</c:v>
                </c:pt>
                <c:pt idx="4">
                  <c:v>2014.0</c:v>
                </c:pt>
                <c:pt idx="5">
                  <c:v>2015.0</c:v>
                </c:pt>
                <c:pt idx="6">
                  <c:v>2016.0</c:v>
                </c:pt>
                <c:pt idx="7">
                  <c:v>2017.0</c:v>
                </c:pt>
              </c:numCache>
            </c:numRef>
          </c:cat>
          <c:val>
            <c:numRef>
              <c:f>Лист1!$B$30:$I$30</c:f>
              <c:numCache>
                <c:formatCode>General</c:formatCode>
                <c:ptCount val="8"/>
                <c:pt idx="0">
                  <c:v>46.0</c:v>
                </c:pt>
                <c:pt idx="1">
                  <c:v>30.0</c:v>
                </c:pt>
                <c:pt idx="2">
                  <c:v>73.0</c:v>
                </c:pt>
                <c:pt idx="3">
                  <c:v>62.0</c:v>
                </c:pt>
                <c:pt idx="4">
                  <c:v>80.0</c:v>
                </c:pt>
                <c:pt idx="5">
                  <c:v>78.0</c:v>
                </c:pt>
                <c:pt idx="6">
                  <c:v>84.0</c:v>
                </c:pt>
                <c:pt idx="7">
                  <c:v>91.0</c:v>
                </c:pt>
              </c:numCache>
            </c:numRef>
          </c:val>
          <c:smooth val="0"/>
          <c:extLst xmlns:c16r2="http://schemas.microsoft.com/office/drawing/2015/06/chart">
            <c:ext xmlns:c16="http://schemas.microsoft.com/office/drawing/2014/chart" uri="{C3380CC4-5D6E-409C-BE32-E72D297353CC}">
              <c16:uniqueId val="{00000002-8A40-4E23-976A-CCE6001B35FC}"/>
            </c:ext>
          </c:extLst>
        </c:ser>
        <c:dLbls>
          <c:showLegendKey val="0"/>
          <c:showVal val="0"/>
          <c:showCatName val="0"/>
          <c:showSerName val="0"/>
          <c:showPercent val="0"/>
          <c:showBubbleSize val="0"/>
        </c:dLbls>
        <c:smooth val="0"/>
        <c:axId val="-565182080"/>
        <c:axId val="-608211088"/>
      </c:lineChart>
      <c:catAx>
        <c:axId val="-565182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608211088"/>
        <c:crosses val="autoZero"/>
        <c:auto val="1"/>
        <c:lblAlgn val="ctr"/>
        <c:lblOffset val="100"/>
        <c:noMultiLvlLbl val="0"/>
      </c:catAx>
      <c:valAx>
        <c:axId val="-608211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565182080"/>
        <c:crosses val="autoZero"/>
        <c:crossBetween val="between"/>
      </c:valAx>
      <c:spPr>
        <a:noFill/>
        <a:ln>
          <a:noFill/>
        </a:ln>
        <a:effectLst/>
      </c:spPr>
    </c:plotArea>
    <c:legend>
      <c:legendPos val="r"/>
      <c:layout>
        <c:manualLayout>
          <c:xMode val="edge"/>
          <c:yMode val="edge"/>
          <c:x val="0.880015583989501"/>
          <c:y val="0.212467222581981"/>
          <c:w val="0.104359416010499"/>
          <c:h val="0.558565552430089"/>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ru-RU" sz="2400" dirty="0"/>
              <a:t>Наиболее распространенные уязвимости</a:t>
            </a:r>
          </a:p>
          <a:p>
            <a:pPr>
              <a:defRPr sz="2400"/>
            </a:pPr>
            <a:r>
              <a:rPr lang="ru-RU" sz="2400" dirty="0"/>
              <a:t>(доля</a:t>
            </a:r>
            <a:r>
              <a:rPr lang="ru-RU" sz="2400" baseline="0" dirty="0"/>
              <a:t> сайтов, значение - 2015, ошибка - 2017 год)</a:t>
            </a:r>
            <a:endParaRPr lang="ru-RU" sz="2400" dirty="0"/>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stacked"/>
        <c:varyColors val="0"/>
        <c:ser>
          <c:idx val="0"/>
          <c:order val="0"/>
          <c:spPr>
            <a:solidFill>
              <a:schemeClr val="accent1"/>
            </a:solidFill>
            <a:ln>
              <a:noFill/>
            </a:ln>
            <a:effectLst/>
          </c:spPr>
          <c:invertIfNegative val="0"/>
          <c:errBars>
            <c:errBarType val="plus"/>
            <c:errValType val="cust"/>
            <c:noEndCap val="0"/>
            <c:plus>
              <c:numRef>
                <c:f>Лист1!$D$33:$D$42</c:f>
                <c:numCache>
                  <c:formatCode>General</c:formatCode>
                  <c:ptCount val="10"/>
                  <c:pt idx="0">
                    <c:v>12.0</c:v>
                  </c:pt>
                  <c:pt idx="1">
                    <c:v>10.0</c:v>
                  </c:pt>
                  <c:pt idx="2">
                    <c:v>-10.0</c:v>
                  </c:pt>
                  <c:pt idx="3">
                    <c:v>6.0</c:v>
                  </c:pt>
                  <c:pt idx="4">
                    <c:v>-7.0</c:v>
                  </c:pt>
                  <c:pt idx="5">
                    <c:v>-8.0</c:v>
                  </c:pt>
                  <c:pt idx="6">
                    <c:v>-7.0</c:v>
                  </c:pt>
                  <c:pt idx="7">
                    <c:v>-4.0</c:v>
                  </c:pt>
                  <c:pt idx="8">
                    <c:v>8.0</c:v>
                  </c:pt>
                  <c:pt idx="9">
                    <c:v>-1.0</c:v>
                  </c:pt>
                </c:numCache>
              </c:numRef>
            </c:plus>
            <c:minus>
              <c:numLit>
                <c:formatCode>General</c:formatCode>
                <c:ptCount val="1"/>
                <c:pt idx="0">
                  <c:v>1.0</c:v>
                </c:pt>
              </c:numLit>
            </c:minus>
            <c:spPr>
              <a:noFill/>
              <a:ln w="9525" cap="flat" cmpd="sng" algn="ctr">
                <a:solidFill>
                  <a:schemeClr val="tx1">
                    <a:lumMod val="65000"/>
                    <a:lumOff val="35000"/>
                  </a:schemeClr>
                </a:solidFill>
                <a:round/>
              </a:ln>
              <a:effectLst/>
            </c:spPr>
          </c:errBars>
          <c:cat>
            <c:strRef>
              <c:f>Лист1!$A$33:$A$42</c:f>
              <c:strCache>
                <c:ptCount val="10"/>
                <c:pt idx="0">
                  <c:v>Fingerprinting</c:v>
                </c:pt>
                <c:pt idx="1">
                  <c:v>Cross-Site Scripting</c:v>
                </c:pt>
                <c:pt idx="2">
                  <c:v>C/S Prediction</c:v>
                </c:pt>
                <c:pt idx="3">
                  <c:v>SQL Injection</c:v>
                </c:pt>
                <c:pt idx="4">
                  <c:v>Brute Force</c:v>
                </c:pt>
                <c:pt idx="5">
                  <c:v>Insufficient Authorization</c:v>
                </c:pt>
                <c:pt idx="6">
                  <c:v>Cross-Site Request Forgery</c:v>
                </c:pt>
                <c:pt idx="7">
                  <c:v>URL Redirector Abuse</c:v>
                </c:pt>
                <c:pt idx="8">
                  <c:v>Abuse of Functionality</c:v>
                </c:pt>
                <c:pt idx="9">
                  <c:v>ITLP</c:v>
                </c:pt>
              </c:strCache>
            </c:strRef>
          </c:cat>
          <c:val>
            <c:numRef>
              <c:f>Лист1!$B$33:$B$42</c:f>
              <c:numCache>
                <c:formatCode>General</c:formatCode>
                <c:ptCount val="10"/>
                <c:pt idx="0">
                  <c:v>73.0</c:v>
                </c:pt>
                <c:pt idx="1">
                  <c:v>70.0</c:v>
                </c:pt>
                <c:pt idx="2">
                  <c:v>55.0</c:v>
                </c:pt>
                <c:pt idx="3">
                  <c:v>48.0</c:v>
                </c:pt>
                <c:pt idx="4">
                  <c:v>40.0</c:v>
                </c:pt>
                <c:pt idx="5">
                  <c:v>40.0</c:v>
                </c:pt>
                <c:pt idx="6">
                  <c:v>35.0</c:v>
                </c:pt>
                <c:pt idx="7">
                  <c:v>33.0</c:v>
                </c:pt>
                <c:pt idx="8">
                  <c:v>28.0</c:v>
                </c:pt>
                <c:pt idx="9">
                  <c:v>28.0</c:v>
                </c:pt>
              </c:numCache>
            </c:numRef>
          </c:val>
          <c:extLst xmlns:c16r2="http://schemas.microsoft.com/office/drawing/2015/06/chart">
            <c:ext xmlns:c16="http://schemas.microsoft.com/office/drawing/2014/chart" uri="{C3380CC4-5D6E-409C-BE32-E72D297353CC}">
              <c16:uniqueId val="{00000000-ED65-4E4B-8A67-F6576D05AE09}"/>
            </c:ext>
          </c:extLst>
        </c:ser>
        <c:dLbls>
          <c:showLegendKey val="0"/>
          <c:showVal val="0"/>
          <c:showCatName val="0"/>
          <c:showSerName val="0"/>
          <c:showPercent val="0"/>
          <c:showBubbleSize val="0"/>
        </c:dLbls>
        <c:gapWidth val="150"/>
        <c:overlap val="100"/>
        <c:axId val="-563754976"/>
        <c:axId val="-564701696"/>
      </c:barChart>
      <c:catAx>
        <c:axId val="-56375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ru-RU"/>
          </a:p>
        </c:txPr>
        <c:crossAx val="-564701696"/>
        <c:crosses val="autoZero"/>
        <c:auto val="1"/>
        <c:lblAlgn val="ctr"/>
        <c:lblOffset val="100"/>
        <c:noMultiLvlLbl val="0"/>
      </c:catAx>
      <c:valAx>
        <c:axId val="-564701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563754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ru-RU" sz="2400"/>
              <a:t>Доля веб-приложений по максимальному уровню риска уязвимостей</a:t>
            </a:r>
          </a:p>
        </c:rich>
      </c:tx>
      <c:layout>
        <c:manualLayout>
          <c:xMode val="edge"/>
          <c:yMode val="edge"/>
          <c:x val="0.158067667322835"/>
          <c:y val="0.0253589967920677"/>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bar"/>
        <c:grouping val="stacked"/>
        <c:varyColors val="0"/>
        <c:ser>
          <c:idx val="0"/>
          <c:order val="0"/>
          <c:tx>
            <c:strRef>
              <c:f>Лист1!$B$44</c:f>
              <c:strCache>
                <c:ptCount val="1"/>
                <c:pt idx="0">
                  <c:v>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Лист1!$A$45:$A$49</c:f>
              <c:strCache>
                <c:ptCount val="5"/>
                <c:pt idx="0">
                  <c:v>Финансы и банки</c:v>
                </c:pt>
                <c:pt idx="1">
                  <c:v>Телекоммуникации</c:v>
                </c:pt>
                <c:pt idx="2">
                  <c:v>Промышленность</c:v>
                </c:pt>
                <c:pt idx="3">
                  <c:v>Информационные технологии</c:v>
                </c:pt>
                <c:pt idx="4">
                  <c:v>Электронная коммерция</c:v>
                </c:pt>
              </c:strCache>
            </c:strRef>
          </c:cat>
          <c:val>
            <c:numRef>
              <c:f>Лист1!$B$45:$B$49</c:f>
              <c:numCache>
                <c:formatCode>General</c:formatCode>
                <c:ptCount val="5"/>
                <c:pt idx="0">
                  <c:v>87.0</c:v>
                </c:pt>
                <c:pt idx="1">
                  <c:v>79.0</c:v>
                </c:pt>
                <c:pt idx="2">
                  <c:v>67.0</c:v>
                </c:pt>
                <c:pt idx="3">
                  <c:v>59.0</c:v>
                </c:pt>
                <c:pt idx="4">
                  <c:v>39.0</c:v>
                </c:pt>
              </c:numCache>
            </c:numRef>
          </c:val>
          <c:extLst xmlns:c16r2="http://schemas.microsoft.com/office/drawing/2015/06/chart">
            <c:ext xmlns:c16="http://schemas.microsoft.com/office/drawing/2014/chart" uri="{C3380CC4-5D6E-409C-BE32-E72D297353CC}">
              <c16:uniqueId val="{00000000-4803-4723-8F22-F6467C7FF063}"/>
            </c:ext>
          </c:extLst>
        </c:ser>
        <c:ser>
          <c:idx val="1"/>
          <c:order val="1"/>
          <c:tx>
            <c:strRef>
              <c:f>Лист1!$C$44</c:f>
              <c:strCache>
                <c:ptCount val="1"/>
                <c:pt idx="0">
                  <c:v>M</c:v>
                </c:pt>
              </c:strCache>
            </c:strRef>
          </c:tx>
          <c:spPr>
            <a:solidFill>
              <a:schemeClr val="accent2"/>
            </a:solidFill>
            <a:ln>
              <a:noFill/>
            </a:ln>
            <a:effectLst/>
          </c:spPr>
          <c:invertIfNegative val="0"/>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Лист1!$A$45:$A$49</c:f>
              <c:strCache>
                <c:ptCount val="5"/>
                <c:pt idx="0">
                  <c:v>Финансы и банки</c:v>
                </c:pt>
                <c:pt idx="1">
                  <c:v>Телекоммуникации</c:v>
                </c:pt>
                <c:pt idx="2">
                  <c:v>Промышленность</c:v>
                </c:pt>
                <c:pt idx="3">
                  <c:v>Информационные технологии</c:v>
                </c:pt>
                <c:pt idx="4">
                  <c:v>Электронная коммерция</c:v>
                </c:pt>
              </c:strCache>
            </c:strRef>
          </c:cat>
          <c:val>
            <c:numRef>
              <c:f>Лист1!$C$45:$C$49</c:f>
              <c:numCache>
                <c:formatCode>General</c:formatCode>
                <c:ptCount val="5"/>
                <c:pt idx="0">
                  <c:v>13.0</c:v>
                </c:pt>
                <c:pt idx="1">
                  <c:v>2.0</c:v>
                </c:pt>
                <c:pt idx="2">
                  <c:v>29.0</c:v>
                </c:pt>
                <c:pt idx="3">
                  <c:v>30.0</c:v>
                </c:pt>
                <c:pt idx="4">
                  <c:v>38.0</c:v>
                </c:pt>
              </c:numCache>
            </c:numRef>
          </c:val>
          <c:extLst xmlns:c16r2="http://schemas.microsoft.com/office/drawing/2015/06/chart">
            <c:ext xmlns:c16="http://schemas.microsoft.com/office/drawing/2014/chart" uri="{C3380CC4-5D6E-409C-BE32-E72D297353CC}">
              <c16:uniqueId val="{00000001-4803-4723-8F22-F6467C7FF063}"/>
            </c:ext>
          </c:extLst>
        </c:ser>
        <c:ser>
          <c:idx val="2"/>
          <c:order val="2"/>
          <c:tx>
            <c:strRef>
              <c:f>Лист1!$D$44</c:f>
              <c:strCache>
                <c:ptCount val="1"/>
                <c:pt idx="0">
                  <c:v>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Лист1!$A$45:$A$49</c:f>
              <c:strCache>
                <c:ptCount val="5"/>
                <c:pt idx="0">
                  <c:v>Финансы и банки</c:v>
                </c:pt>
                <c:pt idx="1">
                  <c:v>Телекоммуникации</c:v>
                </c:pt>
                <c:pt idx="2">
                  <c:v>Промышленность</c:v>
                </c:pt>
                <c:pt idx="3">
                  <c:v>Информационные технологии</c:v>
                </c:pt>
                <c:pt idx="4">
                  <c:v>Электронная коммерция</c:v>
                </c:pt>
              </c:strCache>
            </c:strRef>
          </c:cat>
          <c:val>
            <c:numRef>
              <c:f>Лист1!$D$45:$D$49</c:f>
              <c:numCache>
                <c:formatCode>General</c:formatCode>
                <c:ptCount val="5"/>
                <c:pt idx="0">
                  <c:v>0.0</c:v>
                </c:pt>
                <c:pt idx="1">
                  <c:v>19.0</c:v>
                </c:pt>
                <c:pt idx="2">
                  <c:v>4.0</c:v>
                </c:pt>
                <c:pt idx="3">
                  <c:v>11.0</c:v>
                </c:pt>
                <c:pt idx="4">
                  <c:v>23.0</c:v>
                </c:pt>
              </c:numCache>
            </c:numRef>
          </c:val>
          <c:extLst xmlns:c16r2="http://schemas.microsoft.com/office/drawing/2015/06/chart">
            <c:ext xmlns:c16="http://schemas.microsoft.com/office/drawing/2014/chart" uri="{C3380CC4-5D6E-409C-BE32-E72D297353CC}">
              <c16:uniqueId val="{00000002-4803-4723-8F22-F6467C7FF063}"/>
            </c:ext>
          </c:extLst>
        </c:ser>
        <c:dLbls>
          <c:showLegendKey val="0"/>
          <c:showVal val="0"/>
          <c:showCatName val="0"/>
          <c:showSerName val="0"/>
          <c:showPercent val="0"/>
          <c:showBubbleSize val="0"/>
        </c:dLbls>
        <c:gapWidth val="150"/>
        <c:overlap val="100"/>
        <c:axId val="-565635088"/>
        <c:axId val="-647150608"/>
      </c:barChart>
      <c:catAx>
        <c:axId val="-5656350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ru-RU"/>
          </a:p>
        </c:txPr>
        <c:crossAx val="-647150608"/>
        <c:crosses val="autoZero"/>
        <c:auto val="1"/>
        <c:lblAlgn val="ctr"/>
        <c:lblOffset val="100"/>
        <c:noMultiLvlLbl val="0"/>
      </c:catAx>
      <c:valAx>
        <c:axId val="-647150608"/>
        <c:scaling>
          <c:orientation val="minMax"/>
          <c:max val="1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ru-RU"/>
          </a:p>
        </c:txPr>
        <c:crossAx val="-565635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E05E5D3-70F3-CF49-899C-E2E54F38A285}" type="datetimeFigureOut">
              <a:rPr lang="ru-RU" smtClean="0"/>
              <a:t>13.06.17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954EF8-5D0F-AA41-8B3A-EC4F81906CD6}" type="slidenum">
              <a:rPr lang="ru-RU" smtClean="0"/>
              <a:t>‹#›</a:t>
            </a:fld>
            <a:endParaRPr lang="ru-RU"/>
          </a:p>
        </p:txBody>
      </p:sp>
    </p:spTree>
    <p:extLst>
      <p:ext uri="{BB962C8B-B14F-4D97-AF65-F5344CB8AC3E}">
        <p14:creationId xmlns:p14="http://schemas.microsoft.com/office/powerpoint/2010/main" val="1534684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E05E5D3-70F3-CF49-899C-E2E54F38A285}" type="datetimeFigureOut">
              <a:rPr lang="ru-RU" smtClean="0"/>
              <a:t>13.06.17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954EF8-5D0F-AA41-8B3A-EC4F81906CD6}" type="slidenum">
              <a:rPr lang="ru-RU" smtClean="0"/>
              <a:t>‹#›</a:t>
            </a:fld>
            <a:endParaRPr lang="ru-RU"/>
          </a:p>
        </p:txBody>
      </p:sp>
    </p:spTree>
    <p:extLst>
      <p:ext uri="{BB962C8B-B14F-4D97-AF65-F5344CB8AC3E}">
        <p14:creationId xmlns:p14="http://schemas.microsoft.com/office/powerpoint/2010/main" val="711916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E05E5D3-70F3-CF49-899C-E2E54F38A285}" type="datetimeFigureOut">
              <a:rPr lang="ru-RU" smtClean="0"/>
              <a:t>13.06.17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954EF8-5D0F-AA41-8B3A-EC4F81906CD6}" type="slidenum">
              <a:rPr lang="ru-RU" smtClean="0"/>
              <a:t>‹#›</a:t>
            </a:fld>
            <a:endParaRPr lang="ru-RU"/>
          </a:p>
        </p:txBody>
      </p:sp>
    </p:spTree>
    <p:extLst>
      <p:ext uri="{BB962C8B-B14F-4D97-AF65-F5344CB8AC3E}">
        <p14:creationId xmlns:p14="http://schemas.microsoft.com/office/powerpoint/2010/main" val="154145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E05E5D3-70F3-CF49-899C-E2E54F38A285}" type="datetimeFigureOut">
              <a:rPr lang="ru-RU" smtClean="0"/>
              <a:t>13.06.17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954EF8-5D0F-AA41-8B3A-EC4F81906CD6}" type="slidenum">
              <a:rPr lang="ru-RU" smtClean="0"/>
              <a:t>‹#›</a:t>
            </a:fld>
            <a:endParaRPr lang="ru-RU"/>
          </a:p>
        </p:txBody>
      </p:sp>
    </p:spTree>
    <p:extLst>
      <p:ext uri="{BB962C8B-B14F-4D97-AF65-F5344CB8AC3E}">
        <p14:creationId xmlns:p14="http://schemas.microsoft.com/office/powerpoint/2010/main" val="1371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E05E5D3-70F3-CF49-899C-E2E54F38A285}" type="datetimeFigureOut">
              <a:rPr lang="ru-RU" smtClean="0"/>
              <a:t>13.06.17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954EF8-5D0F-AA41-8B3A-EC4F81906CD6}" type="slidenum">
              <a:rPr lang="ru-RU" smtClean="0"/>
              <a:t>‹#›</a:t>
            </a:fld>
            <a:endParaRPr lang="ru-RU"/>
          </a:p>
        </p:txBody>
      </p:sp>
    </p:spTree>
    <p:extLst>
      <p:ext uri="{BB962C8B-B14F-4D97-AF65-F5344CB8AC3E}">
        <p14:creationId xmlns:p14="http://schemas.microsoft.com/office/powerpoint/2010/main" val="79624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E05E5D3-70F3-CF49-899C-E2E54F38A285}" type="datetimeFigureOut">
              <a:rPr lang="ru-RU" smtClean="0"/>
              <a:t>13.06.17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D954EF8-5D0F-AA41-8B3A-EC4F81906CD6}" type="slidenum">
              <a:rPr lang="ru-RU" smtClean="0"/>
              <a:t>‹#›</a:t>
            </a:fld>
            <a:endParaRPr lang="ru-RU"/>
          </a:p>
        </p:txBody>
      </p:sp>
    </p:spTree>
    <p:extLst>
      <p:ext uri="{BB962C8B-B14F-4D97-AF65-F5344CB8AC3E}">
        <p14:creationId xmlns:p14="http://schemas.microsoft.com/office/powerpoint/2010/main" val="156122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E05E5D3-70F3-CF49-899C-E2E54F38A285}" type="datetimeFigureOut">
              <a:rPr lang="ru-RU" smtClean="0"/>
              <a:t>13.06.17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D954EF8-5D0F-AA41-8B3A-EC4F81906CD6}" type="slidenum">
              <a:rPr lang="ru-RU" smtClean="0"/>
              <a:t>‹#›</a:t>
            </a:fld>
            <a:endParaRPr lang="ru-RU"/>
          </a:p>
        </p:txBody>
      </p:sp>
    </p:spTree>
    <p:extLst>
      <p:ext uri="{BB962C8B-B14F-4D97-AF65-F5344CB8AC3E}">
        <p14:creationId xmlns:p14="http://schemas.microsoft.com/office/powerpoint/2010/main" val="161867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E05E5D3-70F3-CF49-899C-E2E54F38A285}" type="datetimeFigureOut">
              <a:rPr lang="ru-RU" smtClean="0"/>
              <a:t>13.06.17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D954EF8-5D0F-AA41-8B3A-EC4F81906CD6}" type="slidenum">
              <a:rPr lang="ru-RU" smtClean="0"/>
              <a:t>‹#›</a:t>
            </a:fld>
            <a:endParaRPr lang="ru-RU"/>
          </a:p>
        </p:txBody>
      </p:sp>
    </p:spTree>
    <p:extLst>
      <p:ext uri="{BB962C8B-B14F-4D97-AF65-F5344CB8AC3E}">
        <p14:creationId xmlns:p14="http://schemas.microsoft.com/office/powerpoint/2010/main" val="683161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E05E5D3-70F3-CF49-899C-E2E54F38A285}" type="datetimeFigureOut">
              <a:rPr lang="ru-RU" smtClean="0"/>
              <a:t>13.06.17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D954EF8-5D0F-AA41-8B3A-EC4F81906CD6}" type="slidenum">
              <a:rPr lang="ru-RU" smtClean="0"/>
              <a:t>‹#›</a:t>
            </a:fld>
            <a:endParaRPr lang="ru-RU"/>
          </a:p>
        </p:txBody>
      </p:sp>
    </p:spTree>
    <p:extLst>
      <p:ext uri="{BB962C8B-B14F-4D97-AF65-F5344CB8AC3E}">
        <p14:creationId xmlns:p14="http://schemas.microsoft.com/office/powerpoint/2010/main" val="1440140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E05E5D3-70F3-CF49-899C-E2E54F38A285}" type="datetimeFigureOut">
              <a:rPr lang="ru-RU" smtClean="0"/>
              <a:t>13.06.17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D954EF8-5D0F-AA41-8B3A-EC4F81906CD6}" type="slidenum">
              <a:rPr lang="ru-RU" smtClean="0"/>
              <a:t>‹#›</a:t>
            </a:fld>
            <a:endParaRPr lang="ru-RU"/>
          </a:p>
        </p:txBody>
      </p:sp>
    </p:spTree>
    <p:extLst>
      <p:ext uri="{BB962C8B-B14F-4D97-AF65-F5344CB8AC3E}">
        <p14:creationId xmlns:p14="http://schemas.microsoft.com/office/powerpoint/2010/main" val="14592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E05E5D3-70F3-CF49-899C-E2E54F38A285}" type="datetimeFigureOut">
              <a:rPr lang="ru-RU" smtClean="0"/>
              <a:t>13.06.17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D954EF8-5D0F-AA41-8B3A-EC4F81906CD6}" type="slidenum">
              <a:rPr lang="ru-RU" smtClean="0"/>
              <a:t>‹#›</a:t>
            </a:fld>
            <a:endParaRPr lang="ru-RU"/>
          </a:p>
        </p:txBody>
      </p:sp>
    </p:spTree>
    <p:extLst>
      <p:ext uri="{BB962C8B-B14F-4D97-AF65-F5344CB8AC3E}">
        <p14:creationId xmlns:p14="http://schemas.microsoft.com/office/powerpoint/2010/main" val="634178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5E5D3-70F3-CF49-899C-E2E54F38A285}" type="datetimeFigureOut">
              <a:rPr lang="ru-RU" smtClean="0"/>
              <a:t>13.06.17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54EF8-5D0F-AA41-8B3A-EC4F81906CD6}" type="slidenum">
              <a:rPr lang="ru-RU" smtClean="0"/>
              <a:t>‹#›</a:t>
            </a:fld>
            <a:endParaRPr lang="ru-RU"/>
          </a:p>
        </p:txBody>
      </p:sp>
    </p:spTree>
    <p:extLst>
      <p:ext uri="{BB962C8B-B14F-4D97-AF65-F5344CB8AC3E}">
        <p14:creationId xmlns:p14="http://schemas.microsoft.com/office/powerpoint/2010/main" val="191873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irst.org/cvss/calculator/3.0#CVSS:3.0/AV:N/AC:L/PR:N/UI:N/S:U/C:H/I:N/A:N" TargetMode="External"/><Relationship Id="rId4" Type="http://schemas.openxmlformats.org/officeDocument/2006/relationships/hyperlink" Target="http://www.cve.mitre.org/cgi-bin/cvename.cgi?name=CVE-2015-4202" TargetMode="External"/><Relationship Id="rId5" Type="http://schemas.openxmlformats.org/officeDocument/2006/relationships/hyperlink" Target="https://www.first.org/cvss/calculator/3.0#CVSS:3.0/AV:N/AC:L/PR:N/UI:N/S:U/C:L/I:N/A:N" TargetMode="External"/><Relationship Id="rId1" Type="http://schemas.openxmlformats.org/officeDocument/2006/relationships/slideLayout" Target="../slideLayouts/slideLayout2.xml"/><Relationship Id="rId2" Type="http://schemas.openxmlformats.org/officeDocument/2006/relationships/hyperlink" Target="http://www.cve.mitre.org/cgi-bin/cvename.cgi?name=CVE-2014-016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080653"/>
            <a:ext cx="9144000" cy="1279381"/>
          </a:xfrm>
        </p:spPr>
        <p:txBody>
          <a:bodyPr/>
          <a:lstStyle/>
          <a:p>
            <a:r>
              <a:rPr lang="en-US" dirty="0" smtClean="0"/>
              <a:t>WEB</a:t>
            </a:r>
            <a:r>
              <a:rPr lang="mr-IN" dirty="0" smtClean="0"/>
              <a:t>–</a:t>
            </a:r>
            <a:r>
              <a:rPr lang="ru-RU" dirty="0" smtClean="0"/>
              <a:t>уязвимости</a:t>
            </a:r>
            <a:endParaRPr lang="ru-RU" dirty="0"/>
          </a:p>
        </p:txBody>
      </p:sp>
      <p:sp>
        <p:nvSpPr>
          <p:cNvPr id="3" name="Подзаголовок 2"/>
          <p:cNvSpPr>
            <a:spLocks noGrp="1"/>
          </p:cNvSpPr>
          <p:nvPr>
            <p:ph type="subTitle" idx="1"/>
          </p:nvPr>
        </p:nvSpPr>
        <p:spPr>
          <a:xfrm>
            <a:off x="1524000" y="4322618"/>
            <a:ext cx="9144000" cy="935182"/>
          </a:xfrm>
        </p:spPr>
        <p:txBody>
          <a:bodyPr/>
          <a:lstStyle/>
          <a:p>
            <a:pPr algn="r"/>
            <a:r>
              <a:rPr lang="ru-RU" dirty="0" smtClean="0"/>
              <a:t>Подготовил студент группыТ-40913 </a:t>
            </a:r>
          </a:p>
          <a:p>
            <a:pPr algn="r"/>
            <a:r>
              <a:rPr lang="ru-RU" dirty="0" smtClean="0"/>
              <a:t>Бутенко Александр</a:t>
            </a:r>
            <a:endParaRPr lang="ru-RU" dirty="0"/>
          </a:p>
        </p:txBody>
      </p:sp>
    </p:spTree>
    <p:extLst>
      <p:ext uri="{BB962C8B-B14F-4D97-AF65-F5344CB8AC3E}">
        <p14:creationId xmlns:p14="http://schemas.microsoft.com/office/powerpoint/2010/main" val="210918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Диаграмма 3"/>
          <p:cNvGraphicFramePr/>
          <p:nvPr>
            <p:extLst>
              <p:ext uri="{D42A27DB-BD31-4B8C-83A1-F6EECF244321}">
                <p14:modId xmlns:p14="http://schemas.microsoft.com/office/powerpoint/2010/main" val="1978456661"/>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493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Диаграмма 3"/>
          <p:cNvGraphicFramePr/>
          <p:nvPr>
            <p:extLst>
              <p:ext uri="{D42A27DB-BD31-4B8C-83A1-F6EECF244321}">
                <p14:modId xmlns:p14="http://schemas.microsoft.com/office/powerpoint/2010/main" val="1112544764"/>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2888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Диаграмма 3"/>
          <p:cNvGraphicFramePr/>
          <p:nvPr>
            <p:extLst>
              <p:ext uri="{D42A27DB-BD31-4B8C-83A1-F6EECF244321}">
                <p14:modId xmlns:p14="http://schemas.microsoft.com/office/powerpoint/2010/main" val="1125991064"/>
              </p:ext>
            </p:extLst>
          </p:nvPr>
        </p:nvGraphicFramePr>
        <p:xfrm>
          <a:off x="0" y="0"/>
          <a:ext cx="12191999"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2441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Диаграмма 3"/>
          <p:cNvGraphicFramePr/>
          <p:nvPr>
            <p:extLst>
              <p:ext uri="{D42A27DB-BD31-4B8C-83A1-F6EECF244321}">
                <p14:modId xmlns:p14="http://schemas.microsoft.com/office/powerpoint/2010/main" val="1630992867"/>
              </p:ext>
            </p:extLst>
          </p:nvPr>
        </p:nvGraphicFramePr>
        <p:xfrm>
          <a:off x="0" y="0"/>
          <a:ext cx="12192000" cy="6857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3866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Диаграмма 3"/>
          <p:cNvGraphicFramePr/>
          <p:nvPr>
            <p:extLst>
              <p:ext uri="{D42A27DB-BD31-4B8C-83A1-F6EECF244321}">
                <p14:modId xmlns:p14="http://schemas.microsoft.com/office/powerpoint/2010/main" val="1716310201"/>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7841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133048304"/>
              </p:ext>
            </p:extLst>
          </p:nvPr>
        </p:nvGraphicFramePr>
        <p:xfrm>
          <a:off x="-1" y="0"/>
          <a:ext cx="12192002" cy="6857997"/>
        </p:xfrm>
        <a:graphic>
          <a:graphicData uri="http://schemas.openxmlformats.org/drawingml/2006/table">
            <a:tbl>
              <a:tblPr firstRow="1" firstCol="1" bandRow="1">
                <a:tableStyleId>{5C22544A-7EE6-4342-B048-85BDC9FD1C3A}</a:tableStyleId>
              </a:tblPr>
              <a:tblGrid>
                <a:gridCol w="1911928"/>
                <a:gridCol w="2160152"/>
                <a:gridCol w="2884390"/>
                <a:gridCol w="1163452"/>
                <a:gridCol w="2908628"/>
                <a:gridCol w="1163452"/>
              </a:tblGrid>
              <a:tr h="521334">
                <a:tc>
                  <a:txBody>
                    <a:bodyPr/>
                    <a:lstStyle/>
                    <a:p>
                      <a:pPr>
                        <a:spcAft>
                          <a:spcPts val="0"/>
                        </a:spcAft>
                      </a:pPr>
                      <a:r>
                        <a:rPr lang="ru-RU" sz="1800" dirty="0">
                          <a:effectLst/>
                        </a:rPr>
                        <a:t>PHP</a:t>
                      </a:r>
                      <a:endParaRPr lang="ru-RU" sz="2000" dirty="0">
                        <a:effectLst/>
                        <a:latin typeface="Calibri" charset="0"/>
                        <a:ea typeface="Calibri" charset="0"/>
                        <a:cs typeface="Times New Roman" charset="0"/>
                      </a:endParaRPr>
                    </a:p>
                  </a:txBody>
                  <a:tcPr marL="68580" marR="68580" marT="0" marB="0"/>
                </a:tc>
                <a:tc>
                  <a:txBody>
                    <a:bodyPr/>
                    <a:lstStyle/>
                    <a:p>
                      <a:pPr>
                        <a:spcAft>
                          <a:spcPts val="0"/>
                        </a:spcAft>
                      </a:pPr>
                      <a:r>
                        <a:rPr lang="ru-RU" sz="1800" dirty="0">
                          <a:effectLst/>
                        </a:rPr>
                        <a:t>Доля, %</a:t>
                      </a:r>
                      <a:endParaRPr lang="ru-RU" sz="2000" dirty="0">
                        <a:effectLst/>
                        <a:latin typeface="Calibri" charset="0"/>
                        <a:ea typeface="Calibri" charset="0"/>
                        <a:cs typeface="Times New Roman" charset="0"/>
                      </a:endParaRPr>
                    </a:p>
                  </a:txBody>
                  <a:tcPr marL="68580" marR="68580" marT="0" marB="0"/>
                </a:tc>
                <a:tc>
                  <a:txBody>
                    <a:bodyPr/>
                    <a:lstStyle/>
                    <a:p>
                      <a:pPr>
                        <a:spcAft>
                          <a:spcPts val="0"/>
                        </a:spcAft>
                      </a:pPr>
                      <a:r>
                        <a:rPr lang="ru-RU" sz="1800">
                          <a:effectLst/>
                        </a:rPr>
                        <a:t>ASP.NET</a:t>
                      </a:r>
                      <a:endParaRPr lang="ru-RU" sz="2000">
                        <a:effectLst/>
                        <a:latin typeface="Calibri" charset="0"/>
                        <a:ea typeface="Calibri" charset="0"/>
                        <a:cs typeface="Times New Roman" charset="0"/>
                      </a:endParaRPr>
                    </a:p>
                  </a:txBody>
                  <a:tcPr marL="68580" marR="68580" marT="0" marB="0"/>
                </a:tc>
                <a:tc>
                  <a:txBody>
                    <a:bodyPr/>
                    <a:lstStyle/>
                    <a:p>
                      <a:pPr>
                        <a:spcAft>
                          <a:spcPts val="0"/>
                        </a:spcAft>
                      </a:pPr>
                      <a:r>
                        <a:rPr lang="ru-RU" sz="1800">
                          <a:effectLst/>
                        </a:rPr>
                        <a:t>Доля, %</a:t>
                      </a:r>
                      <a:endParaRPr lang="ru-RU" sz="2000">
                        <a:effectLst/>
                        <a:latin typeface="Calibri" charset="0"/>
                        <a:ea typeface="Calibri" charset="0"/>
                        <a:cs typeface="Times New Roman" charset="0"/>
                      </a:endParaRPr>
                    </a:p>
                  </a:txBody>
                  <a:tcPr marL="68580" marR="68580" marT="0" marB="0"/>
                </a:tc>
                <a:tc>
                  <a:txBody>
                    <a:bodyPr/>
                    <a:lstStyle/>
                    <a:p>
                      <a:pPr>
                        <a:spcAft>
                          <a:spcPts val="0"/>
                        </a:spcAft>
                      </a:pPr>
                      <a:r>
                        <a:rPr lang="ru-RU" sz="1800">
                          <a:effectLst/>
                        </a:rPr>
                        <a:t>Other</a:t>
                      </a:r>
                      <a:endParaRPr lang="ru-RU" sz="2000">
                        <a:effectLst/>
                        <a:latin typeface="Calibri" charset="0"/>
                        <a:ea typeface="Calibri" charset="0"/>
                        <a:cs typeface="Times New Roman" charset="0"/>
                      </a:endParaRPr>
                    </a:p>
                  </a:txBody>
                  <a:tcPr marL="68580" marR="68580" marT="0" marB="0"/>
                </a:tc>
                <a:tc>
                  <a:txBody>
                    <a:bodyPr/>
                    <a:lstStyle/>
                    <a:p>
                      <a:pPr>
                        <a:spcAft>
                          <a:spcPts val="0"/>
                        </a:spcAft>
                      </a:pPr>
                      <a:r>
                        <a:rPr lang="ru-RU" sz="1800" dirty="0">
                          <a:effectLst/>
                        </a:rPr>
                        <a:t>Доля, %</a:t>
                      </a:r>
                      <a:endParaRPr lang="ru-RU" sz="2000" dirty="0">
                        <a:effectLst/>
                        <a:latin typeface="Calibri" charset="0"/>
                        <a:ea typeface="Calibri" charset="0"/>
                        <a:cs typeface="Times New Roman" charset="0"/>
                      </a:endParaRPr>
                    </a:p>
                  </a:txBody>
                  <a:tcPr marL="68580" marR="68580" marT="0" marB="0"/>
                </a:tc>
              </a:tr>
              <a:tr h="588909">
                <a:tc>
                  <a:txBody>
                    <a:bodyPr/>
                    <a:lstStyle/>
                    <a:p>
                      <a:pPr>
                        <a:spcAft>
                          <a:spcPts val="0"/>
                        </a:spcAft>
                      </a:pPr>
                      <a:r>
                        <a:rPr lang="ru-RU" sz="1800" dirty="0">
                          <a:effectLst/>
                        </a:rPr>
                        <a:t>XSS</a:t>
                      </a:r>
                      <a:endParaRPr lang="ru-RU" sz="2000" dirty="0">
                        <a:effectLst/>
                        <a:latin typeface="Calibri" charset="0"/>
                        <a:ea typeface="Calibri" charset="0"/>
                        <a:cs typeface="Times New Roman" charset="0"/>
                      </a:endParaRPr>
                    </a:p>
                  </a:txBody>
                  <a:tcPr marL="68580" marR="68580" marT="0" marB="0"/>
                </a:tc>
                <a:tc>
                  <a:txBody>
                    <a:bodyPr/>
                    <a:lstStyle/>
                    <a:p>
                      <a:pPr algn="r">
                        <a:spcAft>
                          <a:spcPts val="0"/>
                        </a:spcAft>
                      </a:pPr>
                      <a:r>
                        <a:rPr lang="ru-RU" sz="2000" dirty="0">
                          <a:effectLst/>
                        </a:rPr>
                        <a:t>95</a:t>
                      </a:r>
                      <a:endParaRPr lang="ru-RU" sz="2400" dirty="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Fingerprinting</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78</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Fingerprinting</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67</a:t>
                      </a:r>
                      <a:endParaRPr lang="ru-RU" sz="2400">
                        <a:effectLst/>
                        <a:latin typeface="Calibri" charset="0"/>
                        <a:ea typeface="Calibri" charset="0"/>
                        <a:cs typeface="Times New Roman" charset="0"/>
                      </a:endParaRPr>
                    </a:p>
                  </a:txBody>
                  <a:tcPr marL="68580" marR="68580" marT="0" marB="0"/>
                </a:tc>
              </a:tr>
              <a:tr h="588909">
                <a:tc>
                  <a:txBody>
                    <a:bodyPr/>
                    <a:lstStyle/>
                    <a:p>
                      <a:pPr>
                        <a:spcAft>
                          <a:spcPts val="0"/>
                        </a:spcAft>
                      </a:pPr>
                      <a:r>
                        <a:rPr lang="ru-RU" sz="1800">
                          <a:effectLst/>
                        </a:rPr>
                        <a:t>Fingerprinting</a:t>
                      </a:r>
                      <a:endParaRPr lang="ru-RU" sz="20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76</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XSS</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44</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C/S Prediction</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67</a:t>
                      </a:r>
                      <a:endParaRPr lang="ru-RU" sz="2400">
                        <a:effectLst/>
                        <a:latin typeface="Calibri" charset="0"/>
                        <a:ea typeface="Calibri" charset="0"/>
                        <a:cs typeface="Times New Roman" charset="0"/>
                      </a:endParaRPr>
                    </a:p>
                  </a:txBody>
                  <a:tcPr marL="68580" marR="68580" marT="0" marB="0"/>
                </a:tc>
              </a:tr>
              <a:tr h="588909">
                <a:tc>
                  <a:txBody>
                    <a:bodyPr/>
                    <a:lstStyle/>
                    <a:p>
                      <a:pPr>
                        <a:spcAft>
                          <a:spcPts val="0"/>
                        </a:spcAft>
                      </a:pPr>
                      <a:r>
                        <a:rPr lang="ru-RU" sz="1800">
                          <a:effectLst/>
                        </a:rPr>
                        <a:t>SQL Injection</a:t>
                      </a:r>
                      <a:endParaRPr lang="ru-RU" sz="20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67</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Insuffient Authorization</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44</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XSS</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50</a:t>
                      </a:r>
                      <a:endParaRPr lang="ru-RU" sz="2400">
                        <a:effectLst/>
                        <a:latin typeface="Calibri" charset="0"/>
                        <a:ea typeface="Calibri" charset="0"/>
                        <a:cs typeface="Times New Roman" charset="0"/>
                      </a:endParaRPr>
                    </a:p>
                  </a:txBody>
                  <a:tcPr marL="68580" marR="68580" marT="0" marB="0"/>
                </a:tc>
              </a:tr>
              <a:tr h="588909">
                <a:tc>
                  <a:txBody>
                    <a:bodyPr/>
                    <a:lstStyle/>
                    <a:p>
                      <a:pPr>
                        <a:spcAft>
                          <a:spcPts val="0"/>
                        </a:spcAft>
                      </a:pPr>
                      <a:r>
                        <a:rPr lang="ru-RU" sz="1800">
                          <a:effectLst/>
                        </a:rPr>
                        <a:t>C/S Prediction</a:t>
                      </a:r>
                      <a:endParaRPr lang="ru-RU" sz="2000">
                        <a:effectLst/>
                        <a:latin typeface="Calibri" charset="0"/>
                        <a:ea typeface="Calibri" charset="0"/>
                        <a:cs typeface="Times New Roman" charset="0"/>
                      </a:endParaRPr>
                    </a:p>
                  </a:txBody>
                  <a:tcPr marL="68580" marR="68580" marT="0" marB="0"/>
                </a:tc>
                <a:tc>
                  <a:txBody>
                    <a:bodyPr/>
                    <a:lstStyle/>
                    <a:p>
                      <a:pPr algn="r">
                        <a:spcAft>
                          <a:spcPts val="0"/>
                        </a:spcAft>
                      </a:pPr>
                      <a:r>
                        <a:rPr lang="ru-RU" sz="2000" dirty="0">
                          <a:effectLst/>
                        </a:rPr>
                        <a:t>62</a:t>
                      </a:r>
                      <a:endParaRPr lang="ru-RU" sz="2400" dirty="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Brute Force</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44</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Brute Force</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33</a:t>
                      </a:r>
                      <a:endParaRPr lang="ru-RU" sz="2400">
                        <a:effectLst/>
                        <a:latin typeface="Calibri" charset="0"/>
                        <a:ea typeface="Calibri" charset="0"/>
                        <a:cs typeface="Times New Roman" charset="0"/>
                      </a:endParaRPr>
                    </a:p>
                  </a:txBody>
                  <a:tcPr marL="68580" marR="68580" marT="0" marB="0"/>
                </a:tc>
              </a:tr>
              <a:tr h="588909">
                <a:tc>
                  <a:txBody>
                    <a:bodyPr/>
                    <a:lstStyle/>
                    <a:p>
                      <a:pPr>
                        <a:spcAft>
                          <a:spcPts val="0"/>
                        </a:spcAft>
                      </a:pPr>
                      <a:r>
                        <a:rPr lang="ru-RU" sz="1800">
                          <a:effectLst/>
                        </a:rPr>
                        <a:t>Abuse of Functionality</a:t>
                      </a:r>
                      <a:endParaRPr lang="ru-RU" sz="20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48</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SQL Injection</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33</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Insuffient Authorization</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32</a:t>
                      </a:r>
                      <a:endParaRPr lang="ru-RU" sz="2400">
                        <a:effectLst/>
                        <a:latin typeface="Calibri" charset="0"/>
                        <a:ea typeface="Calibri" charset="0"/>
                        <a:cs typeface="Times New Roman" charset="0"/>
                      </a:endParaRPr>
                    </a:p>
                  </a:txBody>
                  <a:tcPr marL="68580" marR="68580" marT="0" marB="0"/>
                </a:tc>
              </a:tr>
              <a:tr h="1036482">
                <a:tc>
                  <a:txBody>
                    <a:bodyPr/>
                    <a:lstStyle/>
                    <a:p>
                      <a:pPr>
                        <a:spcAft>
                          <a:spcPts val="0"/>
                        </a:spcAft>
                      </a:pPr>
                      <a:r>
                        <a:rPr lang="ru-RU" sz="1800">
                          <a:effectLst/>
                        </a:rPr>
                        <a:t>Insuffient Authorization</a:t>
                      </a:r>
                      <a:endParaRPr lang="ru-RU" sz="20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43</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C/S Prediction</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33</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SQL Injection</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31</a:t>
                      </a:r>
                      <a:endParaRPr lang="ru-RU" sz="2400">
                        <a:effectLst/>
                        <a:latin typeface="Calibri" charset="0"/>
                        <a:ea typeface="Calibri" charset="0"/>
                        <a:cs typeface="Times New Roman" charset="0"/>
                      </a:endParaRPr>
                    </a:p>
                  </a:txBody>
                  <a:tcPr marL="68580" marR="68580" marT="0" marB="0"/>
                </a:tc>
              </a:tr>
              <a:tr h="588909">
                <a:tc>
                  <a:txBody>
                    <a:bodyPr/>
                    <a:lstStyle/>
                    <a:p>
                      <a:pPr>
                        <a:spcAft>
                          <a:spcPts val="0"/>
                        </a:spcAft>
                      </a:pPr>
                      <a:r>
                        <a:rPr lang="ru-RU" sz="1800">
                          <a:effectLst/>
                        </a:rPr>
                        <a:t>CSRF</a:t>
                      </a:r>
                      <a:endParaRPr lang="ru-RU" sz="20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43</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CSRF</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33</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CSRF</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30</a:t>
                      </a:r>
                      <a:endParaRPr lang="ru-RU" sz="2400">
                        <a:effectLst/>
                        <a:latin typeface="Calibri" charset="0"/>
                        <a:ea typeface="Calibri" charset="0"/>
                        <a:cs typeface="Times New Roman" charset="0"/>
                      </a:endParaRPr>
                    </a:p>
                  </a:txBody>
                  <a:tcPr marL="68580" marR="68580" marT="0" marB="0"/>
                </a:tc>
              </a:tr>
              <a:tr h="588909">
                <a:tc>
                  <a:txBody>
                    <a:bodyPr/>
                    <a:lstStyle/>
                    <a:p>
                      <a:pPr>
                        <a:spcAft>
                          <a:spcPts val="0"/>
                        </a:spcAft>
                      </a:pPr>
                      <a:r>
                        <a:rPr lang="ru-RU" sz="1800">
                          <a:effectLst/>
                        </a:rPr>
                        <a:t>URL Redirector Abuse</a:t>
                      </a:r>
                      <a:endParaRPr lang="ru-RU" sz="20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43</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Abuse of Functionality</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22</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URL Redirector Abuse</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29</a:t>
                      </a:r>
                      <a:endParaRPr lang="ru-RU" sz="2400">
                        <a:effectLst/>
                        <a:latin typeface="Calibri" charset="0"/>
                        <a:ea typeface="Calibri" charset="0"/>
                        <a:cs typeface="Times New Roman" charset="0"/>
                      </a:endParaRPr>
                    </a:p>
                  </a:txBody>
                  <a:tcPr marL="68580" marR="68580" marT="0" marB="0"/>
                </a:tc>
              </a:tr>
              <a:tr h="588909">
                <a:tc>
                  <a:txBody>
                    <a:bodyPr/>
                    <a:lstStyle/>
                    <a:p>
                      <a:pPr>
                        <a:spcAft>
                          <a:spcPts val="0"/>
                        </a:spcAft>
                      </a:pPr>
                      <a:r>
                        <a:rPr lang="ru-RU" sz="1800">
                          <a:effectLst/>
                        </a:rPr>
                        <a:t>Brute Force</a:t>
                      </a:r>
                      <a:endParaRPr lang="ru-RU" sz="20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38</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Information Leakage</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22</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Information Leakage</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29</a:t>
                      </a:r>
                      <a:endParaRPr lang="ru-RU" sz="2400">
                        <a:effectLst/>
                        <a:latin typeface="Calibri" charset="0"/>
                        <a:ea typeface="Calibri" charset="0"/>
                        <a:cs typeface="Times New Roman" charset="0"/>
                      </a:endParaRPr>
                    </a:p>
                  </a:txBody>
                  <a:tcPr marL="68580" marR="68580" marT="0" marB="0"/>
                </a:tc>
              </a:tr>
              <a:tr h="588909">
                <a:tc>
                  <a:txBody>
                    <a:bodyPr/>
                    <a:lstStyle/>
                    <a:p>
                      <a:pPr>
                        <a:spcAft>
                          <a:spcPts val="0"/>
                        </a:spcAft>
                      </a:pPr>
                      <a:r>
                        <a:rPr lang="ru-RU" sz="1800" dirty="0" err="1">
                          <a:effectLst/>
                        </a:rPr>
                        <a:t>Information</a:t>
                      </a:r>
                      <a:r>
                        <a:rPr lang="ru-RU" sz="1800" dirty="0">
                          <a:effectLst/>
                        </a:rPr>
                        <a:t> </a:t>
                      </a:r>
                      <a:r>
                        <a:rPr lang="ru-RU" sz="1800" dirty="0" err="1">
                          <a:effectLst/>
                        </a:rPr>
                        <a:t>Leakage</a:t>
                      </a:r>
                      <a:endParaRPr lang="ru-RU" sz="2000" dirty="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33</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Brute Force</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a:effectLst/>
                        </a:rPr>
                        <a:t>22</a:t>
                      </a:r>
                      <a:endParaRPr lang="ru-RU" sz="2400">
                        <a:effectLst/>
                        <a:latin typeface="Calibri" charset="0"/>
                        <a:ea typeface="Calibri" charset="0"/>
                        <a:cs typeface="Times New Roman" charset="0"/>
                      </a:endParaRPr>
                    </a:p>
                  </a:txBody>
                  <a:tcPr marL="68580" marR="68580" marT="0" marB="0"/>
                </a:tc>
                <a:tc>
                  <a:txBody>
                    <a:bodyPr/>
                    <a:lstStyle/>
                    <a:p>
                      <a:pPr>
                        <a:spcAft>
                          <a:spcPts val="0"/>
                        </a:spcAft>
                      </a:pPr>
                      <a:r>
                        <a:rPr lang="ru-RU" sz="2000">
                          <a:effectLst/>
                        </a:rPr>
                        <a:t>Brute Force</a:t>
                      </a:r>
                      <a:endParaRPr lang="ru-RU" sz="2400">
                        <a:effectLst/>
                        <a:latin typeface="Calibri" charset="0"/>
                        <a:ea typeface="Calibri" charset="0"/>
                        <a:cs typeface="Times New Roman" charset="0"/>
                      </a:endParaRPr>
                    </a:p>
                  </a:txBody>
                  <a:tcPr marL="68580" marR="68580" marT="0" marB="0"/>
                </a:tc>
                <a:tc>
                  <a:txBody>
                    <a:bodyPr/>
                    <a:lstStyle/>
                    <a:p>
                      <a:pPr algn="r">
                        <a:spcAft>
                          <a:spcPts val="0"/>
                        </a:spcAft>
                      </a:pPr>
                      <a:r>
                        <a:rPr lang="ru-RU" sz="2000" dirty="0">
                          <a:effectLst/>
                        </a:rPr>
                        <a:t>26</a:t>
                      </a:r>
                      <a:endParaRPr lang="ru-RU" sz="2400" dirty="0">
                        <a:effectLst/>
                        <a:latin typeface="Calibri" charset="0"/>
                        <a:ea typeface="Calibri" charset="0"/>
                        <a:cs typeface="Times New Roman" charset="0"/>
                      </a:endParaRPr>
                    </a:p>
                  </a:txBody>
                  <a:tcPr marL="68580" marR="68580" marT="0" marB="0"/>
                </a:tc>
              </a:tr>
            </a:tbl>
          </a:graphicData>
        </a:graphic>
      </p:graphicFrame>
    </p:spTree>
    <p:extLst>
      <p:ext uri="{BB962C8B-B14F-4D97-AF65-F5344CB8AC3E}">
        <p14:creationId xmlns:p14="http://schemas.microsoft.com/office/powerpoint/2010/main" val="152697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1872049635"/>
              </p:ext>
            </p:extLst>
          </p:nvPr>
        </p:nvGraphicFramePr>
        <p:xfrm>
          <a:off x="0" y="2105888"/>
          <a:ext cx="12192000" cy="2516450"/>
        </p:xfrm>
        <a:graphic>
          <a:graphicData uri="http://schemas.openxmlformats.org/drawingml/2006/table">
            <a:tbl>
              <a:tblPr firstRow="1" firstCol="1" bandRow="1">
                <a:tableStyleId>{5C22544A-7EE6-4342-B048-85BDC9FD1C3A}</a:tableStyleId>
              </a:tblPr>
              <a:tblGrid>
                <a:gridCol w="4876800"/>
                <a:gridCol w="1828800"/>
                <a:gridCol w="1828800"/>
                <a:gridCol w="1828800"/>
                <a:gridCol w="1828800"/>
              </a:tblGrid>
              <a:tr h="417946">
                <a:tc>
                  <a:txBody>
                    <a:bodyPr/>
                    <a:lstStyle/>
                    <a:p>
                      <a:pPr>
                        <a:spcAft>
                          <a:spcPts val="0"/>
                        </a:spcAft>
                      </a:pPr>
                      <a:r>
                        <a:rPr lang="ru-RU" sz="2800" dirty="0">
                          <a:effectLst/>
                        </a:rPr>
                        <a:t>%</a:t>
                      </a:r>
                      <a:endParaRPr lang="ru-RU" sz="2800" dirty="0">
                        <a:effectLst/>
                        <a:latin typeface="Calibri" charset="0"/>
                        <a:ea typeface="Calibri" charset="0"/>
                        <a:cs typeface="Times New Roman" charset="0"/>
                      </a:endParaRPr>
                    </a:p>
                  </a:txBody>
                  <a:tcPr marL="68580" marR="68580" marT="0" marB="0"/>
                </a:tc>
                <a:tc>
                  <a:txBody>
                    <a:bodyPr/>
                    <a:lstStyle/>
                    <a:p>
                      <a:pPr>
                        <a:spcAft>
                          <a:spcPts val="0"/>
                        </a:spcAft>
                      </a:pPr>
                      <a:r>
                        <a:rPr lang="ru-RU" sz="2400">
                          <a:effectLst/>
                        </a:rPr>
                        <a:t>Apache</a:t>
                      </a:r>
                      <a:endParaRPr lang="ru-RU" sz="2800">
                        <a:effectLst/>
                        <a:latin typeface="Calibri" charset="0"/>
                        <a:ea typeface="Calibri" charset="0"/>
                        <a:cs typeface="Times New Roman" charset="0"/>
                      </a:endParaRPr>
                    </a:p>
                  </a:txBody>
                  <a:tcPr marL="68580" marR="68580" marT="0" marB="0"/>
                </a:tc>
                <a:tc>
                  <a:txBody>
                    <a:bodyPr/>
                    <a:lstStyle/>
                    <a:p>
                      <a:pPr>
                        <a:spcAft>
                          <a:spcPts val="0"/>
                        </a:spcAft>
                      </a:pPr>
                      <a:r>
                        <a:rPr lang="ru-RU" sz="2400">
                          <a:effectLst/>
                        </a:rPr>
                        <a:t>IIS</a:t>
                      </a:r>
                      <a:endParaRPr lang="ru-RU" sz="2800">
                        <a:effectLst/>
                        <a:latin typeface="Calibri" charset="0"/>
                        <a:ea typeface="Calibri" charset="0"/>
                        <a:cs typeface="Times New Roman" charset="0"/>
                      </a:endParaRPr>
                    </a:p>
                  </a:txBody>
                  <a:tcPr marL="68580" marR="68580" marT="0" marB="0"/>
                </a:tc>
                <a:tc>
                  <a:txBody>
                    <a:bodyPr/>
                    <a:lstStyle/>
                    <a:p>
                      <a:pPr>
                        <a:spcAft>
                          <a:spcPts val="0"/>
                        </a:spcAft>
                      </a:pPr>
                      <a:r>
                        <a:rPr lang="ru-RU" sz="2400">
                          <a:effectLst/>
                        </a:rPr>
                        <a:t>Nginx</a:t>
                      </a:r>
                      <a:endParaRPr lang="ru-RU" sz="2800">
                        <a:effectLst/>
                        <a:latin typeface="Calibri" charset="0"/>
                        <a:ea typeface="Calibri" charset="0"/>
                        <a:cs typeface="Times New Roman" charset="0"/>
                      </a:endParaRPr>
                    </a:p>
                  </a:txBody>
                  <a:tcPr marL="68580" marR="68580" marT="0" marB="0"/>
                </a:tc>
                <a:tc>
                  <a:txBody>
                    <a:bodyPr/>
                    <a:lstStyle/>
                    <a:p>
                      <a:pPr>
                        <a:spcAft>
                          <a:spcPts val="0"/>
                        </a:spcAft>
                      </a:pPr>
                      <a:r>
                        <a:rPr lang="ru-RU" sz="2400">
                          <a:effectLst/>
                        </a:rPr>
                        <a:t>Traefik</a:t>
                      </a:r>
                      <a:endParaRPr lang="ru-RU" sz="2800">
                        <a:effectLst/>
                        <a:latin typeface="Calibri" charset="0"/>
                        <a:ea typeface="Calibri" charset="0"/>
                        <a:cs typeface="Times New Roman" charset="0"/>
                      </a:endParaRPr>
                    </a:p>
                  </a:txBody>
                  <a:tcPr marL="68580" marR="68580" marT="0" marB="0"/>
                </a:tc>
              </a:tr>
              <a:tr h="417946">
                <a:tc>
                  <a:txBody>
                    <a:bodyPr/>
                    <a:lstStyle/>
                    <a:p>
                      <a:pPr>
                        <a:spcAft>
                          <a:spcPts val="0"/>
                        </a:spcAft>
                      </a:pPr>
                      <a:r>
                        <a:rPr lang="ru-RU" sz="2400">
                          <a:effectLst/>
                        </a:rPr>
                        <a:t>Fingerprinting</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80</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78</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79</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5</a:t>
                      </a:r>
                      <a:endParaRPr lang="ru-RU" sz="2800">
                        <a:effectLst/>
                        <a:latin typeface="Calibri" charset="0"/>
                        <a:ea typeface="Calibri" charset="0"/>
                        <a:cs typeface="Times New Roman" charset="0"/>
                      </a:endParaRPr>
                    </a:p>
                  </a:txBody>
                  <a:tcPr marL="68580" marR="68580" marT="0" marB="0"/>
                </a:tc>
              </a:tr>
              <a:tr h="417946">
                <a:tc>
                  <a:txBody>
                    <a:bodyPr/>
                    <a:lstStyle/>
                    <a:p>
                      <a:pPr>
                        <a:spcAft>
                          <a:spcPts val="0"/>
                        </a:spcAft>
                      </a:pPr>
                      <a:r>
                        <a:rPr lang="ru-RU" sz="2400">
                          <a:effectLst/>
                        </a:rPr>
                        <a:t>Brute Force</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40</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44</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36</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8</a:t>
                      </a:r>
                      <a:endParaRPr lang="ru-RU" sz="2800">
                        <a:effectLst/>
                        <a:latin typeface="Calibri" charset="0"/>
                        <a:ea typeface="Calibri" charset="0"/>
                        <a:cs typeface="Times New Roman" charset="0"/>
                      </a:endParaRPr>
                    </a:p>
                  </a:txBody>
                  <a:tcPr marL="68580" marR="68580" marT="0" marB="0"/>
                </a:tc>
              </a:tr>
              <a:tr h="417946">
                <a:tc>
                  <a:txBody>
                    <a:bodyPr/>
                    <a:lstStyle/>
                    <a:p>
                      <a:pPr>
                        <a:spcAft>
                          <a:spcPts val="0"/>
                        </a:spcAft>
                      </a:pPr>
                      <a:r>
                        <a:rPr lang="ru-RU" sz="2400">
                          <a:effectLst/>
                        </a:rPr>
                        <a:t>Information Leakage</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30</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20</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29</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40</a:t>
                      </a:r>
                      <a:endParaRPr lang="ru-RU" sz="2800">
                        <a:effectLst/>
                        <a:latin typeface="Calibri" charset="0"/>
                        <a:ea typeface="Calibri" charset="0"/>
                        <a:cs typeface="Times New Roman" charset="0"/>
                      </a:endParaRPr>
                    </a:p>
                  </a:txBody>
                  <a:tcPr marL="68580" marR="68580" marT="0" marB="0"/>
                </a:tc>
              </a:tr>
              <a:tr h="417946">
                <a:tc>
                  <a:txBody>
                    <a:bodyPr/>
                    <a:lstStyle/>
                    <a:p>
                      <a:pPr>
                        <a:spcAft>
                          <a:spcPts val="0"/>
                        </a:spcAft>
                      </a:pPr>
                      <a:r>
                        <a:rPr lang="ru-RU" sz="2400">
                          <a:effectLst/>
                        </a:rPr>
                        <a:t>Server Misconfiguration</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30</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20</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21</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10</a:t>
                      </a:r>
                      <a:endParaRPr lang="ru-RU" sz="2800">
                        <a:effectLst/>
                        <a:latin typeface="Calibri" charset="0"/>
                        <a:ea typeface="Calibri" charset="0"/>
                        <a:cs typeface="Times New Roman" charset="0"/>
                      </a:endParaRPr>
                    </a:p>
                  </a:txBody>
                  <a:tcPr marL="68580" marR="68580" marT="0" marB="0"/>
                </a:tc>
              </a:tr>
              <a:tr h="417946">
                <a:tc>
                  <a:txBody>
                    <a:bodyPr/>
                    <a:lstStyle/>
                    <a:p>
                      <a:pPr>
                        <a:spcAft>
                          <a:spcPts val="0"/>
                        </a:spcAft>
                      </a:pPr>
                      <a:r>
                        <a:rPr lang="ru-RU" sz="2400">
                          <a:effectLst/>
                        </a:rPr>
                        <a:t>Predictable Res. Location</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20</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8</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a:effectLst/>
                        </a:rPr>
                        <a:t>14</a:t>
                      </a:r>
                      <a:endParaRPr lang="ru-RU" sz="2800">
                        <a:effectLst/>
                        <a:latin typeface="Calibri" charset="0"/>
                        <a:ea typeface="Calibri" charset="0"/>
                        <a:cs typeface="Times New Roman" charset="0"/>
                      </a:endParaRPr>
                    </a:p>
                  </a:txBody>
                  <a:tcPr marL="68580" marR="68580" marT="0" marB="0"/>
                </a:tc>
                <a:tc>
                  <a:txBody>
                    <a:bodyPr/>
                    <a:lstStyle/>
                    <a:p>
                      <a:pPr algn="r">
                        <a:spcAft>
                          <a:spcPts val="0"/>
                        </a:spcAft>
                      </a:pPr>
                      <a:r>
                        <a:rPr lang="ru-RU" sz="2400" dirty="0">
                          <a:effectLst/>
                        </a:rPr>
                        <a:t>10</a:t>
                      </a:r>
                      <a:endParaRPr lang="ru-RU" sz="2800" dirty="0">
                        <a:effectLst/>
                        <a:latin typeface="Calibri" charset="0"/>
                        <a:ea typeface="Calibri" charset="0"/>
                        <a:cs typeface="Times New Roman" charset="0"/>
                      </a:endParaRPr>
                    </a:p>
                  </a:txBody>
                  <a:tcPr marL="68580" marR="68580" marT="0" marB="0"/>
                </a:tc>
              </a:tr>
            </a:tbl>
          </a:graphicData>
        </a:graphic>
      </p:graphicFrame>
      <p:sp>
        <p:nvSpPr>
          <p:cNvPr id="5" name="Прямоугольник 4"/>
          <p:cNvSpPr/>
          <p:nvPr/>
        </p:nvSpPr>
        <p:spPr>
          <a:xfrm>
            <a:off x="2327564" y="540328"/>
            <a:ext cx="7536872" cy="830997"/>
          </a:xfrm>
          <a:prstGeom prst="rect">
            <a:avLst/>
          </a:prstGeom>
        </p:spPr>
        <p:txBody>
          <a:bodyPr wrap="square">
            <a:spAutoFit/>
          </a:bodyPr>
          <a:lstStyle/>
          <a:p>
            <a:pPr algn="ctr">
              <a:spcAft>
                <a:spcPts val="0"/>
              </a:spcAft>
            </a:pPr>
            <a:r>
              <a:rPr lang="ru-RU" sz="2400" b="1" dirty="0" smtClean="0">
                <a:latin typeface="Calibri" charset="0"/>
                <a:ea typeface="Calibri" charset="0"/>
                <a:cs typeface="Times New Roman" charset="0"/>
              </a:rPr>
              <a:t>С</a:t>
            </a:r>
            <a:r>
              <a:rPr lang="ru-RU" sz="2400" b="1" dirty="0" smtClean="0">
                <a:effectLst/>
                <a:latin typeface="Calibri" charset="0"/>
                <a:ea typeface="Calibri" charset="0"/>
                <a:cs typeface="Times New Roman" charset="0"/>
              </a:rPr>
              <a:t>оотношение сервер- и администратор-зависимых уязвимостей</a:t>
            </a:r>
            <a:endParaRPr lang="ru-RU" sz="2400" b="1" dirty="0">
              <a:effectLst/>
              <a:latin typeface="Calibri" charset="0"/>
              <a:ea typeface="Calibri" charset="0"/>
              <a:cs typeface="Times New Roman" charset="0"/>
            </a:endParaRPr>
          </a:p>
        </p:txBody>
      </p:sp>
    </p:spTree>
    <p:extLst>
      <p:ext uri="{BB962C8B-B14F-4D97-AF65-F5344CB8AC3E}">
        <p14:creationId xmlns:p14="http://schemas.microsoft.com/office/powerpoint/2010/main" val="131302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Диаграмма 3"/>
          <p:cNvGraphicFramePr/>
          <p:nvPr>
            <p:extLst>
              <p:ext uri="{D42A27DB-BD31-4B8C-83A1-F6EECF244321}">
                <p14:modId xmlns:p14="http://schemas.microsoft.com/office/powerpoint/2010/main" val="1544650879"/>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546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OWASP</a:t>
            </a:r>
            <a:endParaRPr lang="ru-RU" dirty="0"/>
          </a:p>
        </p:txBody>
      </p:sp>
      <p:sp>
        <p:nvSpPr>
          <p:cNvPr id="3" name="Объект 2"/>
          <p:cNvSpPr>
            <a:spLocks noGrp="1"/>
          </p:cNvSpPr>
          <p:nvPr>
            <p:ph idx="1"/>
          </p:nvPr>
        </p:nvSpPr>
        <p:spPr/>
        <p:txBody>
          <a:bodyPr>
            <a:noAutofit/>
          </a:bodyPr>
          <a:lstStyle/>
          <a:p>
            <a:pPr lvl="0"/>
            <a:r>
              <a:rPr lang="ru-RU" sz="2400" dirty="0"/>
              <a:t>A1 Внедрение кода</a:t>
            </a:r>
          </a:p>
          <a:p>
            <a:pPr lvl="0"/>
            <a:r>
              <a:rPr lang="ru-RU" sz="2400" dirty="0"/>
              <a:t>A2 Некорректная аутентификация и управление сессией</a:t>
            </a:r>
          </a:p>
          <a:p>
            <a:pPr lvl="0"/>
            <a:r>
              <a:rPr lang="ru-RU" sz="2400" dirty="0"/>
              <a:t>A3 Межсайтовый </a:t>
            </a:r>
            <a:r>
              <a:rPr lang="ru-RU" sz="2400" dirty="0" err="1"/>
              <a:t>скриптинг</a:t>
            </a:r>
            <a:endParaRPr lang="ru-RU" sz="2400" dirty="0"/>
          </a:p>
          <a:p>
            <a:pPr lvl="0"/>
            <a:r>
              <a:rPr lang="ru-RU" sz="2400" dirty="0"/>
              <a:t>A4 Нарушение контроля доступа</a:t>
            </a:r>
          </a:p>
          <a:p>
            <a:pPr lvl="0"/>
            <a:r>
              <a:rPr lang="ru-RU" sz="2400" dirty="0"/>
              <a:t>A5 Небезопасная конфигурация</a:t>
            </a:r>
          </a:p>
          <a:p>
            <a:pPr lvl="0"/>
            <a:r>
              <a:rPr lang="ru-RU" sz="2400" dirty="0"/>
              <a:t>A6 Утечка чувствительных данных</a:t>
            </a:r>
          </a:p>
          <a:p>
            <a:pPr lvl="0"/>
            <a:r>
              <a:rPr lang="ru-RU" sz="2400" dirty="0"/>
              <a:t>A7 Недостаточная защита от атак</a:t>
            </a:r>
          </a:p>
          <a:p>
            <a:pPr lvl="0"/>
            <a:r>
              <a:rPr lang="ru-RU" sz="2400" dirty="0"/>
              <a:t>A8 Подделка межсайтовых запросов</a:t>
            </a:r>
          </a:p>
          <a:p>
            <a:pPr lvl="0"/>
            <a:r>
              <a:rPr lang="ru-RU" sz="2400" dirty="0"/>
              <a:t>A9 Использование компонентов с известными уязвимостями</a:t>
            </a:r>
          </a:p>
          <a:p>
            <a:pPr lvl="0"/>
            <a:r>
              <a:rPr lang="ru-RU" sz="2400" dirty="0"/>
              <a:t>A10 Незащищенный </a:t>
            </a:r>
            <a:r>
              <a:rPr lang="ru-RU" sz="2400" dirty="0" smtClean="0"/>
              <a:t>AP</a:t>
            </a:r>
            <a:r>
              <a:rPr lang="en-US" sz="2400" dirty="0" smtClean="0"/>
              <a:t>I</a:t>
            </a:r>
            <a:endParaRPr lang="ru-RU" sz="2400" dirty="0"/>
          </a:p>
        </p:txBody>
      </p:sp>
    </p:spTree>
    <p:extLst>
      <p:ext uri="{BB962C8B-B14F-4D97-AF65-F5344CB8AC3E}">
        <p14:creationId xmlns:p14="http://schemas.microsoft.com/office/powerpoint/2010/main" val="96328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CSVV</a:t>
            </a:r>
            <a:endParaRPr lang="ru-RU" dirty="0"/>
          </a:p>
        </p:txBody>
      </p:sp>
      <p:sp>
        <p:nvSpPr>
          <p:cNvPr id="3" name="Объект 2"/>
          <p:cNvSpPr>
            <a:spLocks noGrp="1"/>
          </p:cNvSpPr>
          <p:nvPr>
            <p:ph idx="1"/>
          </p:nvPr>
        </p:nvSpPr>
        <p:spPr>
          <a:xfrm>
            <a:off x="838200" y="1825625"/>
            <a:ext cx="10515600" cy="3314411"/>
          </a:xfrm>
        </p:spPr>
        <p:txBody>
          <a:bodyPr>
            <a:normAutofit/>
          </a:bodyPr>
          <a:lstStyle/>
          <a:p>
            <a:r>
              <a:rPr lang="ru-RU" sz="3600" dirty="0"/>
              <a:t>Стандарт</a:t>
            </a:r>
            <a:r>
              <a:rPr lang="en-US" sz="3600" dirty="0"/>
              <a:t> Common Vulnerability Scoring System </a:t>
            </a:r>
            <a:r>
              <a:rPr lang="ru-RU" sz="3600" dirty="0"/>
              <a:t>был разработан группой экспертов по безопасности</a:t>
            </a:r>
            <a:r>
              <a:rPr lang="en-US" sz="3600" dirty="0"/>
              <a:t> National Infrastructure Advisory Council. </a:t>
            </a:r>
            <a:r>
              <a:rPr lang="ru-RU" sz="3600" dirty="0"/>
              <a:t>В эту группу вошли эксперты из различных организаций</a:t>
            </a:r>
            <a:r>
              <a:rPr lang="en-US" sz="3600" dirty="0"/>
              <a:t>, </a:t>
            </a:r>
            <a:r>
              <a:rPr lang="ru-RU" sz="3600" dirty="0"/>
              <a:t>таких как</a:t>
            </a:r>
            <a:r>
              <a:rPr lang="en-US" sz="3600" dirty="0"/>
              <a:t> CERT/CC, Cisco, DHS/MITRE, eBay, IBM Internet Security Systems, Microsoft, </a:t>
            </a:r>
            <a:r>
              <a:rPr lang="en-US" sz="3600" dirty="0" err="1"/>
              <a:t>Qualys</a:t>
            </a:r>
            <a:r>
              <a:rPr lang="en-US" sz="3600" dirty="0"/>
              <a:t>, Symantec.</a:t>
            </a:r>
            <a:endParaRPr lang="ru-RU" sz="3600" dirty="0"/>
          </a:p>
          <a:p>
            <a:endParaRPr lang="ru-RU" sz="3600" dirty="0"/>
          </a:p>
        </p:txBody>
      </p:sp>
    </p:spTree>
    <p:extLst>
      <p:ext uri="{BB962C8B-B14F-4D97-AF65-F5344CB8AC3E}">
        <p14:creationId xmlns:p14="http://schemas.microsoft.com/office/powerpoint/2010/main" val="2109791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CSVV Value</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326315901"/>
              </p:ext>
            </p:extLst>
          </p:nvPr>
        </p:nvGraphicFramePr>
        <p:xfrm>
          <a:off x="838200" y="1704976"/>
          <a:ext cx="10515600" cy="754380"/>
        </p:xfrm>
        <a:graphic>
          <a:graphicData uri="http://schemas.openxmlformats.org/drawingml/2006/table">
            <a:tbl>
              <a:tblPr firstRow="1" firstCol="1" bandRow="1">
                <a:tableStyleId>{0505E3EF-67EA-436B-97B2-0124C06EBD24}</a:tableStyleId>
              </a:tblPr>
              <a:tblGrid>
                <a:gridCol w="2326051"/>
                <a:gridCol w="5623743"/>
                <a:gridCol w="2565806"/>
              </a:tblGrid>
              <a:tr h="0">
                <a:tc>
                  <a:txBody>
                    <a:bodyPr/>
                    <a:lstStyle/>
                    <a:p>
                      <a:pPr algn="ctr">
                        <a:spcAft>
                          <a:spcPts val="0"/>
                        </a:spcAft>
                      </a:pPr>
                      <a:r>
                        <a:rPr lang="ru-RU" sz="1050" dirty="0">
                          <a:effectLst/>
                        </a:rPr>
                        <a:t>Уязвимость</a:t>
                      </a:r>
                      <a:endParaRPr lang="ru-RU" sz="1200" dirty="0">
                        <a:effectLst/>
                        <a:latin typeface="Calibri" charset="0"/>
                        <a:ea typeface="Calibri" charset="0"/>
                        <a:cs typeface="Times New Roman" charset="0"/>
                      </a:endParaRPr>
                    </a:p>
                  </a:txBody>
                  <a:tcPr marL="45720" marR="45720"/>
                </a:tc>
                <a:tc>
                  <a:txBody>
                    <a:bodyPr/>
                    <a:lstStyle/>
                    <a:p>
                      <a:pPr algn="ctr">
                        <a:spcAft>
                          <a:spcPts val="0"/>
                        </a:spcAft>
                      </a:pPr>
                      <a:r>
                        <a:rPr lang="ru-RU" sz="1050" dirty="0">
                          <a:effectLst/>
                        </a:rPr>
                        <a:t>Вектор CVSSv3</a:t>
                      </a:r>
                      <a:endParaRPr lang="ru-RU" sz="1200" dirty="0">
                        <a:effectLst/>
                        <a:latin typeface="Calibri" charset="0"/>
                        <a:ea typeface="Calibri" charset="0"/>
                        <a:cs typeface="Times New Roman" charset="0"/>
                      </a:endParaRPr>
                    </a:p>
                  </a:txBody>
                  <a:tcPr marL="45720" marR="45720"/>
                </a:tc>
                <a:tc>
                  <a:txBody>
                    <a:bodyPr/>
                    <a:lstStyle/>
                    <a:p>
                      <a:pPr algn="ctr">
                        <a:spcAft>
                          <a:spcPts val="0"/>
                        </a:spcAft>
                      </a:pPr>
                      <a:r>
                        <a:rPr lang="ru-RU" sz="1050">
                          <a:effectLst/>
                        </a:rPr>
                        <a:t>Оценка CVSSv3</a:t>
                      </a:r>
                      <a:endParaRPr lang="ru-RU" sz="1200">
                        <a:effectLst/>
                        <a:latin typeface="Calibri" charset="0"/>
                        <a:ea typeface="Calibri" charset="0"/>
                        <a:cs typeface="Times New Roman" charset="0"/>
                      </a:endParaRPr>
                    </a:p>
                  </a:txBody>
                  <a:tcPr marL="45720" marR="45720"/>
                </a:tc>
              </a:tr>
              <a:tr h="0">
                <a:tc>
                  <a:txBody>
                    <a:bodyPr/>
                    <a:lstStyle/>
                    <a:p>
                      <a:pPr>
                        <a:spcAft>
                          <a:spcPts val="0"/>
                        </a:spcAft>
                      </a:pPr>
                      <a:r>
                        <a:rPr lang="ru-RU" sz="1050">
                          <a:effectLst/>
                          <a:hlinkClick r:id="rId2"/>
                        </a:rPr>
                        <a:t>CVE-2014-0160</a:t>
                      </a:r>
                      <a:endParaRPr lang="ru-RU" sz="1200">
                        <a:effectLst/>
                        <a:latin typeface="Calibri" charset="0"/>
                        <a:ea typeface="Calibri" charset="0"/>
                        <a:cs typeface="Times New Roman" charset="0"/>
                      </a:endParaRPr>
                    </a:p>
                  </a:txBody>
                  <a:tcPr marL="45720" marR="45720"/>
                </a:tc>
                <a:tc>
                  <a:txBody>
                    <a:bodyPr/>
                    <a:lstStyle/>
                    <a:p>
                      <a:pPr>
                        <a:spcAft>
                          <a:spcPts val="0"/>
                        </a:spcAft>
                      </a:pPr>
                      <a:r>
                        <a:rPr lang="en-US" sz="1050">
                          <a:effectLst/>
                          <a:hlinkClick r:id="rId3"/>
                        </a:rPr>
                        <a:t>AV:N/AC:L/PR:N/UI:N/S:U/C:H/I:N/A:N</a:t>
                      </a:r>
                      <a:endParaRPr lang="ru-RU" sz="1200">
                        <a:effectLst/>
                        <a:latin typeface="Calibri" charset="0"/>
                        <a:ea typeface="Calibri" charset="0"/>
                        <a:cs typeface="Times New Roman" charset="0"/>
                      </a:endParaRPr>
                    </a:p>
                  </a:txBody>
                  <a:tcPr marL="45720" marR="45720"/>
                </a:tc>
                <a:tc>
                  <a:txBody>
                    <a:bodyPr/>
                    <a:lstStyle/>
                    <a:p>
                      <a:pPr>
                        <a:spcAft>
                          <a:spcPts val="0"/>
                        </a:spcAft>
                      </a:pPr>
                      <a:r>
                        <a:rPr lang="ru-RU" sz="1050">
                          <a:effectLst/>
                        </a:rPr>
                        <a:t>7.5</a:t>
                      </a:r>
                      <a:endParaRPr lang="ru-RU" sz="1200">
                        <a:effectLst/>
                        <a:latin typeface="Calibri" charset="0"/>
                        <a:ea typeface="Calibri" charset="0"/>
                        <a:cs typeface="Times New Roman" charset="0"/>
                      </a:endParaRPr>
                    </a:p>
                  </a:txBody>
                  <a:tcPr marL="45720" marR="45720"/>
                </a:tc>
              </a:tr>
              <a:tr h="0">
                <a:tc>
                  <a:txBody>
                    <a:bodyPr/>
                    <a:lstStyle/>
                    <a:p>
                      <a:pPr>
                        <a:spcAft>
                          <a:spcPts val="0"/>
                        </a:spcAft>
                      </a:pPr>
                      <a:r>
                        <a:rPr lang="ru-RU" sz="1050">
                          <a:effectLst/>
                          <a:hlinkClick r:id="rId4"/>
                        </a:rPr>
                        <a:t>CVE-2015-4202</a:t>
                      </a:r>
                      <a:endParaRPr lang="ru-RU" sz="1200">
                        <a:effectLst/>
                        <a:latin typeface="Calibri" charset="0"/>
                        <a:ea typeface="Calibri" charset="0"/>
                        <a:cs typeface="Times New Roman" charset="0"/>
                      </a:endParaRPr>
                    </a:p>
                  </a:txBody>
                  <a:tcPr marL="45720" marR="45720"/>
                </a:tc>
                <a:tc>
                  <a:txBody>
                    <a:bodyPr/>
                    <a:lstStyle/>
                    <a:p>
                      <a:pPr>
                        <a:spcAft>
                          <a:spcPts val="0"/>
                        </a:spcAft>
                      </a:pPr>
                      <a:r>
                        <a:rPr lang="en-US" sz="1050">
                          <a:effectLst/>
                          <a:hlinkClick r:id="rId5"/>
                        </a:rPr>
                        <a:t>AV:N/AC:L/PR:N/UI:N/S:U/C:L/I:N/A:N</a:t>
                      </a:r>
                      <a:endParaRPr lang="ru-RU" sz="1200">
                        <a:effectLst/>
                        <a:latin typeface="Calibri" charset="0"/>
                        <a:ea typeface="Calibri" charset="0"/>
                        <a:cs typeface="Times New Roman" charset="0"/>
                      </a:endParaRPr>
                    </a:p>
                  </a:txBody>
                  <a:tcPr marL="45720" marR="45720"/>
                </a:tc>
                <a:tc>
                  <a:txBody>
                    <a:bodyPr/>
                    <a:lstStyle/>
                    <a:p>
                      <a:pPr>
                        <a:spcAft>
                          <a:spcPts val="0"/>
                        </a:spcAft>
                      </a:pPr>
                      <a:r>
                        <a:rPr lang="ru-RU" sz="1050" dirty="0">
                          <a:effectLst/>
                        </a:rPr>
                        <a:t>5.3</a:t>
                      </a:r>
                      <a:endParaRPr lang="ru-RU" sz="1200" dirty="0">
                        <a:effectLst/>
                        <a:latin typeface="Calibri" charset="0"/>
                        <a:ea typeface="Calibri" charset="0"/>
                        <a:cs typeface="Times New Roman" charset="0"/>
                      </a:endParaRPr>
                    </a:p>
                  </a:txBody>
                  <a:tcPr marL="45720" marR="45720"/>
                </a:tc>
              </a:tr>
            </a:tbl>
          </a:graphicData>
        </a:graphic>
      </p:graphicFrame>
      <p:sp>
        <p:nvSpPr>
          <p:cNvPr id="5" name="Прямоугольник 4"/>
          <p:cNvSpPr/>
          <p:nvPr/>
        </p:nvSpPr>
        <p:spPr>
          <a:xfrm>
            <a:off x="838200" y="3133728"/>
            <a:ext cx="10515600" cy="1323439"/>
          </a:xfrm>
          <a:prstGeom prst="rect">
            <a:avLst/>
          </a:prstGeom>
        </p:spPr>
        <p:txBody>
          <a:bodyPr wrap="square">
            <a:spAutoFit/>
          </a:bodyPr>
          <a:lstStyle/>
          <a:p>
            <a:pPr indent="449580">
              <a:spcAft>
                <a:spcPts val="0"/>
              </a:spcAft>
            </a:pPr>
            <a:r>
              <a:rPr lang="ru-RU" sz="2000" dirty="0" smtClean="0">
                <a:effectLst/>
                <a:latin typeface="Calibri" charset="0"/>
                <a:ea typeface="Calibri" charset="0"/>
                <a:cs typeface="Times New Roman" charset="0"/>
              </a:rPr>
              <a:t>В </a:t>
            </a:r>
            <a:r>
              <a:rPr lang="ru-RU" sz="2000" dirty="0" smtClean="0">
                <a:latin typeface="Calibri" charset="0"/>
                <a:ea typeface="Calibri" charset="0"/>
                <a:cs typeface="Times New Roman" charset="0"/>
              </a:rPr>
              <a:t>этой таблице </a:t>
            </a:r>
            <a:r>
              <a:rPr lang="ru-RU" sz="2000" dirty="0" smtClean="0">
                <a:effectLst/>
                <a:latin typeface="Calibri" charset="0"/>
                <a:ea typeface="Calibri" charset="0"/>
                <a:cs typeface="Times New Roman" charset="0"/>
              </a:rPr>
              <a:t>представлен пример того, насколько гибкой может быть система, использующая вектора атаки, и в данном случае отличие оценки в случае отличия вектора «Метрики воздействия», т.е. оценки степени влияния на конфиденциальность, целостность и доступность атакуемого компонента.</a:t>
            </a:r>
            <a:endParaRPr lang="ru-RU" sz="2000" dirty="0">
              <a:effectLst/>
              <a:latin typeface="Calibri" charset="0"/>
              <a:ea typeface="Calibri" charset="0"/>
              <a:cs typeface="Times New Roman" charset="0"/>
            </a:endParaRPr>
          </a:p>
        </p:txBody>
      </p:sp>
    </p:spTree>
    <p:extLst>
      <p:ext uri="{BB962C8B-B14F-4D97-AF65-F5344CB8AC3E}">
        <p14:creationId xmlns:p14="http://schemas.microsoft.com/office/powerpoint/2010/main" val="676002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Fingerprinting</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663272247"/>
              </p:ext>
            </p:extLst>
          </p:nvPr>
        </p:nvGraphicFramePr>
        <p:xfrm>
          <a:off x="3397827" y="4222843"/>
          <a:ext cx="2251365" cy="323166"/>
        </p:xfrm>
        <a:graphic>
          <a:graphicData uri="http://schemas.openxmlformats.org/drawingml/2006/table">
            <a:tbl>
              <a:tblPr firstRow="1" firstCol="1" bandRow="1">
                <a:tableStyleId>{5C22544A-7EE6-4342-B048-85BDC9FD1C3A}</a:tableStyleId>
              </a:tblPr>
              <a:tblGrid>
                <a:gridCol w="2251365"/>
              </a:tblGrid>
              <a:tr h="323166">
                <a:tc>
                  <a:txBody>
                    <a:bodyPr/>
                    <a:lstStyle/>
                    <a:p>
                      <a:pPr algn="just">
                        <a:spcAft>
                          <a:spcPts val="0"/>
                        </a:spcAft>
                      </a:pPr>
                      <a:r>
                        <a:rPr lang="ru-RU" sz="1400" dirty="0" err="1">
                          <a:effectLst/>
                        </a:rPr>
                        <a:t>Server</a:t>
                      </a:r>
                      <a:r>
                        <a:rPr lang="ru-RU" sz="1400" dirty="0">
                          <a:effectLst/>
                        </a:rPr>
                        <a:t>: </a:t>
                      </a:r>
                      <a:r>
                        <a:rPr lang="ru-RU" sz="1400" dirty="0" err="1">
                          <a:effectLst/>
                        </a:rPr>
                        <a:t>Apache</a:t>
                      </a:r>
                      <a:r>
                        <a:rPr lang="ru-RU" sz="1400" dirty="0">
                          <a:effectLst/>
                        </a:rPr>
                        <a:t>/2.0.52 (</a:t>
                      </a:r>
                      <a:r>
                        <a:rPr lang="ru-RU" sz="1400" dirty="0" err="1">
                          <a:effectLst/>
                        </a:rPr>
                        <a:t>Unix</a:t>
                      </a:r>
                      <a:r>
                        <a:rPr lang="ru-RU" sz="1400" dirty="0">
                          <a:effectLst/>
                        </a:rPr>
                        <a:t>)</a:t>
                      </a:r>
                      <a:endParaRPr lang="ru-RU" sz="2800" dirty="0">
                        <a:effectLst/>
                        <a:latin typeface="Calibri" charset="0"/>
                        <a:ea typeface="Calibri" charset="0"/>
                        <a:cs typeface="Times New Roman" charset="0"/>
                      </a:endParaRPr>
                    </a:p>
                  </a:txBody>
                  <a:tcPr marL="9525" marR="9525" marT="9525" marB="9525" anchor="ctr"/>
                </a:tc>
              </a:tr>
            </a:tbl>
          </a:graphicData>
        </a:graphic>
      </p:graphicFrame>
      <p:sp>
        <p:nvSpPr>
          <p:cNvPr id="5" name="Rectangle 1"/>
          <p:cNvSpPr>
            <a:spLocks noChangeArrowheads="1"/>
          </p:cNvSpPr>
          <p:nvPr/>
        </p:nvSpPr>
        <p:spPr bwMode="auto">
          <a:xfrm>
            <a:off x="2150918" y="2347178"/>
            <a:ext cx="789016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Так, например, ftp-сервис может позволить выполнение команды SYST, которая выдает версию операционной системы. Заголовок веб-сервера можно получить командой</a:t>
            </a:r>
            <a:r>
              <a:rPr kumimoji="0" lang="x-none" altLang="x-none" sz="1800" b="0" i="0" u="none" strike="noStrike" cap="none" normalizeH="0" baseline="0" dirty="0" smtClean="0">
                <a:ln>
                  <a:noFill/>
                </a:ln>
                <a:solidFill>
                  <a:schemeClr val="tx1"/>
                </a:solidFill>
                <a:effectLst/>
                <a:latin typeface="Arial" charset="0"/>
              </a:rPr>
              <a:t>:</a:t>
            </a:r>
            <a:endParaRPr kumimoji="0" lang="x-none" altLang="x-none" sz="1800" b="0" i="0" u="none" strike="noStrike" cap="none" normalizeH="0" baseline="0" dirty="0">
              <a:ln>
                <a:noFill/>
              </a:ln>
              <a:solidFill>
                <a:schemeClr val="tx1"/>
              </a:solidFill>
              <a:effectLst/>
              <a:latin typeface="Arial" charset="0"/>
            </a:endParaRPr>
          </a:p>
        </p:txBody>
      </p:sp>
      <p:sp>
        <p:nvSpPr>
          <p:cNvPr id="6" name="Прямоугольник 5"/>
          <p:cNvSpPr/>
          <p:nvPr/>
        </p:nvSpPr>
        <p:spPr>
          <a:xfrm>
            <a:off x="2150918" y="3899677"/>
            <a:ext cx="6096000" cy="646331"/>
          </a:xfrm>
          <a:prstGeom prst="rect">
            <a:avLst/>
          </a:prstGeom>
        </p:spPr>
        <p:txBody>
          <a:bodyPr>
            <a:spAutoFit/>
          </a:bodyPr>
          <a:lstStyle/>
          <a:p>
            <a:pPr lvl="0" eaLnBrk="0" fontAlgn="base" hangingPunct="0">
              <a:spcBef>
                <a:spcPct val="0"/>
              </a:spcBef>
              <a:spcAft>
                <a:spcPct val="0"/>
              </a:spcAft>
            </a:pPr>
            <a:r>
              <a:rPr lang="x-none" altLang="x-none" b="1" dirty="0">
                <a:latin typeface="Arial" charset="0"/>
              </a:rPr>
              <a:t># echo ‘GET / HTTP/1.0 ’ | nc example.com 80 | grep ‘^Server:’</a:t>
            </a:r>
            <a:endParaRPr lang="x-none" altLang="x-none" dirty="0">
              <a:latin typeface="Arial" charset="0"/>
            </a:endParaRPr>
          </a:p>
        </p:txBody>
      </p:sp>
    </p:spTree>
    <p:extLst>
      <p:ext uri="{BB962C8B-B14F-4D97-AF65-F5344CB8AC3E}">
        <p14:creationId xmlns:p14="http://schemas.microsoft.com/office/powerpoint/2010/main" val="171203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Credential/Session Prediction</a:t>
            </a:r>
            <a:endParaRPr lang="ru-RU" dirty="0"/>
          </a:p>
        </p:txBody>
      </p:sp>
      <p:sp>
        <p:nvSpPr>
          <p:cNvPr id="3" name="Объект 2"/>
          <p:cNvSpPr>
            <a:spLocks noGrp="1"/>
          </p:cNvSpPr>
          <p:nvPr>
            <p:ph idx="1"/>
          </p:nvPr>
        </p:nvSpPr>
        <p:spPr/>
        <p:txBody>
          <a:bodyPr>
            <a:normAutofit/>
          </a:bodyPr>
          <a:lstStyle/>
          <a:p>
            <a:r>
              <a:rPr lang="ru-RU" sz="3600" dirty="0"/>
              <a:t>Предсказуемое значение идентификатора сессии позволяет перехватывать сессии других пользователей. Подобные атаки выполняются путем предсказания или угадывания уникального идентификатора сессии пользователя.</a:t>
            </a:r>
            <a:r>
              <a:rPr lang="ru-RU" sz="3600" dirty="0" smtClean="0">
                <a:effectLst/>
              </a:rPr>
              <a:t> </a:t>
            </a:r>
            <a:endParaRPr lang="ru-RU" sz="3600" dirty="0"/>
          </a:p>
        </p:txBody>
      </p:sp>
    </p:spTree>
    <p:extLst>
      <p:ext uri="{BB962C8B-B14F-4D97-AF65-F5344CB8AC3E}">
        <p14:creationId xmlns:p14="http://schemas.microsoft.com/office/powerpoint/2010/main" val="19862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XSS</a:t>
            </a:r>
            <a:endParaRPr lang="ru-RU" dirty="0"/>
          </a:p>
        </p:txBody>
      </p:sp>
      <p:sp>
        <p:nvSpPr>
          <p:cNvPr id="3" name="Объект 2"/>
          <p:cNvSpPr>
            <a:spLocks noGrp="1"/>
          </p:cNvSpPr>
          <p:nvPr>
            <p:ph idx="1"/>
          </p:nvPr>
        </p:nvSpPr>
        <p:spPr/>
        <p:txBody>
          <a:bodyPr>
            <a:normAutofit/>
          </a:bodyPr>
          <a:lstStyle/>
          <a:p>
            <a:r>
              <a:rPr lang="ru-RU" sz="3600" dirty="0"/>
              <a:t>Наличие уязвимости </a:t>
            </a:r>
            <a:r>
              <a:rPr lang="ru-RU" sz="3600" dirty="0" err="1"/>
              <a:t>Cross-site</a:t>
            </a:r>
            <a:r>
              <a:rPr lang="ru-RU" sz="3600" dirty="0"/>
              <a:t> </a:t>
            </a:r>
            <a:r>
              <a:rPr lang="ru-RU" sz="3600" dirty="0" err="1"/>
              <a:t>Scripting</a:t>
            </a:r>
            <a:r>
              <a:rPr lang="ru-RU" sz="3600" dirty="0"/>
              <a:t> позволяет атакующему передать серверу исполняемый код, который будет перенаправлен браузеру пользователя. Этот код обычно создается на языках HTML/</a:t>
            </a:r>
            <a:r>
              <a:rPr lang="ru-RU" sz="3600" dirty="0" err="1"/>
              <a:t>JavaScript</a:t>
            </a:r>
            <a:r>
              <a:rPr lang="ru-RU" sz="3600" dirty="0"/>
              <a:t>, но могут быть использованы </a:t>
            </a:r>
            <a:r>
              <a:rPr lang="ru-RU" sz="3600" dirty="0" err="1"/>
              <a:t>VBScript</a:t>
            </a:r>
            <a:r>
              <a:rPr lang="ru-RU" sz="3600" dirty="0"/>
              <a:t>, </a:t>
            </a:r>
            <a:r>
              <a:rPr lang="ru-RU" sz="3600" dirty="0" err="1"/>
              <a:t>ActiveX</a:t>
            </a:r>
            <a:r>
              <a:rPr lang="ru-RU" sz="3600" dirty="0"/>
              <a:t>, </a:t>
            </a:r>
            <a:r>
              <a:rPr lang="ru-RU" sz="3600" dirty="0" err="1"/>
              <a:t>Java</a:t>
            </a:r>
            <a:r>
              <a:rPr lang="ru-RU" sz="3600" dirty="0"/>
              <a:t>, </a:t>
            </a:r>
            <a:r>
              <a:rPr lang="ru-RU" sz="3600" dirty="0" err="1"/>
              <a:t>Flash</a:t>
            </a:r>
            <a:r>
              <a:rPr lang="ru-RU" sz="3600" dirty="0"/>
              <a:t>, или другие поддерживаемые браузером технологии.</a:t>
            </a:r>
            <a:br>
              <a:rPr lang="ru-RU" sz="3600" dirty="0"/>
            </a:br>
            <a:endParaRPr lang="ru-RU" sz="3600" dirty="0"/>
          </a:p>
        </p:txBody>
      </p:sp>
    </p:spTree>
    <p:extLst>
      <p:ext uri="{BB962C8B-B14F-4D97-AF65-F5344CB8AC3E}">
        <p14:creationId xmlns:p14="http://schemas.microsoft.com/office/powerpoint/2010/main" val="132263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SQL-injection</a:t>
            </a:r>
            <a:endParaRPr lang="ru-RU" dirty="0"/>
          </a:p>
        </p:txBody>
      </p:sp>
      <p:sp>
        <p:nvSpPr>
          <p:cNvPr id="3" name="Объект 2"/>
          <p:cNvSpPr>
            <a:spLocks noGrp="1"/>
          </p:cNvSpPr>
          <p:nvPr>
            <p:ph idx="1"/>
          </p:nvPr>
        </p:nvSpPr>
        <p:spPr/>
        <p:txBody>
          <a:bodyPr>
            <a:normAutofit/>
          </a:bodyPr>
          <a:lstStyle/>
          <a:p>
            <a:r>
              <a:rPr lang="ru-RU" sz="3600" dirty="0"/>
              <a:t>Если информация, полученная от клиента, должным образом не верифицируется, атакующий получает возможность модифицировать запрос к SQL-серверу, отправляемый приложением. Запрос будет выполняться с тем же уровнем привилегий, с каким работает компонент приложения, выполняющий запрос (сервер СУБД, Веб-сервер и </a:t>
            </a:r>
            <a:r>
              <a:rPr lang="ru-RU" sz="3600" dirty="0" err="1"/>
              <a:t>т.д</a:t>
            </a:r>
            <a:r>
              <a:rPr lang="ru-RU" sz="3600" dirty="0"/>
              <a:t>). </a:t>
            </a:r>
          </a:p>
        </p:txBody>
      </p:sp>
    </p:spTree>
    <p:extLst>
      <p:ext uri="{BB962C8B-B14F-4D97-AF65-F5344CB8AC3E}">
        <p14:creationId xmlns:p14="http://schemas.microsoft.com/office/powerpoint/2010/main" val="137621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CSRF</a:t>
            </a:r>
            <a:endParaRPr lang="ru-RU" dirty="0"/>
          </a:p>
        </p:txBody>
      </p:sp>
      <p:sp>
        <p:nvSpPr>
          <p:cNvPr id="3" name="Объект 2"/>
          <p:cNvSpPr>
            <a:spLocks noGrp="1"/>
          </p:cNvSpPr>
          <p:nvPr>
            <p:ph idx="1"/>
          </p:nvPr>
        </p:nvSpPr>
        <p:spPr/>
        <p:txBody>
          <a:bodyPr>
            <a:normAutofit/>
          </a:bodyPr>
          <a:lstStyle/>
          <a:p>
            <a:r>
              <a:rPr lang="ru-RU" sz="3600" dirty="0"/>
              <a:t>Вид атак на посетителей веб-сайтов, использующий недостатки протокола HTTP. Если жертва заходит на сайт, созданный злоумышленником, от её лица тайно отправляется запрос на другой сервер (например, на сервер платёжной системы), осуществляющий некую вредоносную операцию (например, перевод денег на счёт злоумышленника). </a:t>
            </a:r>
          </a:p>
          <a:p>
            <a:endParaRPr lang="ru-RU" sz="3600" dirty="0"/>
          </a:p>
        </p:txBody>
      </p:sp>
    </p:spTree>
    <p:extLst>
      <p:ext uri="{BB962C8B-B14F-4D97-AF65-F5344CB8AC3E}">
        <p14:creationId xmlns:p14="http://schemas.microsoft.com/office/powerpoint/2010/main" val="561845700"/>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507</Words>
  <Application>Microsoft Macintosh PowerPoint</Application>
  <PresentationFormat>Широкоэкранный</PresentationFormat>
  <Paragraphs>143</Paragraphs>
  <Slides>17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17</vt:i4>
      </vt:variant>
    </vt:vector>
  </HeadingPairs>
  <TitlesOfParts>
    <vt:vector size="23" baseType="lpstr">
      <vt:lpstr>Calibri</vt:lpstr>
      <vt:lpstr>Calibri Light</vt:lpstr>
      <vt:lpstr>Mangal</vt:lpstr>
      <vt:lpstr>Times New Roman</vt:lpstr>
      <vt:lpstr>Arial</vt:lpstr>
      <vt:lpstr>Тема Office</vt:lpstr>
      <vt:lpstr>WEB–уязвимости</vt:lpstr>
      <vt:lpstr>OWASP</vt:lpstr>
      <vt:lpstr>CSVV</vt:lpstr>
      <vt:lpstr>CSVV Value</vt:lpstr>
      <vt:lpstr>Fingerprinting</vt:lpstr>
      <vt:lpstr>Credential/Session Prediction</vt:lpstr>
      <vt:lpstr>XSS</vt:lpstr>
      <vt:lpstr>SQL-injection</vt:lpstr>
      <vt:lpstr>CSRF</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WEB–уязвимости</dc:title>
  <dc:creator>пользователь Microsoft Office</dc:creator>
  <cp:lastModifiedBy>пользователь Microsoft Office</cp:lastModifiedBy>
  <cp:revision>3</cp:revision>
  <dcterms:created xsi:type="dcterms:W3CDTF">2017-06-13T04:53:29Z</dcterms:created>
  <dcterms:modified xsi:type="dcterms:W3CDTF">2017-06-13T05:18:02Z</dcterms:modified>
</cp:coreProperties>
</file>