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67" r:id="rId14"/>
    <p:sldId id="268" r:id="rId15"/>
    <p:sldId id="283" r:id="rId16"/>
    <p:sldId id="28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1" autoAdjust="0"/>
    <p:restoredTop sz="94697"/>
  </p:normalViewPr>
  <p:slideViewPr>
    <p:cSldViewPr snapToGrid="0">
      <p:cViewPr varScale="1">
        <p:scale>
          <a:sx n="65" d="100"/>
          <a:sy n="65" d="100"/>
        </p:scale>
        <p:origin x="2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9532B-AFCF-B54A-853A-7107F19E946B}" type="datetimeFigureOut">
              <a:rPr lang="ru-RU" smtClean="0"/>
              <a:t>02.12.16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7F395-6CFB-AA45-BFAA-A0A93794C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29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7F395-6CFB-AA45-BFAA-A0A93794C1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7F395-6CFB-AA45-BFAA-A0A93794C1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7F395-6CFB-AA45-BFAA-A0A93794C1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7F4C-9330-F046-BAB5-449F34385F2A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AD8A-0700-634F-96F9-76A01F23D125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1219-9B6F-DF4D-B3FA-57FC30FFF65A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6DF-E3F7-C644-9754-B17AC2724030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74A-31A5-F447-AFF6-491D7E39436D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324F-4B3E-2347-BEE2-3D6B7CEEB3E9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D090-C5EA-EA4E-8DC9-C12A8617A197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3A6A-BB20-8F43-826E-4E9BAFA83870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EEA5-5ACF-D144-AD9D-2D9EA1C83F3D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6E1E6F-D104-5543-8105-8F97483111B3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EDFB-39E9-E34B-9D24-91D84F598567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C4838-2DB2-024F-ABD5-C525CCBB29AB}" type="datetime1">
              <a:rPr lang="ru-RU" smtClean="0"/>
              <a:t>02.12.16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jpg"/><Relationship Id="rId12" Type="http://schemas.openxmlformats.org/officeDocument/2006/relationships/image" Target="../media/image36.jpg"/><Relationship Id="rId13" Type="http://schemas.openxmlformats.org/officeDocument/2006/relationships/image" Target="../media/image37.jpg"/><Relationship Id="rId14" Type="http://schemas.openxmlformats.org/officeDocument/2006/relationships/image" Target="../media/image38.jpg"/><Relationship Id="rId15" Type="http://schemas.openxmlformats.org/officeDocument/2006/relationships/image" Target="../media/image39.jpg"/><Relationship Id="rId16" Type="http://schemas.openxmlformats.org/officeDocument/2006/relationships/image" Target="../media/image40.jpg"/><Relationship Id="rId17" Type="http://schemas.openxmlformats.org/officeDocument/2006/relationships/image" Target="../media/image41.jpg"/><Relationship Id="rId18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Relationship Id="rId8" Type="http://schemas.openxmlformats.org/officeDocument/2006/relationships/image" Target="../media/image32.jpg"/><Relationship Id="rId9" Type="http://schemas.openxmlformats.org/officeDocument/2006/relationships/image" Target="../media/image33.jpg"/><Relationship Id="rId10" Type="http://schemas.openxmlformats.org/officeDocument/2006/relationships/image" Target="../media/image3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18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Relationship Id="rId3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763397"/>
            <a:ext cx="10058400" cy="292415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/>
              <a:t>Новые информационные технологии в принятии решений.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 студент группы Т-409-13</a:t>
            </a:r>
          </a:p>
          <a:p>
            <a:pPr algn="r"/>
            <a:r>
              <a:rPr lang="ru-RU" dirty="0"/>
              <a:t>Бутенко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685831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аналитических докладных записок</a:t>
            </a:r>
          </a:p>
        </p:txBody>
      </p:sp>
      <p:pic>
        <p:nvPicPr>
          <p:cNvPr id="9218" name="Picture 2" descr="c6db8d7cb47f2805ef089bb589dea79f.jpg (664×92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92" y="1821092"/>
            <a:ext cx="28939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88915014.jpg (400×29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146" y="2417993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5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Объективность методов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ru-RU" sz="4000" b="1" dirty="0" smtClean="0"/>
              <a:t>Качественные методы прогнозирования </a:t>
            </a:r>
            <a:r>
              <a:rPr lang="ru-RU" sz="3600" u="sng" dirty="0" smtClean="0"/>
              <a:t>(субъективны, зависят от мнения опрашиваемых)</a:t>
            </a: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ru-RU" sz="4000" b="1" dirty="0" smtClean="0"/>
              <a:t>Количественные модели прогнозирования </a:t>
            </a:r>
            <a:r>
              <a:rPr lang="ru-RU" sz="3600" u="sng" dirty="0" smtClean="0"/>
              <a:t>(статистически зависимы)</a:t>
            </a:r>
            <a:endParaRPr lang="ru-RU" sz="3600" u="sn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39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Монотонная нейронная сеть</a:t>
            </a:r>
          </a:p>
        </p:txBody>
      </p:sp>
      <p:pic>
        <p:nvPicPr>
          <p:cNvPr id="10242" name="Picture 2" descr="htmlconvd-o6nMza_html_23e20bb.png (1227×825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226" y="1923627"/>
            <a:ext cx="629450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7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Нейронная сеть без обратной связи</a:t>
            </a:r>
          </a:p>
        </p:txBody>
      </p:sp>
      <p:pic>
        <p:nvPicPr>
          <p:cNvPr id="11266" name="Picture 2" descr="1.gif (642×296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80" y="1894252"/>
            <a:ext cx="8231800" cy="379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Нейронная сеть с обратной связью</a:t>
            </a:r>
          </a:p>
        </p:txBody>
      </p:sp>
      <p:pic>
        <p:nvPicPr>
          <p:cNvPr id="12290" name="Picture 2" descr="image38.gif (640×512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89" y="1737360"/>
            <a:ext cx="7043982" cy="447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68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99" y="1737360"/>
            <a:ext cx="8463162" cy="4501682"/>
          </a:xfrm>
          <a:prstGeom prst="roundRect">
            <a:avLst>
              <a:gd name="adj" fmla="val 0"/>
            </a:avLst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30" y="2331290"/>
            <a:ext cx="4000500" cy="381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30" y="2327044"/>
            <a:ext cx="4000500" cy="381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30" y="2322798"/>
            <a:ext cx="4000500" cy="381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30" y="2331290"/>
            <a:ext cx="4000500" cy="381000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39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Дополнительные способы классификации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dirty="0"/>
              <a:t>По классу синхронности</a:t>
            </a:r>
          </a:p>
          <a:p>
            <a:pPr marL="578358" lvl="1" indent="-285750"/>
            <a:r>
              <a:rPr lang="ru-RU" sz="2000" dirty="0"/>
              <a:t>Синхронные</a:t>
            </a:r>
          </a:p>
          <a:p>
            <a:pPr marL="578358" lvl="1" indent="-285750"/>
            <a:r>
              <a:rPr lang="ru-RU" sz="2000" dirty="0"/>
              <a:t>Асинхронные</a:t>
            </a:r>
          </a:p>
          <a:p>
            <a:pPr marL="0" indent="0">
              <a:buNone/>
            </a:pPr>
            <a:r>
              <a:rPr lang="ru-RU" sz="2400" b="1" dirty="0"/>
              <a:t>По характеру настройки синапсов</a:t>
            </a:r>
          </a:p>
          <a:p>
            <a:pPr marL="578358" lvl="1" indent="-285750"/>
            <a:r>
              <a:rPr lang="ru-RU" sz="2000" dirty="0"/>
              <a:t>С фиксированными связями</a:t>
            </a:r>
          </a:p>
          <a:p>
            <a:pPr marL="578358" lvl="1" indent="-285750"/>
            <a:r>
              <a:rPr lang="ru-RU" sz="2000" dirty="0"/>
              <a:t>С динамическими связями</a:t>
            </a:r>
          </a:p>
          <a:p>
            <a:pPr marL="0" indent="0">
              <a:buNone/>
            </a:pPr>
            <a:r>
              <a:rPr lang="ru-RU" sz="2400" b="1" dirty="0"/>
              <a:t>По типу обучения</a:t>
            </a:r>
          </a:p>
          <a:p>
            <a:pPr lvl="1"/>
            <a:r>
              <a:rPr lang="ru-RU" sz="2000" dirty="0"/>
              <a:t>С учителем</a:t>
            </a:r>
          </a:p>
          <a:p>
            <a:pPr lvl="1"/>
            <a:r>
              <a:rPr lang="ru-RU" sz="2000" dirty="0"/>
              <a:t>Без учителя</a:t>
            </a:r>
          </a:p>
          <a:p>
            <a:pPr lvl="1"/>
            <a:r>
              <a:rPr lang="ru-RU" sz="2000" dirty="0"/>
              <a:t>Смешанное обучение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3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Дополнительные способы классификации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1" dirty="0"/>
              <a:t>Алгоритмы обучения</a:t>
            </a:r>
          </a:p>
          <a:p>
            <a:pPr lvl="1"/>
            <a:r>
              <a:rPr lang="ru-RU" sz="2400" dirty="0"/>
              <a:t>По входам</a:t>
            </a:r>
          </a:p>
          <a:p>
            <a:pPr lvl="1"/>
            <a:r>
              <a:rPr lang="ru-RU" sz="2400" dirty="0"/>
              <a:t>По выходам</a:t>
            </a:r>
          </a:p>
          <a:p>
            <a:pPr marL="0" indent="0">
              <a:buNone/>
            </a:pPr>
            <a:r>
              <a:rPr lang="ru-RU" sz="2800" b="1" dirty="0"/>
              <a:t>Способы предъявления примеров</a:t>
            </a:r>
          </a:p>
          <a:p>
            <a:pPr lvl="1"/>
            <a:r>
              <a:rPr lang="ru-RU" sz="2400" dirty="0"/>
              <a:t>Предъявление одиночных примеров</a:t>
            </a:r>
          </a:p>
          <a:p>
            <a:pPr lvl="1"/>
            <a:r>
              <a:rPr lang="ru-RU" sz="2400" dirty="0"/>
              <a:t>Предъявление страницы примеров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64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9659f3bce930ee72faa7c398e52baaa9860ec7c (1366×76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6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00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Моделирование</a:t>
            </a:r>
          </a:p>
        </p:txBody>
      </p:sp>
      <p:pic>
        <p:nvPicPr>
          <p:cNvPr id="1026" name="Picture 2" descr="020903security01.gif (450×377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87" y="1986662"/>
            <a:ext cx="42862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3.jpg (600×76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82" y="1835660"/>
            <a:ext cx="3449351" cy="440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31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Captcha</a:t>
            </a:r>
            <a:endParaRPr lang="ru-RU" sz="66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510" y="5058141"/>
            <a:ext cx="1714500" cy="5715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760" y="3210676"/>
            <a:ext cx="1714500" cy="5715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909" y="2834589"/>
            <a:ext cx="1714500" cy="5715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1" y="2538980"/>
            <a:ext cx="1714500" cy="5715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701" y="3425147"/>
            <a:ext cx="1714500" cy="5715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171" y="5120640"/>
            <a:ext cx="1714500" cy="5715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1169" y="4923289"/>
            <a:ext cx="1714500" cy="57150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809" y="4351789"/>
            <a:ext cx="1714500" cy="5715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0767" y="3139397"/>
            <a:ext cx="1714500" cy="5715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1169" y="3861112"/>
            <a:ext cx="1714500" cy="5715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8281" y="4351789"/>
            <a:ext cx="1714500" cy="57150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68568" y="3496426"/>
            <a:ext cx="1714500" cy="57150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014" y="4217801"/>
            <a:ext cx="1714500" cy="5715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07117" y="2203316"/>
            <a:ext cx="1714500" cy="5715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56864" y="1934711"/>
            <a:ext cx="1714500" cy="5715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33781" y="2154555"/>
            <a:ext cx="1714500" cy="57150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919" y="2220461"/>
            <a:ext cx="1714500" cy="5715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74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cvHoughLines2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55" y="3020690"/>
            <a:ext cx="5400000" cy="1800000"/>
          </a:xfrm>
          <a:prstGeom prst="rect">
            <a:avLst/>
          </a:prstGeom>
        </p:spPr>
      </p:pic>
      <p:grpSp>
        <p:nvGrpSpPr>
          <p:cNvPr id="42" name="Группа 41"/>
          <p:cNvGrpSpPr/>
          <p:nvPr/>
        </p:nvGrpSpPr>
        <p:grpSpPr>
          <a:xfrm>
            <a:off x="6126480" y="3020690"/>
            <a:ext cx="5400000" cy="1800000"/>
            <a:chOff x="6762732" y="3327678"/>
            <a:chExt cx="3377880" cy="1125960"/>
          </a:xfrm>
        </p:grpSpPr>
        <p:pic>
          <p:nvPicPr>
            <p:cNvPr id="13" name="Объект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32" y="3327678"/>
              <a:ext cx="3377880" cy="1125960"/>
            </a:xfrm>
            <a:prstGeom prst="rect">
              <a:avLst/>
            </a:prstGeom>
            <a:solidFill>
              <a:srgbClr val="FF0000"/>
            </a:solidFill>
          </p:spPr>
        </p:pic>
        <p:cxnSp>
          <p:nvCxnSpPr>
            <p:cNvPr id="21" name="Прямая соединительная линия 20"/>
            <p:cNvCxnSpPr/>
            <p:nvPr/>
          </p:nvCxnSpPr>
          <p:spPr>
            <a:xfrm>
              <a:off x="7457813" y="3498209"/>
              <a:ext cx="1778466" cy="7633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7777163" y="3709988"/>
              <a:ext cx="2090737" cy="6524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9048750" y="3421856"/>
              <a:ext cx="812006" cy="742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6892135" y="3424238"/>
              <a:ext cx="2590003" cy="4286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9308306" y="3351610"/>
              <a:ext cx="335757" cy="7679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9358313" y="3421856"/>
              <a:ext cx="502443" cy="5667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504451" y="3829050"/>
              <a:ext cx="1220449" cy="1059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9386888" y="3669506"/>
              <a:ext cx="455738" cy="257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9048750" y="3579019"/>
              <a:ext cx="187529" cy="6381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3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ImageMagick</a:t>
            </a:r>
            <a:r>
              <a:rPr lang="en-US" b="1" dirty="0"/>
              <a:t> convert -translate</a:t>
            </a:r>
            <a:endParaRPr lang="ru-RU" b="1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61" y="2881300"/>
            <a:ext cx="5369748" cy="1800000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726480" y="2898486"/>
            <a:ext cx="5400000" cy="1800000"/>
            <a:chOff x="6762732" y="3327678"/>
            <a:chExt cx="3377880" cy="1125960"/>
          </a:xfrm>
        </p:grpSpPr>
        <p:pic>
          <p:nvPicPr>
            <p:cNvPr id="29" name="Объект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2732" y="3327678"/>
              <a:ext cx="3377880" cy="1125960"/>
            </a:xfrm>
            <a:prstGeom prst="rect">
              <a:avLst/>
            </a:prstGeom>
            <a:solidFill>
              <a:srgbClr val="FF0000"/>
            </a:solidFill>
          </p:spPr>
        </p:pic>
        <p:cxnSp>
          <p:nvCxnSpPr>
            <p:cNvPr id="30" name="Прямая соединительная линия 29"/>
            <p:cNvCxnSpPr/>
            <p:nvPr/>
          </p:nvCxnSpPr>
          <p:spPr>
            <a:xfrm>
              <a:off x="7457813" y="3498209"/>
              <a:ext cx="1778466" cy="7633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7777163" y="3709988"/>
              <a:ext cx="2090737" cy="6524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9048750" y="3421856"/>
              <a:ext cx="812006" cy="7429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6892135" y="3424238"/>
              <a:ext cx="2590003" cy="42862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9308306" y="3351610"/>
              <a:ext cx="335757" cy="7679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9358313" y="3421856"/>
              <a:ext cx="502443" cy="5667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V="1">
              <a:off x="7504451" y="3829050"/>
              <a:ext cx="1220449" cy="1059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9386888" y="3669506"/>
              <a:ext cx="455738" cy="2573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>
              <a:off x="9048750" y="3579019"/>
              <a:ext cx="187529" cy="6381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1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FloodFill</a:t>
            </a:r>
            <a:r>
              <a:rPr lang="en-US" b="1" dirty="0"/>
              <a:t> (8 level)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32" y="3165169"/>
            <a:ext cx="5369748" cy="18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165169"/>
            <a:ext cx="5369748" cy="1800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1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Какую </a:t>
            </a:r>
            <a:r>
              <a:rPr lang="ru-RU" dirty="0" err="1"/>
              <a:t>нейросеть</a:t>
            </a:r>
            <a:r>
              <a:rPr lang="ru-RU" dirty="0"/>
              <a:t> стоит использовать?</a:t>
            </a:r>
          </a:p>
        </p:txBody>
      </p:sp>
      <p:pic>
        <p:nvPicPr>
          <p:cNvPr id="15362" name="Picture 2" descr="http://asam.by/imagegen.ashx?image=/media/1068/a.png&amp;path=true&amp;width=200&amp;height=200&amp;constrain=true&amp;crop=resiz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928573"/>
            <a:ext cx="4110419" cy="415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.gif (642×296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19" y="2524568"/>
            <a:ext cx="6176981" cy="295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0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FANN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1" u="sng" dirty="0"/>
          </a:p>
          <a:p>
            <a:endParaRPr lang="en-US" sz="3200" b="1" u="sng" dirty="0"/>
          </a:p>
          <a:p>
            <a:r>
              <a:rPr lang="en-US" sz="3200" b="1" u="sng" dirty="0"/>
              <a:t>F</a:t>
            </a:r>
            <a:r>
              <a:rPr lang="en-US" sz="3200" u="sng" dirty="0"/>
              <a:t>ast </a:t>
            </a:r>
            <a:r>
              <a:rPr lang="en-US" sz="3200" b="1" u="sng" dirty="0"/>
              <a:t>A</a:t>
            </a:r>
            <a:r>
              <a:rPr lang="en-US" sz="3200" u="sng" dirty="0"/>
              <a:t>rtificial </a:t>
            </a:r>
            <a:r>
              <a:rPr lang="en-US" sz="3200" b="1" u="sng" dirty="0"/>
              <a:t>N</a:t>
            </a:r>
            <a:r>
              <a:rPr lang="en-US" sz="3200" u="sng" dirty="0"/>
              <a:t>eural </a:t>
            </a:r>
            <a:r>
              <a:rPr lang="en-US" sz="3200" b="1" u="sng" dirty="0"/>
              <a:t>N</a:t>
            </a:r>
            <a:r>
              <a:rPr lang="en-US" sz="3200" u="sng" dirty="0"/>
              <a:t>etwork </a:t>
            </a:r>
            <a:r>
              <a:rPr lang="en-US" sz="3200" dirty="0"/>
              <a:t>Library is a free open source neural network library, which implements multilayer artificial neural networks in C with support for both fully connected and sparsely connected networks.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2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Обучение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245237"/>
              </p:ext>
            </p:extLst>
          </p:nvPr>
        </p:nvGraphicFramePr>
        <p:xfrm>
          <a:off x="1097280" y="2366963"/>
          <a:ext cx="100584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307379835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42811214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154531672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566118396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</a:t>
                      </a:r>
                      <a:r>
                        <a:rPr lang="ru-RU" sz="2000" baseline="0" dirty="0"/>
                        <a:t> учителем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Полуавтоматически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Автоматически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40912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ru-RU" sz="2000" dirty="0" err="1"/>
                        <a:t>Капч</a:t>
                      </a:r>
                      <a:r>
                        <a:rPr lang="ru-RU" sz="2000" dirty="0"/>
                        <a:t> на вход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До бана (10240</a:t>
                      </a:r>
                      <a:r>
                        <a:rPr lang="en-US" sz="2000" dirty="0"/>
                        <a:t>~</a:t>
                      </a:r>
                      <a:r>
                        <a:rPr lang="ru-RU" sz="2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232768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ru-RU" sz="2000" dirty="0"/>
                        <a:t>Верно распознано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/>
                        <a:t>68%</a:t>
                      </a:r>
                      <a:endParaRPr lang="ru-RU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06242016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52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Итог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40" t="17561" r="33551" b="51184"/>
          <a:stretch/>
        </p:blipFill>
        <p:spPr>
          <a:xfrm>
            <a:off x="2123934" y="1879600"/>
            <a:ext cx="8005092" cy="4095750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4826000" y="2933700"/>
            <a:ext cx="1409700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207000" y="3919855"/>
            <a:ext cx="1397000" cy="220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0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/>
              <a:t>Однако…</a:t>
            </a:r>
          </a:p>
        </p:txBody>
      </p:sp>
      <p:pic>
        <p:nvPicPr>
          <p:cNvPr id="19458" name="Picture 2" descr="NDFmLbFIl2A.jpg (604×453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90" y="1846263"/>
            <a:ext cx="5836179" cy="43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9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5380" y="2191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5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Прогнозирование</a:t>
            </a:r>
          </a:p>
        </p:txBody>
      </p:sp>
      <p:pic>
        <p:nvPicPr>
          <p:cNvPr id="2050" name="Picture 2" descr="vanga-pic.jpg (450×548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14" y="1913375"/>
            <a:ext cx="330333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10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14e449.png (1024×49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25" y="2148560"/>
            <a:ext cx="7458755" cy="356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Прогнозирование</a:t>
            </a:r>
          </a:p>
        </p:txBody>
      </p:sp>
      <p:pic>
        <p:nvPicPr>
          <p:cNvPr id="3074" name="Picture 2" descr="wpid-0fc67b241ee8b16d413f197385b70981.jpg (1000×1000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64" y="1921762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2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экстраполяции трендов</a:t>
            </a:r>
          </a:p>
        </p:txBody>
      </p:sp>
      <p:pic>
        <p:nvPicPr>
          <p:cNvPr id="4098" name="Picture 2" descr="7174161.png (470×25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4" y="2050999"/>
            <a:ext cx="6476735" cy="355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029.png (623×291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4" r="26486"/>
          <a:stretch/>
        </p:blipFill>
        <p:spPr bwMode="auto">
          <a:xfrm>
            <a:off x="7013629" y="2612449"/>
            <a:ext cx="4362406" cy="243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9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корреляционного и регрессионного анализов </a:t>
            </a:r>
          </a:p>
        </p:txBody>
      </p:sp>
      <p:pic>
        <p:nvPicPr>
          <p:cNvPr id="5122" name="Picture 2" descr="53.gif (465×292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71" y="2399863"/>
            <a:ext cx="44291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131.jpg (409×17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91" y="2877162"/>
            <a:ext cx="3895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11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математического моделирования</a:t>
            </a:r>
          </a:p>
        </p:txBody>
      </p:sp>
      <p:pic>
        <p:nvPicPr>
          <p:cNvPr id="6146" name="Picture 2" descr="Кабаре 1 (формулы).png (969×556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98" y="1737360"/>
            <a:ext cx="7504763" cy="430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78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составления сценариев</a:t>
            </a:r>
          </a:p>
        </p:txBody>
      </p:sp>
      <p:pic>
        <p:nvPicPr>
          <p:cNvPr id="7172" name="Picture 4" descr="image078.gif (400×28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37" y="2536359"/>
            <a:ext cx="381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cenario-02.gif (624×4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27" y="1907709"/>
            <a:ext cx="5943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45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</a:t>
            </a:r>
            <a:r>
              <a:rPr lang="en-US" dirty="0"/>
              <a:t>“</a:t>
            </a:r>
            <a:r>
              <a:rPr lang="ru-RU" dirty="0"/>
              <a:t>Интервью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8196" name="Picture 4" descr="intervju.jpg (570×750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54" y="1737360"/>
            <a:ext cx="364885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</TotalTime>
  <Words>235</Words>
  <Application>Microsoft Macintosh PowerPoint</Application>
  <PresentationFormat>Широкоэкранный</PresentationFormat>
  <Paragraphs>95</Paragraphs>
  <Slides>29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Ретро</vt:lpstr>
      <vt:lpstr>Новые информационные технологии в принятии решений.</vt:lpstr>
      <vt:lpstr>Моделирование</vt:lpstr>
      <vt:lpstr>Прогнозирование</vt:lpstr>
      <vt:lpstr>Прогнозирование</vt:lpstr>
      <vt:lpstr>Метод экстраполяции трендов</vt:lpstr>
      <vt:lpstr>Методы корреляционного и регрессионного анализов </vt:lpstr>
      <vt:lpstr>Методы математического моделирования</vt:lpstr>
      <vt:lpstr>Методы составления сценариев</vt:lpstr>
      <vt:lpstr>Метод “Интервью”</vt:lpstr>
      <vt:lpstr>Метод аналитических докладных записок</vt:lpstr>
      <vt:lpstr>Объективность методов программирования</vt:lpstr>
      <vt:lpstr>Монотонная нейронная сеть</vt:lpstr>
      <vt:lpstr>Нейронная сеть без обратной связи</vt:lpstr>
      <vt:lpstr>Нейронная сеть с обратной связью</vt:lpstr>
      <vt:lpstr>Функции активации</vt:lpstr>
      <vt:lpstr>Функции активации</vt:lpstr>
      <vt:lpstr>Дополнительные способы классификации</vt:lpstr>
      <vt:lpstr>Дополнительные способы классификации</vt:lpstr>
      <vt:lpstr>Презентация PowerPoint</vt:lpstr>
      <vt:lpstr>Captcha</vt:lpstr>
      <vt:lpstr>cvHoughLines2</vt:lpstr>
      <vt:lpstr>ImageMagick convert -translate</vt:lpstr>
      <vt:lpstr>FloodFill (8 level)</vt:lpstr>
      <vt:lpstr>Какую нейросеть стоит использовать?</vt:lpstr>
      <vt:lpstr>FANN</vt:lpstr>
      <vt:lpstr>Обучение</vt:lpstr>
      <vt:lpstr>Итог</vt:lpstr>
      <vt:lpstr>Однако…</vt:lpstr>
      <vt:lpstr>Спасибо за внимание!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Preacher</dc:creator>
  <cp:lastModifiedBy>пользователь Microsoft Office</cp:lastModifiedBy>
  <cp:revision>16</cp:revision>
  <dcterms:created xsi:type="dcterms:W3CDTF">2016-12-01T10:31:00Z</dcterms:created>
  <dcterms:modified xsi:type="dcterms:W3CDTF">2016-12-02T12:05:12Z</dcterms:modified>
</cp:coreProperties>
</file>