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62" r:id="rId10"/>
    <p:sldId id="285" r:id="rId11"/>
    <p:sldId id="286" r:id="rId12"/>
    <p:sldId id="287" r:id="rId13"/>
    <p:sldId id="289" r:id="rId14"/>
    <p:sldId id="266" r:id="rId15"/>
    <p:sldId id="293" r:id="rId16"/>
    <p:sldId id="267" r:id="rId17"/>
    <p:sldId id="294" r:id="rId18"/>
    <p:sldId id="297" r:id="rId19"/>
    <p:sldId id="298" r:id="rId20"/>
    <p:sldId id="299" r:id="rId21"/>
    <p:sldId id="302" r:id="rId22"/>
    <p:sldId id="296" r:id="rId23"/>
    <p:sldId id="295" r:id="rId24"/>
    <p:sldId id="291" r:id="rId25"/>
    <p:sldId id="271" r:id="rId26"/>
    <p:sldId id="290" r:id="rId27"/>
    <p:sldId id="273" r:id="rId28"/>
    <p:sldId id="274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3" d="100"/>
          <a:sy n="133" d="100"/>
        </p:scale>
        <p:origin x="-15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32266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a017b8f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a017b8f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a017b8f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a017b8f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a017b8f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a017b8f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a017b8f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a017b8f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6a017b8f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6a017b8f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89fac54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89fac54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bit.do/intel-sgx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bit.do/attack-surfac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s://github.com/sslab-gatech/opensgx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msr2@gmai.com" TargetMode="External"/><Relationship Id="rId4" Type="http://schemas.openxmlformats.org/officeDocument/2006/relationships/hyperlink" Target="mailto:autor2@email.com" TargetMode="External"/><Relationship Id="rId5" Type="http://schemas.openxmlformats.org/officeDocument/2006/relationships/hyperlink" Target="mailto:autor3@email.com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68125" y="942919"/>
            <a:ext cx="9033300" cy="26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3600" dirty="0">
                <a:latin typeface="Roboto"/>
                <a:ea typeface="Roboto"/>
                <a:cs typeface="Roboto"/>
                <a:sym typeface="Roboto"/>
              </a:rPr>
              <a:t>Inicialização e geração de </a:t>
            </a:r>
            <a:r>
              <a:rPr lang="pt-BR" sz="3600" dirty="0" err="1">
                <a:latin typeface="Roboto"/>
                <a:ea typeface="Roboto"/>
                <a:cs typeface="Roboto"/>
                <a:sym typeface="Roboto"/>
              </a:rPr>
              <a:t>iDVVs</a:t>
            </a:r>
            <a:r>
              <a:rPr lang="pt-BR" sz="3600" dirty="0">
                <a:latin typeface="Roboto"/>
                <a:ea typeface="Roboto"/>
                <a:cs typeface="Roboto"/>
                <a:sym typeface="Roboto"/>
              </a:rPr>
              <a:t> com </a:t>
            </a:r>
            <a:endParaRPr lang="pt-BR" sz="3600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3600" dirty="0" smtClean="0">
                <a:latin typeface="Roboto"/>
                <a:ea typeface="Roboto"/>
                <a:cs typeface="Roboto"/>
                <a:sym typeface="Roboto"/>
              </a:rPr>
              <a:t>Intel </a:t>
            </a:r>
            <a:r>
              <a:rPr lang="pt-BR" sz="3600" dirty="0">
                <a:latin typeface="Roboto"/>
                <a:ea typeface="Roboto"/>
                <a:cs typeface="Roboto"/>
                <a:sym typeface="Roboto"/>
              </a:rPr>
              <a:t>SGX / OpenSGX</a:t>
            </a:r>
            <a:endParaRPr sz="3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6825" y="3528925"/>
            <a:ext cx="9144000" cy="1614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4725" y="3452725"/>
            <a:ext cx="87609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 smtClean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3F3F3"/>
                </a:solidFill>
              </a:rPr>
              <a:t>Autor1, Autor2, Autor3</a:t>
            </a:r>
            <a:endParaRPr lang="pt-BR" sz="2000" dirty="0" smtClean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3F3F3"/>
                </a:solidFill>
              </a:rPr>
              <a:t>3o. Workshop Regional de Segurança da Informação (2018)</a:t>
            </a:r>
            <a:endParaRPr sz="2000" dirty="0">
              <a:solidFill>
                <a:srgbClr val="F3F3F3"/>
              </a:solidFill>
            </a:endParaRPr>
          </a:p>
        </p:txBody>
      </p:sp>
      <p:pic>
        <p:nvPicPr>
          <p:cNvPr id="3" name="Picture 2" descr="errc-2019_banner_margem_fundo_14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33" y="197174"/>
            <a:ext cx="1916888" cy="977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Intel SGX: O que é?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pt-BR" sz="2400" dirty="0" smtClean="0"/>
              <a:t>Execução isolada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en-US" sz="2000" dirty="0"/>
              <a:t>d</a:t>
            </a:r>
            <a:r>
              <a:rPr lang="en-US" sz="2000" dirty="0" smtClean="0"/>
              <a:t>ados e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 </a:t>
            </a:r>
            <a:r>
              <a:rPr lang="en-US" sz="2000" dirty="0" err="1" smtClean="0"/>
              <a:t>ficam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do “</a:t>
            </a:r>
            <a:r>
              <a:rPr lang="en-US" sz="2000" b="1" dirty="0" smtClean="0"/>
              <a:t>enclave</a:t>
            </a:r>
            <a:r>
              <a:rPr lang="en-US" sz="2000" dirty="0" smtClean="0"/>
              <a:t>”)</a:t>
            </a:r>
          </a:p>
        </p:txBody>
      </p:sp>
      <p:pic>
        <p:nvPicPr>
          <p:cNvPr id="3" name="Picture 2" descr="Screen Shot 2018-11-04 at 10.4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" y="1514398"/>
            <a:ext cx="8683330" cy="3505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9041" y="4728364"/>
            <a:ext cx="235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/>
              <a:t>Fonte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http://bit.do/intel-</a:t>
            </a:r>
            <a:r>
              <a:rPr lang="en-US" dirty="0" smtClean="0">
                <a:hlinkClick r:id="rId4"/>
              </a:rPr>
              <a:t>sgx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Intel SGX: O 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 faz?</a:t>
            </a:r>
            <a:endParaRPr lang="pt-BR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-US" sz="2400" dirty="0" err="1" smtClean="0"/>
              <a:t>Reduz</a:t>
            </a:r>
            <a:r>
              <a:rPr lang="en-US" sz="2400" dirty="0" smtClean="0"/>
              <a:t> a </a:t>
            </a:r>
            <a:r>
              <a:rPr lang="en-US" sz="2400" dirty="0" err="1" smtClean="0"/>
              <a:t>superfície</a:t>
            </a:r>
            <a:r>
              <a:rPr lang="en-US" sz="2400" dirty="0" smtClean="0"/>
              <a:t> de </a:t>
            </a:r>
            <a:r>
              <a:rPr lang="en-US" sz="2400" dirty="0" err="1" smtClean="0"/>
              <a:t>ataque</a:t>
            </a:r>
            <a:r>
              <a:rPr lang="en-US" sz="2000" dirty="0"/>
              <a:t> </a:t>
            </a:r>
            <a:r>
              <a:rPr lang="en-US" sz="2400" dirty="0" smtClean="0"/>
              <a:t>(TCB </a:t>
            </a:r>
            <a:r>
              <a:rPr lang="en-US" sz="2400" dirty="0" err="1" smtClean="0"/>
              <a:t>reduzida</a:t>
            </a:r>
            <a:r>
              <a:rPr lang="en-US" sz="2400" dirty="0" smtClean="0"/>
              <a:t>)</a:t>
            </a:r>
          </a:p>
        </p:txBody>
      </p:sp>
      <p:pic>
        <p:nvPicPr>
          <p:cNvPr id="10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00" y="1616147"/>
            <a:ext cx="6584798" cy="3158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387153" y="2349132"/>
            <a:ext cx="200522" cy="57296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1461" y="2349132"/>
            <a:ext cx="200522" cy="57296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59041" y="4728364"/>
            <a:ext cx="2809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/>
              <a:t>Fonte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http://bit.do/attack-</a:t>
            </a:r>
            <a:r>
              <a:rPr lang="en-US" dirty="0" smtClean="0">
                <a:hlinkClick r:id="rId4"/>
              </a:rPr>
              <a:t>surface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OpenSGX</a:t>
            </a: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O 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 é?</a:t>
            </a:r>
            <a:endParaRPr lang="pt-BR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spcAft>
                <a:spcPts val="1200"/>
              </a:spcAft>
              <a:buSzPts val="1400"/>
            </a:pPr>
            <a:endParaRPr lang="en-US" sz="2400" dirty="0" smtClean="0"/>
          </a:p>
        </p:txBody>
      </p:sp>
      <p:pic>
        <p:nvPicPr>
          <p:cNvPr id="2" name="Picture 1" descr="Screen Shot 2018-11-04 at 11.09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067"/>
            <a:ext cx="9144000" cy="31771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8512" y="4651972"/>
            <a:ext cx="395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hlinkClick r:id="rId4"/>
              </a:rPr>
              <a:t>Fonte: https</a:t>
            </a:r>
            <a:r>
              <a:rPr lang="en-US" dirty="0">
                <a:hlinkClick r:id="rId4"/>
              </a:rPr>
              <a:t>://github.com/sslab-gatech/opensgx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9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29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29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Consideração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29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851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Ambiente de desenvolvimento e testes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Hardware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HP 14-d030br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Intel core i5, 2nd </a:t>
            </a:r>
            <a:r>
              <a:rPr lang="pt-BR" sz="1800" dirty="0" err="1">
                <a:solidFill>
                  <a:schemeClr val="dk1"/>
                </a:solidFill>
              </a:rPr>
              <a:t>Gen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8GB de RAM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240GB de SSD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 err="1">
                <a:solidFill>
                  <a:schemeClr val="dk1"/>
                </a:solidFill>
              </a:rPr>
              <a:t>Ubuntu</a:t>
            </a:r>
            <a:r>
              <a:rPr lang="pt-BR" sz="1800" dirty="0">
                <a:solidFill>
                  <a:schemeClr val="dk1"/>
                </a:solidFill>
              </a:rPr>
              <a:t> 17.10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2400" dirty="0" err="1" smtClean="0">
                <a:solidFill>
                  <a:schemeClr val="dk1"/>
                </a:solidFill>
              </a:rPr>
              <a:t>VirtualBox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1GB de RAM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>
                <a:solidFill>
                  <a:schemeClr val="dk1"/>
                </a:solidFill>
              </a:rPr>
              <a:t>1 core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800" dirty="0" err="1">
                <a:solidFill>
                  <a:schemeClr val="dk1"/>
                </a:solidFill>
              </a:rPr>
              <a:t>Ubuntu</a:t>
            </a:r>
            <a:r>
              <a:rPr lang="pt-BR" sz="1800" dirty="0">
                <a:solidFill>
                  <a:schemeClr val="dk1"/>
                </a:solidFill>
              </a:rPr>
              <a:t> Server 16.04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290" y="918234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564" y="3004376"/>
            <a:ext cx="1961949" cy="196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images.duckduckgo.com_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89" y="2054654"/>
            <a:ext cx="2312130" cy="173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Implementação (OpenSGX e nativa)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27000" y="994625"/>
            <a:ext cx="2881337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endParaRPr lang="pt-BR" sz="600" dirty="0" smtClean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Migração de Python para C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Funções nativas do OpenSGX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pt-BR" sz="2400" dirty="0" smtClean="0">
                <a:solidFill>
                  <a:schemeClr val="dk1"/>
                </a:solidFill>
              </a:rPr>
              <a:t>Bibliotecas portadas, como </a:t>
            </a:r>
            <a:r>
              <a:rPr lang="pt-BR" sz="2400" dirty="0" err="1" smtClean="0">
                <a:solidFill>
                  <a:schemeClr val="dk1"/>
                </a:solidFill>
              </a:rPr>
              <a:t>PolarSSL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7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220" y="868987"/>
            <a:ext cx="5700517" cy="426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68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Testes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Três plataformas </a:t>
            </a:r>
            <a:endParaRPr sz="24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Nativo (GNU/Linux)</a:t>
            </a:r>
          </a:p>
          <a:p>
            <a:pPr marL="9144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QEMU </a:t>
            </a:r>
            <a:r>
              <a:rPr lang="pt-BR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(modo usuário</a:t>
            </a:r>
            <a:r>
              <a:rPr lang="pt-BR" sz="1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</a:p>
          <a:p>
            <a:pPr marL="9144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OpenSGX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Ferramentas</a:t>
            </a:r>
            <a:endParaRPr sz="24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18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gcc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Principal métrica: média </a:t>
            </a:r>
            <a:r>
              <a:rPr lang="pt-BR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 1.000 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execuções</a:t>
            </a:r>
            <a:endParaRPr sz="24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06816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="" xmlns:a16="http://schemas.microsoft.com/office/drawing/2014/main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="" xmlns:a16="http://schemas.microsoft.com/office/drawing/2014/main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="" xmlns:a16="http://schemas.microsoft.com/office/drawing/2014/main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="" xmlns:a16="http://schemas.microsoft.com/office/drawing/2014/main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Tempo de </a:t>
                      </a:r>
                      <a:r>
                        <a:rPr lang="en-US" sz="2200" b="1" dirty="0" err="1"/>
                        <a:t>execução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b="1" err="1"/>
                        <a:t>Ciclos</a:t>
                      </a:r>
                      <a:r>
                        <a:rPr lang="en-US" sz="2200" b="1" dirty="0"/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Número</a:t>
                      </a:r>
                      <a:r>
                        <a:rPr lang="en-US" sz="2200" b="1" dirty="0"/>
                        <a:t> de </a:t>
                      </a:r>
                      <a:r>
                        <a:rPr lang="en-US" sz="2200" b="1" dirty="0" err="1" smtClean="0"/>
                        <a:t>Instruções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Tempo </a:t>
                      </a:r>
                      <a:r>
                        <a:rPr lang="en-US" sz="2200" b="1" i="1" dirty="0" err="1"/>
                        <a:t>idvv_next</a:t>
                      </a:r>
                      <a:r>
                        <a:rPr lang="en-US" sz="2200" b="1" i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Tempo </a:t>
                      </a:r>
                      <a:r>
                        <a:rPr lang="en-US" sz="2200" b="1" i="1" dirty="0"/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6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75527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28690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="" xmlns:a16="http://schemas.microsoft.com/office/drawing/2014/main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="" xmlns:a16="http://schemas.microsoft.com/office/drawing/2014/main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="" xmlns:a16="http://schemas.microsoft.com/office/drawing/2014/main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="" xmlns:a16="http://schemas.microsoft.com/office/drawing/2014/main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Tempo de </a:t>
                      </a:r>
                      <a:r>
                        <a:rPr lang="en-US" sz="2200" b="1" dirty="0" err="1"/>
                        <a:t>execução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Ciclos</a:t>
                      </a:r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Número</a:t>
                      </a:r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</a:t>
                      </a:r>
                      <a:r>
                        <a:rPr lang="en-US" sz="2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Instruções</a:t>
                      </a:r>
                      <a:endParaRPr lang="en-US" sz="2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Tempo </a:t>
                      </a:r>
                      <a:r>
                        <a:rPr lang="en-US" sz="22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idvv_next</a:t>
                      </a:r>
                      <a:r>
                        <a:rPr lang="en-US" sz="22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Tempo </a:t>
                      </a:r>
                      <a:r>
                        <a:rPr lang="en-US" sz="22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4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75527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48606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="" xmlns:a16="http://schemas.microsoft.com/office/drawing/2014/main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="" xmlns:a16="http://schemas.microsoft.com/office/drawing/2014/main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="" xmlns:a16="http://schemas.microsoft.com/office/drawing/2014/main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="" xmlns:a16="http://schemas.microsoft.com/office/drawing/2014/main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Tempo de </a:t>
                      </a:r>
                      <a:r>
                        <a:rPr lang="en-US" sz="2200" b="0" dirty="0" err="1">
                          <a:solidFill>
                            <a:srgbClr val="BFBFBF"/>
                          </a:solidFill>
                        </a:rPr>
                        <a:t>execução</a:t>
                      </a:r>
                      <a:endParaRPr lang="en-US" sz="2200" b="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</a:rPr>
                        <a:t>Ciclos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Número</a:t>
                      </a:r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</a:t>
                      </a:r>
                      <a:r>
                        <a:rPr lang="en-US" sz="2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Instruções</a:t>
                      </a:r>
                      <a:endParaRPr lang="en-US" sz="2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Tempo </a:t>
                      </a:r>
                      <a:r>
                        <a:rPr lang="en-US" sz="22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idvv_next</a:t>
                      </a:r>
                      <a:r>
                        <a:rPr lang="en-US" sz="22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Tempo </a:t>
                      </a:r>
                      <a:r>
                        <a:rPr lang="en-US" sz="22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4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O que é?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5" y="1053600"/>
            <a:ext cx="7807720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pt-BR" sz="2400" dirty="0"/>
              <a:t>i</a:t>
            </a:r>
            <a:r>
              <a:rPr lang="pt-BR" sz="2400" dirty="0" smtClean="0"/>
              <a:t>ntegrated </a:t>
            </a:r>
            <a:r>
              <a:rPr lang="pt-BR" sz="2400" dirty="0" err="1" smtClean="0"/>
              <a:t>Device</a:t>
            </a:r>
            <a:r>
              <a:rPr lang="pt-BR" sz="2400" dirty="0" smtClean="0"/>
              <a:t> </a:t>
            </a:r>
            <a:r>
              <a:rPr lang="pt-BR" sz="2400" dirty="0" err="1" smtClean="0"/>
              <a:t>Verification</a:t>
            </a:r>
            <a:r>
              <a:rPr lang="pt-BR" sz="2400" dirty="0" smtClean="0"/>
              <a:t> </a:t>
            </a:r>
            <a:r>
              <a:rPr lang="pt-BR" sz="2400" dirty="0" err="1" smtClean="0"/>
              <a:t>Value</a:t>
            </a:r>
            <a:r>
              <a:rPr lang="pt-BR" sz="2400" dirty="0" smtClean="0"/>
              <a:t> (</a:t>
            </a:r>
            <a:r>
              <a:rPr lang="pt-BR" sz="2400" b="1" dirty="0" smtClean="0"/>
              <a:t>iDVV</a:t>
            </a:r>
            <a:r>
              <a:rPr lang="pt-BR" sz="2400" dirty="0" smtClean="0"/>
              <a:t>)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○"/>
            </a:pPr>
            <a:r>
              <a:rPr lang="en-US" sz="2000" dirty="0" smtClean="0"/>
              <a:t>integrated Card Verification Value (</a:t>
            </a:r>
            <a:r>
              <a:rPr lang="en-US" sz="2000" b="1" dirty="0" err="1" smtClean="0"/>
              <a:t>iCVV</a:t>
            </a:r>
            <a:r>
              <a:rPr lang="en-US" sz="2000" dirty="0" smtClean="0"/>
              <a:t>)</a:t>
            </a:r>
            <a:endParaRPr sz="2400" dirty="0"/>
          </a:p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pt-BR" sz="2400" dirty="0" smtClean="0"/>
              <a:t>iDVV = material criptográfico de baixo custo</a:t>
            </a:r>
          </a:p>
        </p:txBody>
      </p:sp>
      <p:pic>
        <p:nvPicPr>
          <p:cNvPr id="2" name="Picture 1" descr="Screen Shot 2018-11-04 at 10.02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28" y="2791036"/>
            <a:ext cx="6249205" cy="2188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75527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8400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="" xmlns:a16="http://schemas.microsoft.com/office/drawing/2014/main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="" xmlns:a16="http://schemas.microsoft.com/office/drawing/2014/main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="" xmlns:a16="http://schemas.microsoft.com/office/drawing/2014/main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="" xmlns:a16="http://schemas.microsoft.com/office/drawing/2014/main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Tempo de </a:t>
                      </a:r>
                      <a:r>
                        <a:rPr lang="en-US" sz="2200" b="0" dirty="0" err="1">
                          <a:solidFill>
                            <a:srgbClr val="BFBFBF"/>
                          </a:solidFill>
                        </a:rPr>
                        <a:t>execução</a:t>
                      </a:r>
                      <a:endParaRPr lang="en-US" sz="2200" b="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BFBFBF"/>
                          </a:solidFill>
                        </a:rPr>
                        <a:t>Ciclos</a:t>
                      </a:r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</a:rPr>
                        <a:t>Número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</a:rPr>
                        <a:t>Instruções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Tempo </a:t>
                      </a:r>
                      <a:r>
                        <a:rPr lang="en-US" sz="2200" i="1" dirty="0" err="1">
                          <a:solidFill>
                            <a:srgbClr val="BFBFBF"/>
                          </a:solidFill>
                        </a:rPr>
                        <a:t>idvv_next</a:t>
                      </a:r>
                      <a:r>
                        <a:rPr lang="en-US" sz="2200" i="1" dirty="0">
                          <a:solidFill>
                            <a:srgbClr val="BFBFBF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Tempo </a:t>
                      </a:r>
                      <a:r>
                        <a:rPr lang="en-US" sz="2200" i="1" dirty="0">
                          <a:solidFill>
                            <a:srgbClr val="BFBFBF"/>
                          </a:solidFill>
                        </a:rPr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2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75527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6090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="" xmlns:a16="http://schemas.microsoft.com/office/drawing/2014/main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="" xmlns:a16="http://schemas.microsoft.com/office/drawing/2014/main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="" xmlns:a16="http://schemas.microsoft.com/office/drawing/2014/main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="" xmlns:a16="http://schemas.microsoft.com/office/drawing/2014/main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Tempo de </a:t>
                      </a:r>
                      <a:r>
                        <a:rPr lang="en-US" sz="2200" b="0" dirty="0" err="1">
                          <a:solidFill>
                            <a:srgbClr val="BFBFBF"/>
                          </a:solidFill>
                        </a:rPr>
                        <a:t>execução</a:t>
                      </a:r>
                      <a:endParaRPr lang="en-US" sz="2200" b="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BFBFBF"/>
                          </a:solidFill>
                        </a:rPr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BFBFBF"/>
                          </a:solidFill>
                        </a:rPr>
                        <a:t>Ciclos</a:t>
                      </a:r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BFBFBF"/>
                          </a:solidFill>
                        </a:rPr>
                        <a:t>Número</a:t>
                      </a:r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 de </a:t>
                      </a:r>
                      <a:r>
                        <a:rPr lang="en-US" sz="2200" dirty="0" err="1" smtClean="0">
                          <a:solidFill>
                            <a:srgbClr val="BFBFBF"/>
                          </a:solidFill>
                        </a:rPr>
                        <a:t>Instruções</a:t>
                      </a:r>
                      <a:endParaRPr lang="en-US" sz="220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Tempo </a:t>
                      </a:r>
                      <a:r>
                        <a:rPr lang="en-US" sz="2200" b="1" i="1" dirty="0" err="1">
                          <a:solidFill>
                            <a:schemeClr val="tx1"/>
                          </a:solidFill>
                        </a:rPr>
                        <a:t>idvv_next</a:t>
                      </a:r>
                      <a:r>
                        <a:rPr lang="en-US" sz="2200" b="1" i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Tempo </a:t>
                      </a:r>
                      <a:r>
                        <a:rPr lang="en-US" sz="2200" b="1" i="1" dirty="0">
                          <a:solidFill>
                            <a:schemeClr val="tx1"/>
                          </a:solidFill>
                        </a:rPr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9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389751" y="3747144"/>
            <a:ext cx="4085100" cy="12948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b="1" u="sng" dirty="0">
                <a:solidFill>
                  <a:srgbClr val="000000"/>
                </a:solidFill>
              </a:rPr>
              <a:t>Execução nativa </a:t>
            </a:r>
            <a:r>
              <a:rPr lang="pt-BR" sz="1600" b="1" u="sng" dirty="0" err="1">
                <a:solidFill>
                  <a:srgbClr val="000000"/>
                </a:solidFill>
              </a:rPr>
              <a:t>x</a:t>
            </a:r>
            <a:r>
              <a:rPr lang="pt-BR" sz="1600" b="1" u="sng" dirty="0">
                <a:solidFill>
                  <a:srgbClr val="000000"/>
                </a:solidFill>
              </a:rPr>
              <a:t> QEMU</a:t>
            </a:r>
            <a:endParaRPr sz="1600" b="1" u="sng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Nativo </a:t>
            </a:r>
            <a:r>
              <a:rPr lang="pt-BR" sz="1600" dirty="0" err="1">
                <a:solidFill>
                  <a:srgbClr val="000000"/>
                </a:solidFill>
              </a:rPr>
              <a:t>x</a:t>
            </a:r>
            <a:r>
              <a:rPr lang="pt-BR" sz="1600" dirty="0">
                <a:solidFill>
                  <a:srgbClr val="000000"/>
                </a:solidFill>
              </a:rPr>
              <a:t> Emulado</a:t>
            </a:r>
            <a:endParaRPr sz="1600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Tempo execução: Diferença de 28x</a:t>
            </a:r>
            <a:endParaRPr sz="1600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Overhead na inicialização!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4583208" y="3756693"/>
            <a:ext cx="4085100" cy="13044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 dirty="0">
                <a:solidFill>
                  <a:srgbClr val="000000"/>
                </a:solidFill>
              </a:rPr>
              <a:t>QEMU </a:t>
            </a:r>
            <a:r>
              <a:rPr lang="pt-BR" sz="1600" b="1" u="sng" dirty="0" err="1">
                <a:solidFill>
                  <a:srgbClr val="000000"/>
                </a:solidFill>
              </a:rPr>
              <a:t>x</a:t>
            </a:r>
            <a:r>
              <a:rPr lang="pt-BR" sz="1600" b="1" u="sng" dirty="0">
                <a:solidFill>
                  <a:srgbClr val="000000"/>
                </a:solidFill>
              </a:rPr>
              <a:t> OpenSGX</a:t>
            </a:r>
            <a:endParaRPr sz="1600" b="1" u="sng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 smtClean="0">
                <a:solidFill>
                  <a:srgbClr val="000000"/>
                </a:solidFill>
              </a:rPr>
              <a:t>Tempo </a:t>
            </a:r>
            <a:r>
              <a:rPr lang="pt-BR" sz="1600" dirty="0">
                <a:solidFill>
                  <a:srgbClr val="000000"/>
                </a:solidFill>
              </a:rPr>
              <a:t>execução: Diferença de 18x</a:t>
            </a:r>
            <a:endParaRPr sz="1600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OpenSGX: 3x + </a:t>
            </a:r>
            <a:r>
              <a:rPr lang="pt-BR" sz="1600" dirty="0" smtClean="0">
                <a:solidFill>
                  <a:srgbClr val="000000"/>
                </a:solidFill>
              </a:rPr>
              <a:t>instruções </a:t>
            </a:r>
            <a:r>
              <a:rPr lang="pt-BR" sz="1600" dirty="0" err="1">
                <a:solidFill>
                  <a:srgbClr val="000000"/>
                </a:solidFill>
              </a:rPr>
              <a:t>assembler</a:t>
            </a:r>
            <a:endParaRPr sz="1600" dirty="0">
              <a:solidFill>
                <a:srgbClr val="000000"/>
              </a:solidFill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pt-BR" sz="1600" dirty="0">
                <a:solidFill>
                  <a:srgbClr val="000000"/>
                </a:solidFill>
              </a:rPr>
              <a:t>OpenSGX: 3x + ciclos de CPU</a:t>
            </a:r>
            <a:endParaRPr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52841"/>
              </p:ext>
            </p:extLst>
          </p:nvPr>
        </p:nvGraphicFramePr>
        <p:xfrm>
          <a:off x="136641" y="922743"/>
          <a:ext cx="8845025" cy="26391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83731">
                  <a:extLst>
                    <a:ext uri="{9D8B030D-6E8A-4147-A177-3AD203B41FA5}">
                      <a16:colId xmlns="" xmlns:a16="http://schemas.microsoft.com/office/drawing/2014/main" val="3011396210"/>
                    </a:ext>
                  </a:extLst>
                </a:gridCol>
                <a:gridCol w="1939647">
                  <a:extLst>
                    <a:ext uri="{9D8B030D-6E8A-4147-A177-3AD203B41FA5}">
                      <a16:colId xmlns="" xmlns:a16="http://schemas.microsoft.com/office/drawing/2014/main" val="4284579803"/>
                    </a:ext>
                  </a:extLst>
                </a:gridCol>
                <a:gridCol w="1671792">
                  <a:extLst>
                    <a:ext uri="{9D8B030D-6E8A-4147-A177-3AD203B41FA5}">
                      <a16:colId xmlns="" xmlns:a16="http://schemas.microsoft.com/office/drawing/2014/main" val="2814964341"/>
                    </a:ext>
                  </a:extLst>
                </a:gridCol>
                <a:gridCol w="1649855">
                  <a:extLst>
                    <a:ext uri="{9D8B030D-6E8A-4147-A177-3AD203B41FA5}">
                      <a16:colId xmlns="" xmlns:a16="http://schemas.microsoft.com/office/drawing/2014/main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QEMU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OpenSGX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Tempo de </a:t>
                      </a:r>
                      <a:r>
                        <a:rPr lang="en-US" sz="2200" dirty="0" err="1">
                          <a:solidFill>
                            <a:srgbClr val="BFBFBF"/>
                          </a:solidFill>
                        </a:rPr>
                        <a:t>execução</a:t>
                      </a:r>
                      <a:endParaRPr lang="en-US" sz="220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7,58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136,66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algn="ctr"/>
                      <a:r>
                        <a:rPr lang="en-US" sz="2200" err="1">
                          <a:solidFill>
                            <a:srgbClr val="BFBFBF"/>
                          </a:solidFill>
                        </a:rPr>
                        <a:t>Ciclos</a:t>
                      </a:r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 de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1.520.638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4.812.588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rgbClr val="BFBFBF"/>
                          </a:solidFill>
                        </a:rPr>
                        <a:t>Número</a:t>
                      </a:r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 de </a:t>
                      </a:r>
                      <a:r>
                        <a:rPr lang="en-US" sz="2200" dirty="0" err="1" smtClean="0">
                          <a:solidFill>
                            <a:srgbClr val="BFBFBF"/>
                          </a:solidFill>
                        </a:rPr>
                        <a:t>Instruções</a:t>
                      </a:r>
                      <a:endParaRPr lang="en-US" sz="2200" dirty="0">
                        <a:solidFill>
                          <a:srgbClr val="BFBFB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2611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Tempo </a:t>
                      </a:r>
                      <a:r>
                        <a:rPr lang="en-US" sz="2200" i="1" dirty="0" err="1">
                          <a:solidFill>
                            <a:srgbClr val="BFBFBF"/>
                          </a:solidFill>
                        </a:rPr>
                        <a:t>idvv_next</a:t>
                      </a:r>
                      <a:r>
                        <a:rPr lang="en-US" sz="2200" i="1" dirty="0">
                          <a:solidFill>
                            <a:srgbClr val="BFBFBF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33,29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Tempo </a:t>
                      </a:r>
                      <a:r>
                        <a:rPr lang="en-US" sz="2200" i="1" dirty="0">
                          <a:solidFill>
                            <a:srgbClr val="BFBFBF"/>
                          </a:solidFill>
                        </a:rPr>
                        <a:t>SHA256()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0,0297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BFBFBF"/>
                          </a:solidFill>
                        </a:rPr>
                        <a:t>16,1153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20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52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Discussão do overhead</a:t>
            </a:r>
          </a:p>
        </p:txBody>
      </p:sp>
      <p:sp>
        <p:nvSpPr>
          <p:cNvPr id="193" name="Google Shape;19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327000" y="946880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endParaRPr lang="pt-BR" sz="400" dirty="0" smtClean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 SGX </a:t>
            </a:r>
            <a:r>
              <a:rPr lang="pt-BR" sz="28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é considerado </a:t>
            </a:r>
            <a:r>
              <a:rPr lang="pt-BR" sz="28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inseguro</a:t>
            </a:r>
            <a:endParaRPr lang="pt-BR"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■"/>
            </a:pPr>
            <a:r>
              <a:rPr lang="en-US" sz="24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Chamadas</a:t>
            </a:r>
            <a:r>
              <a:rPr lang="en-US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 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sistema</a:t>
            </a:r>
            <a:endParaRPr lang="en-US" sz="24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■"/>
            </a:pP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Salvar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carregar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contexto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do </a:t>
            </a:r>
            <a:r>
              <a:rPr lang="en-US" sz="2400" b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enclave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-US" sz="28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Baixo</a:t>
            </a:r>
            <a:r>
              <a:rPr lang="en-US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desempenho</a:t>
            </a:r>
            <a:r>
              <a:rPr lang="en-US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</a:t>
            </a:r>
            <a:r>
              <a:rPr lang="en-US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memória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13716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■"/>
            </a:pP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Cache-miss</a:t>
            </a:r>
          </a:p>
          <a:p>
            <a:pPr marL="1371600" lvl="1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■"/>
            </a:pPr>
            <a:r>
              <a:rPr lang="en-US" sz="24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MEE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(</a:t>
            </a:r>
            <a:r>
              <a:rPr lang="en-US" sz="2400" i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Memory Encryption Engine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</a:p>
          <a:p>
            <a:pPr marL="1371600" lvl="5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  <a:buFont typeface="Old Standard TT"/>
              <a:buChar char="■"/>
            </a:pP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Cifrar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decifrar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dados da/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para</a:t>
            </a:r>
            <a:r>
              <a:rPr lang="en-US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memória</a:t>
            </a:r>
            <a:endParaRPr lang="en-US" sz="24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1600"/>
              </a:spcBef>
              <a:spcAft>
                <a:spcPts val="600"/>
              </a:spcAft>
              <a:buNone/>
            </a:pP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8735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22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22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Consideração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22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851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i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Trade-off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desempenho-segurança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endParaRPr lang="pt-BR" sz="400" dirty="0" smtClean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 o </a:t>
            </a:r>
            <a:r>
              <a:rPr lang="pt-BR" sz="2800" b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desempenho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é prioridade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Somente inicialização (</a:t>
            </a:r>
            <a:r>
              <a:rPr lang="pt-BR" sz="2400" b="1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idvv_init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com SGX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 a </a:t>
            </a:r>
            <a:r>
              <a:rPr lang="pt-BR" sz="2800" b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segurança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é prioridade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Old Standard TT"/>
              <a:buChar char="○"/>
            </a:pP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Tanto </a:t>
            </a:r>
            <a:r>
              <a:rPr lang="pt-BR" sz="2400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inicizalização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quanto geração</a:t>
            </a:r>
            <a:r>
              <a:rPr lang="pt-BR" sz="2400" b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</a:p>
          <a:p>
            <a:pPr marL="596900" lvl="1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</a:pPr>
            <a:r>
              <a:rPr lang="pt-BR" sz="2400" b="1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lang="pt-BR" sz="2400" b="1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idvv_init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pt-BR" sz="24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 </a:t>
            </a:r>
            <a:r>
              <a:rPr lang="pt-BR" sz="2400" b="1" dirty="0" err="1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idvv_next</a:t>
            </a:r>
            <a:r>
              <a:rPr lang="pt-BR" sz="24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com SGX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28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28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28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Consideração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8513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</a:pPr>
            <a:endParaRPr lang="pt-BR" sz="1800" dirty="0" smtClean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verhead em 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máquinas 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Intel 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SGX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Impacto 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 diferentes 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ataques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Estudo de viabilidade 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técnica e comercial 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para </a:t>
            </a:r>
            <a:r>
              <a:rPr lang="pt-BR" sz="2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dispositivos de </a:t>
            </a:r>
            <a:r>
              <a:rPr lang="pt-BR" sz="2800" dirty="0" smtClean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rede</a:t>
            </a:r>
            <a:endParaRPr sz="2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2087925" y="2926782"/>
            <a:ext cx="4886400" cy="1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/>
              <a:t>Contatos: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 dirty="0" smtClean="0">
                <a:solidFill>
                  <a:schemeClr val="hlink"/>
                </a:solidFill>
                <a:hlinkClick r:id="rId3"/>
              </a:rPr>
              <a:t>autor1@email.com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hlinkClick r:id="rId4"/>
              </a:rPr>
              <a:t>autor2@email.com</a:t>
            </a:r>
            <a:endParaRPr lang="en-US" sz="24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hlinkClick r:id="rId5"/>
              </a:rPr>
              <a:t>autor3@email.com</a:t>
            </a:r>
            <a:r>
              <a:rPr lang="en-US" sz="2400" dirty="0" smtClean="0"/>
              <a:t> </a:t>
            </a:r>
            <a:endParaRPr sz="2400" dirty="0"/>
          </a:p>
        </p:txBody>
      </p:sp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306080" y="1784475"/>
            <a:ext cx="3582600" cy="97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latin typeface="Roboto"/>
                <a:ea typeface="Roboto"/>
                <a:cs typeface="Roboto"/>
                <a:sym typeface="Roboto"/>
              </a:rPr>
              <a:t>Obrigado!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 descr="errc-2019_banner_margem_fundo_144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33" y="197174"/>
            <a:ext cx="1916888" cy="9770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O que é?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5" name="Picture 4" descr="fig6_perf_idvv_sha512_vs_bars_imp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45" y="749784"/>
            <a:ext cx="6451063" cy="45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Aplicação (caso de uso)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2" name="Picture 1" descr="sdn_20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" y="794725"/>
            <a:ext cx="2990889" cy="4302682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196547" y="2179309"/>
            <a:ext cx="2653327" cy="1906964"/>
          </a:xfrm>
          <a:prstGeom prst="wedgeRoundRectCallout">
            <a:avLst>
              <a:gd name="adj1" fmla="val -143506"/>
              <a:gd name="adj2" fmla="val 1069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 Data Center pode chegar a mais de </a:t>
            </a:r>
            <a:r>
              <a:rPr lang="en-US" sz="2400" b="1" dirty="0" smtClean="0"/>
              <a:t>20M flows/s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07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I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nicialização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3" name="Picture 2" descr="KISS_ar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7" y="794725"/>
            <a:ext cx="6036952" cy="431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5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I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nicialização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2" name="Picture 1" descr="idvv_in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1" y="761417"/>
            <a:ext cx="3046082" cy="4382083"/>
          </a:xfrm>
          <a:prstGeom prst="rect">
            <a:avLst/>
          </a:prstGeom>
        </p:spPr>
      </p:pic>
      <p:pic>
        <p:nvPicPr>
          <p:cNvPr id="4" name="Picture 3" descr="Screen Shot 2018-11-04 at 10.03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99" y="3725250"/>
            <a:ext cx="4663054" cy="133156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757779" y="1490937"/>
            <a:ext cx="3358973" cy="1352887"/>
          </a:xfrm>
          <a:prstGeom prst="wedgeRoundRectCallout">
            <a:avLst>
              <a:gd name="adj1" fmla="val -102687"/>
              <a:gd name="adj2" fmla="val 8239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DH+PRF+KDF</a:t>
            </a:r>
          </a:p>
          <a:p>
            <a:pPr algn="ctr"/>
            <a:r>
              <a:rPr lang="en-US" sz="2400" dirty="0" smtClean="0"/>
              <a:t>(sem KDC)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6242455" y="3027891"/>
            <a:ext cx="484632" cy="6513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Q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ual o problema?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2" name="Picture 1" descr="idvv_in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1" y="761417"/>
            <a:ext cx="3046082" cy="438208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757779" y="1490937"/>
            <a:ext cx="3358973" cy="2116761"/>
          </a:xfrm>
          <a:prstGeom prst="wedgeRoundRectCallout">
            <a:avLst>
              <a:gd name="adj1" fmla="val -99724"/>
              <a:gd name="adj2" fmla="val 282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Integridade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 </a:t>
            </a:r>
            <a:r>
              <a:rPr lang="en-US" sz="2400" b="1" dirty="0" smtClean="0">
                <a:solidFill>
                  <a:srgbClr val="FF0000"/>
                </a:solidFill>
              </a:rPr>
              <a:t>confidencialidade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da inicialização e geração de iDVVs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757779" y="1490937"/>
            <a:ext cx="3358973" cy="2116761"/>
          </a:xfrm>
          <a:prstGeom prst="wedgeRoundRectCallout">
            <a:avLst>
              <a:gd name="adj1" fmla="val -98303"/>
              <a:gd name="adj2" fmla="val 6802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Integridade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 </a:t>
            </a:r>
            <a:r>
              <a:rPr lang="en-US" sz="2400" b="1" dirty="0" smtClean="0">
                <a:solidFill>
                  <a:srgbClr val="FF0000"/>
                </a:solidFill>
              </a:rPr>
              <a:t>confidencialidade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da inicialização e geração de iDVVs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0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iDVV: Q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ual a solução?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2" name="Picture 1" descr="idvv_in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1" y="761417"/>
            <a:ext cx="3046082" cy="4382083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757779" y="1490937"/>
            <a:ext cx="3358973" cy="1472529"/>
          </a:xfrm>
          <a:prstGeom prst="wedgeRoundRectCallout">
            <a:avLst>
              <a:gd name="adj1" fmla="val -97755"/>
              <a:gd name="adj2" fmla="val 11927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Segurança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assistida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através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tecnologia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b="1" dirty="0" smtClean="0">
                <a:solidFill>
                  <a:schemeClr val="tx1"/>
                </a:solidFill>
              </a:rPr>
              <a:t>hardware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757779" y="1481734"/>
            <a:ext cx="3358973" cy="1472529"/>
          </a:xfrm>
          <a:prstGeom prst="wedgeRoundRectCallout">
            <a:avLst>
              <a:gd name="adj1" fmla="val -98577"/>
              <a:gd name="adj2" fmla="val 2052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Segurança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</a:rPr>
              <a:t>assistida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através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tecnologia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b="1" dirty="0" smtClean="0">
                <a:solidFill>
                  <a:srgbClr val="008000"/>
                </a:solidFill>
              </a:rPr>
              <a:t>hardware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4" name="Picture 3" descr="Hardware-Security-Module-Icon-500x500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47" y="3080361"/>
            <a:ext cx="1941763" cy="1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3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Consideração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734</Words>
  <Application>Microsoft Macintosh PowerPoint</Application>
  <PresentationFormat>On-screen Show (16:9)</PresentationFormat>
  <Paragraphs>285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 D</cp:lastModifiedBy>
  <cp:revision>65</cp:revision>
  <dcterms:modified xsi:type="dcterms:W3CDTF">2019-09-03T18:45:42Z</dcterms:modified>
</cp:coreProperties>
</file>