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72" r:id="rId5"/>
    <p:sldId id="271" r:id="rId6"/>
    <p:sldId id="275" r:id="rId7"/>
    <p:sldId id="344" r:id="rId8"/>
    <p:sldId id="262" r:id="rId9"/>
    <p:sldId id="315" r:id="rId10"/>
    <p:sldId id="316" r:id="rId11"/>
    <p:sldId id="317" r:id="rId12"/>
    <p:sldId id="324" r:id="rId13"/>
    <p:sldId id="318" r:id="rId14"/>
    <p:sldId id="335" r:id="rId15"/>
    <p:sldId id="336" r:id="rId16"/>
    <p:sldId id="326" r:id="rId17"/>
    <p:sldId id="321" r:id="rId18"/>
    <p:sldId id="327" r:id="rId19"/>
    <p:sldId id="322" r:id="rId20"/>
    <p:sldId id="323" r:id="rId21"/>
    <p:sldId id="334" r:id="rId22"/>
    <p:sldId id="26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464" y="-104"/>
      </p:cViewPr>
      <p:guideLst>
        <p:guide orient="horz" pos="1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89fac5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89fac5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hyperlink" Target="mailto:filipe.garcia1997@gmail.com" TargetMode="External"/><Relationship Id="rId2" Type="http://schemas.openxmlformats.org/officeDocument/2006/relationships/hyperlink" Target="mailto:felipeantunesquirino@gmail.com" TargetMode="Externa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8125" y="875625"/>
            <a:ext cx="90333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/>
              <a:t>Os meus dados de fato vazaram? Uma análise de serviços que monitoram vazamentos de dados na Internet</a:t>
            </a:r>
            <a:endParaRPr sz="4000" dirty="0"/>
          </a:p>
        </p:txBody>
      </p:sp>
      <p:sp>
        <p:nvSpPr>
          <p:cNvPr id="56" name="Google Shape;56;p13"/>
          <p:cNvSpPr/>
          <p:nvPr/>
        </p:nvSpPr>
        <p:spPr>
          <a:xfrm>
            <a:off x="-6825" y="3528925"/>
            <a:ext cx="9144000" cy="161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/>
          <p:nvPr/>
        </p:nvSpPr>
        <p:spPr>
          <a:xfrm>
            <a:off x="150675" y="3655922"/>
            <a:ext cx="87609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400" dirty="0" smtClean="0">
                <a:solidFill>
                  <a:srgbClr val="F3F3F3"/>
                </a:solidFill>
              </a:rPr>
              <a:t>Ariel </a:t>
            </a:r>
            <a:r>
              <a:rPr lang="en-US" altLang="en-US" sz="2400" dirty="0" smtClean="0">
                <a:solidFill>
                  <a:srgbClr val="F3F3F3"/>
                </a:solidFill>
              </a:rPr>
              <a:t>Góes de</a:t>
            </a:r>
            <a:r>
              <a:rPr lang="en-US" altLang="pt-BR" sz="2400" dirty="0" smtClean="0">
                <a:solidFill>
                  <a:srgbClr val="F3F3F3"/>
                </a:solidFill>
              </a:rPr>
              <a:t> Castro, </a:t>
            </a:r>
            <a:r>
              <a:rPr lang="pt-BR" sz="2400" dirty="0" smtClean="0">
                <a:solidFill>
                  <a:srgbClr val="F3F3F3"/>
                </a:solidFill>
              </a:rPr>
              <a:t>Felipe </a:t>
            </a:r>
            <a:r>
              <a:rPr lang="en-US" altLang="pt-BR" sz="2400" dirty="0" smtClean="0">
                <a:solidFill>
                  <a:srgbClr val="F3F3F3"/>
                </a:solidFill>
              </a:rPr>
              <a:t>Antunes</a:t>
            </a:r>
            <a:r>
              <a:rPr lang="pt-BR" sz="2400" dirty="0" smtClean="0">
                <a:solidFill>
                  <a:srgbClr val="F3F3F3"/>
                </a:solidFill>
              </a:rPr>
              <a:t> </a:t>
            </a:r>
            <a:r>
              <a:rPr lang="en-US" altLang="pt-BR" sz="2400" dirty="0" smtClean="0">
                <a:solidFill>
                  <a:srgbClr val="F3F3F3"/>
                </a:solidFill>
              </a:rPr>
              <a:t>Quirino, Francisco </a:t>
            </a:r>
            <a:r>
              <a:rPr lang="en-US" altLang="en-US" sz="2400" dirty="0" smtClean="0">
                <a:solidFill>
                  <a:srgbClr val="F3F3F3"/>
                </a:solidFill>
              </a:rPr>
              <a:t>Germano</a:t>
            </a:r>
            <a:r>
              <a:rPr lang="en-US" altLang="pt-BR" sz="2400" dirty="0" smtClean="0">
                <a:solidFill>
                  <a:srgbClr val="F3F3F3"/>
                </a:solidFill>
              </a:rPr>
              <a:t> Vogt, Jo</a:t>
            </a:r>
            <a:r>
              <a:rPr lang="en-US" altLang="en-US" sz="2400" dirty="0" smtClean="0">
                <a:solidFill>
                  <a:srgbClr val="F3F3F3"/>
                </a:solidFill>
              </a:rPr>
              <a:t>ã</a:t>
            </a:r>
            <a:r>
              <a:rPr lang="en-US" altLang="pt-BR" sz="2400" dirty="0" smtClean="0">
                <a:solidFill>
                  <a:srgbClr val="F3F3F3"/>
                </a:solidFill>
              </a:rPr>
              <a:t>o Ot</a:t>
            </a:r>
            <a:r>
              <a:rPr lang="en-US" altLang="en-US" sz="2400" dirty="0" smtClean="0">
                <a:solidFill>
                  <a:srgbClr val="F3F3F3"/>
                </a:solidFill>
              </a:rPr>
              <a:t>á</a:t>
            </a:r>
            <a:r>
              <a:rPr lang="en-US" altLang="pt-BR" sz="2400" dirty="0" smtClean="0">
                <a:solidFill>
                  <a:srgbClr val="F3F3F3"/>
                </a:solidFill>
              </a:rPr>
              <a:t>vio Chervinski</a:t>
            </a:r>
            <a:r>
              <a:rPr lang="en-US" altLang="en-US" sz="2400" dirty="0" smtClean="0">
                <a:solidFill>
                  <a:srgbClr val="F3F3F3"/>
                </a:solidFill>
              </a:rPr>
              <a:t>, </a:t>
            </a:r>
            <a:r>
              <a:rPr lang="en-US" altLang="pt-BR" sz="2400" dirty="0" smtClean="0">
                <a:solidFill>
                  <a:srgbClr val="F3F3F3"/>
                </a:solidFill>
              </a:rPr>
              <a:t>Diego Kreutz</a:t>
            </a:r>
            <a:r>
              <a:rPr lang="pt-BR" sz="1800" dirty="0" smtClean="0">
                <a:solidFill>
                  <a:srgbClr val="F3F3F3"/>
                </a:solidFill>
              </a:rPr>
              <a:t> </a:t>
            </a:r>
            <a:endParaRPr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3F3F3"/>
              </a:solidFill>
            </a:endParaRPr>
          </a:p>
        </p:txBody>
      </p:sp>
      <p:pic>
        <p:nvPicPr>
          <p:cNvPr id="6" name="Picture 5" descr="assinatura visual unipampa vertical cor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65" y="-75588"/>
            <a:ext cx="1623264" cy="11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1362075"/>
            <a:ext cx="8520430" cy="2584450"/>
          </a:xfrm>
        </p:spPr>
        <p:txBody>
          <a:bodyPr/>
          <a:p>
            <a:pPr algn="ctr"/>
            <a:r>
              <a:rPr lang="en-US" altLang="pt-BR" sz="6000"/>
              <a:t>Resultados obtidos do formulário</a:t>
            </a:r>
            <a:endParaRPr lang="en-US" altLang="pt-BR" sz="60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547370"/>
            <a:ext cx="6533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Segundo o site, seu email foi vazado?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1069340"/>
            <a:ext cx="6301740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0550" y="547370"/>
            <a:ext cx="8617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As senha apresentadas pelo site já foram utlizadas por você?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071245"/>
            <a:ext cx="79629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4700" y="324485"/>
            <a:ext cx="7940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Segundo o site, o seu email foi vazado quantas vezes?</a:t>
            </a:r>
            <a:endParaRPr lang="en-US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784860"/>
            <a:ext cx="82867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1362075"/>
            <a:ext cx="8520430" cy="2584450"/>
          </a:xfrm>
        </p:spPr>
        <p:txBody>
          <a:bodyPr/>
          <a:p>
            <a:pPr algn="ctr"/>
            <a:r>
              <a:rPr lang="en-US" altLang="pt-BR" sz="6000"/>
              <a:t>Resultados </a:t>
            </a:r>
            <a:r>
              <a:rPr lang="en-US" altLang="en-US" sz="6000"/>
              <a:t>obtidos da distribuição de 108 emails</a:t>
            </a:r>
            <a:endParaRPr lang="en-US" altLang="en-US" sz="60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38100"/>
            <a:ext cx="8919845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1362075"/>
            <a:ext cx="8520430" cy="2584450"/>
          </a:xfrm>
        </p:spPr>
        <p:txBody>
          <a:bodyPr/>
          <a:p>
            <a:pPr algn="ctr"/>
            <a:r>
              <a:rPr lang="en-US" altLang="pt-BR" sz="6000"/>
              <a:t>Resultados </a:t>
            </a:r>
            <a:r>
              <a:rPr lang="en-US" altLang="en-US" sz="6000"/>
              <a:t>obtidos da distribuição de 50664 emails</a:t>
            </a:r>
            <a:endParaRPr lang="en-US" altLang="en-US" sz="60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215265"/>
            <a:ext cx="9204325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48895"/>
            <a:ext cx="9185275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 smtClean="0">
                <a:solidFill>
                  <a:schemeClr val="bg1"/>
                </a:solidFill>
                <a:latin typeface="+mj-lt"/>
                <a:ea typeface="Roboto"/>
                <a:cs typeface="+mj-lt"/>
                <a:sym typeface="Roboto"/>
              </a:rPr>
              <a:t>Conclusão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ea typeface="Roboto"/>
                <a:cs typeface="+mj-lt"/>
                <a:sym typeface="Roboto"/>
              </a:rPr>
              <a:t>rchitecture</a:t>
            </a:r>
            <a:endParaRPr sz="3000" b="1" dirty="0">
              <a:solidFill>
                <a:srgbClr val="008000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Emails de conhecidos têm distribuição semelhante ao da lista maior;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Segundo alguns usuários, as senhas apresentadas pelas plataformas condizem com as utilizadas.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+mj-lt"/>
                <a:ea typeface="Roboto"/>
                <a:cs typeface="+mj-lt"/>
                <a:sym typeface="Roboto"/>
              </a:rPr>
              <a:t>Vazamento de dados: Um grande problema</a:t>
            </a:r>
            <a:endParaRPr lang="en-US" altLang="en-US" sz="3000" b="1" dirty="0">
              <a:solidFill>
                <a:srgbClr val="FFFFFF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4" name="Picture 3" descr="data_leakage_ft-300x30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8" y="889957"/>
            <a:ext cx="4129958" cy="4129958"/>
          </a:xfrm>
          <a:prstGeom prst="rect">
            <a:avLst/>
          </a:prstGeom>
        </p:spPr>
      </p:pic>
      <p:sp>
        <p:nvSpPr>
          <p:cNvPr id="6" name="Google Shape;75;p15"/>
          <p:cNvSpPr txBox="1"/>
          <p:nvPr/>
        </p:nvSpPr>
        <p:spPr>
          <a:xfrm>
            <a:off x="299085" y="1003300"/>
            <a:ext cx="4424045" cy="33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altLang="en-US" sz="3000" smtClean="0">
                <a:latin typeface="+mj-lt"/>
                <a:ea typeface="Roboto"/>
                <a:cs typeface="+mj-lt"/>
                <a:sym typeface="Roboto"/>
              </a:rPr>
              <a:t>Grandes vazamentos em grandes estruturas</a:t>
            </a:r>
            <a:r>
              <a:rPr lang="en-US" sz="3000" smtClean="0">
                <a:latin typeface="+mj-lt"/>
                <a:ea typeface="Roboto"/>
                <a:cs typeface="+mj-lt"/>
                <a:sym typeface="Roboto"/>
              </a:rPr>
              <a:t> (e.g., </a:t>
            </a:r>
            <a:r>
              <a:rPr lang="en-US" altLang="en-US" sz="3000" smtClean="0">
                <a:latin typeface="+mj-lt"/>
                <a:ea typeface="Roboto"/>
                <a:cs typeface="+mj-lt"/>
                <a:sym typeface="Roboto"/>
              </a:rPr>
              <a:t>serviços públicos e privados web</a:t>
            </a:r>
            <a:r>
              <a:rPr lang="en-US" sz="3000" smtClean="0">
                <a:latin typeface="+mj-lt"/>
                <a:ea typeface="Roboto"/>
                <a:cs typeface="+mj-lt"/>
                <a:sym typeface="Roboto"/>
              </a:rPr>
              <a:t>)</a:t>
            </a:r>
            <a:endParaRPr lang="en-US" sz="3000" smtClean="0">
              <a:latin typeface="+mj-lt"/>
              <a:ea typeface="Roboto"/>
              <a:cs typeface="+mj-lt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2808050" y="2738650"/>
            <a:ext cx="3555300" cy="15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      </a:t>
            </a:r>
            <a:endParaRPr sz="240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65" name="Google Shape;165;p25"/>
          <p:cNvSpPr txBox="1"/>
          <p:nvPr/>
        </p:nvSpPr>
        <p:spPr>
          <a:xfrm>
            <a:off x="2701290" y="1816100"/>
            <a:ext cx="3658870" cy="128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400" b="1" dirty="0" smtClean="0">
                <a:latin typeface="+mj-lt"/>
                <a:ea typeface="Roboto"/>
                <a:cs typeface="+mj-lt"/>
                <a:sym typeface="Roboto"/>
              </a:rPr>
              <a:t>Obrigado</a:t>
            </a:r>
            <a:r>
              <a:rPr lang="pt-BR" sz="4400" b="1" dirty="0" smtClean="0">
                <a:latin typeface="+mj-lt"/>
                <a:ea typeface="Roboto"/>
                <a:cs typeface="+mj-lt"/>
                <a:sym typeface="Roboto"/>
              </a:rPr>
              <a:t>!</a:t>
            </a:r>
            <a:endParaRPr sz="4400" b="1" dirty="0">
              <a:latin typeface="+mj-lt"/>
              <a:ea typeface="Roboto"/>
              <a:cs typeface="+mj-lt"/>
              <a:sym typeface="Roboto"/>
            </a:endParaRPr>
          </a:p>
        </p:txBody>
      </p:sp>
      <p:pic>
        <p:nvPicPr>
          <p:cNvPr id="6" name="Picture 5" descr="assinatura visual unipampa vertical cor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8" y="161279"/>
            <a:ext cx="1623264" cy="1101115"/>
          </a:xfrm>
          <a:prstGeom prst="rect">
            <a:avLst/>
          </a:prstGeom>
        </p:spPr>
      </p:pic>
      <p:sp>
        <p:nvSpPr>
          <p:cNvPr id="7" name="Google Shape;217;p31"/>
          <p:cNvSpPr txBox="1"/>
          <p:nvPr/>
        </p:nvSpPr>
        <p:spPr>
          <a:xfrm>
            <a:off x="1876425" y="2332355"/>
            <a:ext cx="5624830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/>
              <a:t>Contatos:</a:t>
            </a:r>
            <a:endParaRPr lang="pt-BR" sz="24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ym typeface="+mn-ea"/>
                <a:hlinkClick r:id="rId2"/>
              </a:rPr>
              <a:t>arielgoesdecastro98@gmail.com</a:t>
            </a:r>
            <a:endParaRPr lang="pt-BR" sz="2400" dirty="0" smtClean="0">
              <a:sym typeface="+mn-ea"/>
              <a:hlinkClick r:id="rId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hlinkClick r:id="rId2"/>
              </a:rPr>
              <a:t>felipeantunesquirino@gmail.com</a:t>
            </a:r>
            <a:endParaRPr lang="pt-BR" sz="2400" dirty="0"/>
          </a:p>
          <a:p>
            <a:pPr algn="ctr"/>
            <a:r>
              <a:rPr lang="pt-BR" sz="2400" dirty="0" smtClean="0">
                <a:hlinkClick r:id="rId3"/>
              </a:rPr>
              <a:t>f</a:t>
            </a:r>
            <a:r>
              <a:rPr lang="en-US" altLang="pt-BR" sz="2400" dirty="0" smtClean="0">
                <a:hlinkClick r:id="rId3"/>
              </a:rPr>
              <a:t>ranciscogermanovogt</a:t>
            </a:r>
            <a:r>
              <a:rPr lang="pt-BR" sz="2400" dirty="0" smtClean="0">
                <a:hlinkClick r:id="rId3"/>
              </a:rPr>
              <a:t>@gmail.com</a:t>
            </a:r>
            <a:endParaRPr lang="pt-BR" sz="2400" dirty="0" smtClean="0">
              <a:hlinkClick r:id="rId3"/>
            </a:endParaRPr>
          </a:p>
          <a:p>
            <a:pPr algn="ctr"/>
            <a:r>
              <a:rPr lang="pt-BR" sz="2400" u="sng" dirty="0" smtClean="0">
                <a:solidFill>
                  <a:schemeClr val="hlink"/>
                </a:solidFill>
              </a:rPr>
              <a:t>joaootavio@alunos.unipampa.edu.br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 err="1" smtClean="0">
                <a:solidFill>
                  <a:schemeClr val="hlink"/>
                </a:solidFill>
              </a:rPr>
              <a:t>kreutz@unipampa.edu.br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71120" y="201930"/>
            <a:ext cx="8930005" cy="59245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+mj-lt"/>
                <a:ea typeface="Roboto"/>
                <a:cs typeface="+mj-lt"/>
                <a:sym typeface="Roboto"/>
              </a:rPr>
              <a:t>Vazamento de dados: O quão grande é o problema?</a:t>
            </a:r>
            <a:endParaRPr lang="en-US" altLang="en-US" sz="2800" b="1" dirty="0">
              <a:solidFill>
                <a:srgbClr val="FFFFFF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" name="Google Shape;75;p15"/>
          <p:cNvSpPr txBox="1"/>
          <p:nvPr/>
        </p:nvSpPr>
        <p:spPr>
          <a:xfrm>
            <a:off x="375285" y="794385"/>
            <a:ext cx="8397875" cy="87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altLang="en-US" sz="2400" dirty="0">
                <a:latin typeface="+mj-lt"/>
                <a:ea typeface="Roboto"/>
                <a:cs typeface="+mj-lt"/>
                <a:sym typeface="Roboto"/>
              </a:rPr>
              <a:t>Maior vazamento em</a:t>
            </a:r>
            <a:r>
              <a:rPr lang="en-US" sz="2400" dirty="0">
                <a:latin typeface="+mj-lt"/>
                <a:ea typeface="Roboto"/>
                <a:cs typeface="+mj-lt"/>
                <a:sym typeface="Roboto"/>
              </a:rPr>
              <a:t> 2018: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Roboto"/>
                <a:cs typeface="+mj-lt"/>
                <a:sym typeface="Roboto"/>
              </a:rPr>
              <a:t>1.1B</a:t>
            </a:r>
            <a:r>
              <a:rPr lang="en-US" sz="2400" dirty="0">
                <a:latin typeface="+mj-lt"/>
                <a:ea typeface="Roboto"/>
                <a:cs typeface="+mj-lt"/>
                <a:sym typeface="Roboto"/>
              </a:rPr>
              <a:t> </a:t>
            </a:r>
            <a:r>
              <a:rPr lang="en-US" altLang="en-US" sz="2400" dirty="0">
                <a:latin typeface="+mj-lt"/>
                <a:ea typeface="Roboto"/>
                <a:cs typeface="+mj-lt"/>
                <a:sym typeface="Roboto"/>
              </a:rPr>
              <a:t>de registros</a:t>
            </a:r>
            <a:r>
              <a:rPr lang="en-US" sz="2400" dirty="0">
                <a:latin typeface="+mj-lt"/>
                <a:ea typeface="Roboto"/>
                <a:cs typeface="+mj-lt"/>
                <a:sym typeface="Roboto"/>
              </a:rPr>
              <a:t>!</a:t>
            </a:r>
            <a:endParaRPr lang="en-US" sz="2400" dirty="0">
              <a:latin typeface="+mj-lt"/>
              <a:ea typeface="Roboto"/>
              <a:cs typeface="+mj-lt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endParaRPr lang="en-US" altLang="en-US" sz="2400" dirty="0">
              <a:latin typeface="+mj-lt"/>
              <a:ea typeface="Roboto"/>
              <a:cs typeface="+mj-lt"/>
              <a:sym typeface="Roboto"/>
            </a:endParaRPr>
          </a:p>
        </p:txBody>
      </p:sp>
      <p:pic>
        <p:nvPicPr>
          <p:cNvPr id="2" name="Picture 1" descr="Screen Shot 2018-11-05 at 12.44.50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0" y="1369527"/>
            <a:ext cx="8017112" cy="32935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339" y="2499716"/>
            <a:ext cx="1160032" cy="14799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9773" y="2499876"/>
            <a:ext cx="1267641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198" y="2499876"/>
            <a:ext cx="1090031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0160" y="2499876"/>
            <a:ext cx="1164654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2330" y="4750435"/>
            <a:ext cx="60731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altLang="en-US"/>
              <a:t>População brasileira = 209m;   1.1B =  5.26X  a população brasileira</a:t>
            </a:r>
            <a:r>
              <a:rPr lang="en-US" altLang="en-US">
                <a:sym typeface="+mn-ea"/>
              </a:rPr>
              <a:t>!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+mj-lt"/>
                <a:ea typeface="Roboto"/>
                <a:cs typeface="+mj-lt"/>
                <a:sym typeface="Roboto"/>
              </a:rPr>
              <a:t>Vazamento de dados: O que eles querem?</a:t>
            </a:r>
            <a:endParaRPr lang="en-US" altLang="en-US" sz="3000" b="1" dirty="0">
              <a:solidFill>
                <a:srgbClr val="FFFFFF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Dados sensíveis, por exemplo:</a:t>
            </a:r>
            <a:endParaRPr lang="en-US" sz="3000" b="1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Identicação e autorização de usuários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30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Autorização de sistemas </a:t>
            </a:r>
            <a:endParaRPr lang="en-US" sz="30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Dados financeiros</a:t>
            </a:r>
            <a:endParaRPr lang="en-US" altLang="en-US" sz="300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What-Factors-Are-Used-to-Authenticate-a-User-Online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65" y="3341564"/>
            <a:ext cx="3611010" cy="1141982"/>
          </a:xfrm>
          <a:prstGeom prst="rect">
            <a:avLst/>
          </a:prstGeom>
        </p:spPr>
      </p:pic>
      <p:pic>
        <p:nvPicPr>
          <p:cNvPr id="4" name="Picture 3" descr="security-authentic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13" y="2309888"/>
            <a:ext cx="711048" cy="711048"/>
          </a:xfrm>
          <a:prstGeom prst="rect">
            <a:avLst/>
          </a:prstGeom>
        </p:spPr>
      </p:pic>
      <p:pic>
        <p:nvPicPr>
          <p:cNvPr id="5" name="Picture 4" descr="CreditC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" y="3696696"/>
            <a:ext cx="1218691" cy="1218691"/>
          </a:xfrm>
          <a:prstGeom prst="rect">
            <a:avLst/>
          </a:prstGeom>
        </p:spPr>
      </p:pic>
      <p:pic>
        <p:nvPicPr>
          <p:cNvPr id="6" name="Picture 5" descr="b0aaca152601a5dbc64373ec30df0d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4" y="3696696"/>
            <a:ext cx="1565203" cy="1053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+mj-lt"/>
                <a:ea typeface="Roboto"/>
                <a:cs typeface="+mj-lt"/>
                <a:sym typeface="Roboto"/>
              </a:rPr>
              <a:t>Objetivo</a:t>
            </a:r>
            <a:endParaRPr lang="en-US" altLang="en-US" sz="3000" b="1" dirty="0">
              <a:solidFill>
                <a:srgbClr val="FFFFFF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Validar plataformas indicadoras de vazamento de dados</a:t>
            </a:r>
            <a:endParaRPr lang="en-US" altLang="en-US" sz="300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Coletar dados de usuários</a:t>
            </a:r>
            <a:endParaRPr lang="en-US" altLang="en-US" sz="300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Analisar distribuição dos vazamentos</a:t>
            </a:r>
            <a:endParaRPr lang="en-US" altLang="en-US" sz="300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 smtClean="0">
                <a:solidFill>
                  <a:schemeClr val="bg1"/>
                </a:solidFill>
                <a:latin typeface="+mj-lt"/>
                <a:ea typeface="Roboto"/>
                <a:cs typeface="+mj-lt"/>
                <a:sym typeface="Roboto"/>
              </a:rPr>
              <a:t>Plataforma do Avast</a:t>
            </a:r>
            <a:r>
              <a:rPr lang="en-US" sz="3000" b="1" dirty="0" smtClean="0">
                <a:solidFill>
                  <a:srgbClr val="008000"/>
                </a:solidFill>
                <a:latin typeface="+mj-lt"/>
                <a:ea typeface="Roboto"/>
                <a:cs typeface="+mj-lt"/>
                <a:sym typeface="Roboto"/>
              </a:rPr>
              <a:t> </a:t>
            </a:r>
            <a:r>
              <a:rPr lang="en-US" altLang="en-US" sz="3000" b="1" dirty="0" smtClean="0">
                <a:solidFill>
                  <a:schemeClr val="tx1"/>
                </a:solidFill>
                <a:latin typeface="+mj-lt"/>
                <a:ea typeface="Roboto"/>
                <a:cs typeface="+mj-lt"/>
                <a:sym typeface="Roboto"/>
              </a:rPr>
              <a:t>A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ea typeface="Roboto"/>
                <a:cs typeface="+mj-lt"/>
                <a:sym typeface="Roboto"/>
              </a:rPr>
              <a:t>rchitecture</a:t>
            </a:r>
            <a:endParaRPr sz="3000" b="1" dirty="0">
              <a:solidFill>
                <a:srgbClr val="008000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Digitar o email</a:t>
            </a:r>
            <a:endParaRPr lang="en-US" altLang="pt-BR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vast avisa se houve algum vazamento</a:t>
            </a:r>
            <a:endParaRPr lang="en-US" altLang="pt-BR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Manda um email com os vazamentos</a:t>
            </a:r>
            <a:endParaRPr lang="en-US" altLang="pt-BR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Avisa qual a senha</a:t>
            </a:r>
            <a:endParaRPr lang="en-US" altLang="pt-BR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 smtClean="0">
                <a:solidFill>
                  <a:schemeClr val="bg1"/>
                </a:solidFill>
                <a:latin typeface="+mj-lt"/>
                <a:ea typeface="Roboto"/>
                <a:cs typeface="+mj-lt"/>
                <a:sym typeface="Roboto"/>
              </a:rPr>
              <a:t>Plataforma do haveibeenpwned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ea typeface="Roboto"/>
                <a:cs typeface="+mj-lt"/>
                <a:sym typeface="Roboto"/>
              </a:rPr>
              <a:t>rchitecture</a:t>
            </a:r>
            <a:endParaRPr sz="3000" b="1" dirty="0">
              <a:solidFill>
                <a:srgbClr val="008000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pt-BR" sz="3000" dirty="0" smtClean="0">
                <a:latin typeface="Roboto"/>
                <a:ea typeface="Roboto"/>
                <a:cs typeface="Roboto"/>
                <a:sym typeface="Roboto"/>
              </a:rPr>
              <a:t>Digitar o email</a:t>
            </a:r>
            <a:endParaRPr lang="en-US" altLang="pt-BR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Gera relatório dos emails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Não há como confirmar se as senhas estão corretas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 smtClean="0">
                <a:solidFill>
                  <a:schemeClr val="bg1"/>
                </a:solidFill>
                <a:latin typeface="+mj-lt"/>
                <a:ea typeface="Roboto"/>
                <a:cs typeface="+mj-lt"/>
                <a:sym typeface="Roboto"/>
              </a:rPr>
              <a:t>Relatório do google forms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ea typeface="Roboto"/>
                <a:cs typeface="+mj-lt"/>
                <a:sym typeface="Roboto"/>
              </a:rPr>
              <a:t>rchitecture</a:t>
            </a:r>
            <a:endParaRPr sz="3000" b="1" dirty="0">
              <a:solidFill>
                <a:srgbClr val="008000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Tomar conhecimento de senhas vazadas no avast;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Coletar emails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14630" y="201930"/>
            <a:ext cx="8518525" cy="89598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b="1" dirty="0" smtClean="0">
                <a:solidFill>
                  <a:schemeClr val="bg1"/>
                </a:solidFill>
                <a:latin typeface="+mj-lt"/>
                <a:ea typeface="Roboto"/>
                <a:cs typeface="+mj-lt"/>
                <a:sym typeface="Roboto"/>
              </a:rPr>
              <a:t>Coleta do haveibeenpwned com diferentes distribuições de emails </a:t>
            </a:r>
            <a:endParaRPr sz="3000" b="1" dirty="0">
              <a:solidFill>
                <a:srgbClr val="008000"/>
              </a:solidFill>
              <a:latin typeface="+mj-lt"/>
              <a:ea typeface="Roboto"/>
              <a:cs typeface="+mj-lt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Script em Python para coletar dados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Emails de nossos conhecidos verificados (total de 108 emails)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altLang="en-US" sz="3000" dirty="0" smtClean="0">
                <a:latin typeface="Roboto"/>
                <a:ea typeface="Roboto"/>
                <a:cs typeface="Roboto"/>
                <a:sym typeface="Roboto"/>
              </a:rPr>
              <a:t>Emails de uma lista de marketing (total de 50664 emails)</a:t>
            </a:r>
            <a:endParaRPr lang="en-US" alt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Presentation</Application>
  <PresentationFormat>On-screen Show (16:9)</PresentationFormat>
  <Paragraphs>123</Paragraphs>
  <Slides>20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</vt:lpstr>
      <vt:lpstr>Roboto</vt:lpstr>
      <vt:lpstr>Kalapi</vt:lpstr>
      <vt:lpstr>微软雅黑</vt:lpstr>
      <vt:lpstr>Droid Sans Fallback</vt:lpstr>
      <vt:lpstr/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Resultados obtidos do formulário</vt:lpstr>
      <vt:lpstr>PowerPoint 演示文稿</vt:lpstr>
      <vt:lpstr>PowerPoint 演示文稿</vt:lpstr>
      <vt:lpstr>PowerPoint 演示文稿</vt:lpstr>
      <vt:lpstr>Resultados obtidos da distribuição de 108 emails</vt:lpstr>
      <vt:lpstr>PowerPoint 演示文稿</vt:lpstr>
      <vt:lpstr>Resultados obtidos da distribuição de 50664 emails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felipeaq</cp:lastModifiedBy>
  <cp:revision>112</cp:revision>
  <dcterms:created xsi:type="dcterms:W3CDTF">2019-09-17T20:56:55Z</dcterms:created>
  <dcterms:modified xsi:type="dcterms:W3CDTF">2019-09-17T20:56:55Z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