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pt-BR" sz="1800" b="0" strike="noStrike" spc="-1">
                <a:solidFill>
                  <a:srgbClr val="000000"/>
                </a:solidFill>
                <a:latin typeface="Arial"/>
              </a:rPr>
              <a:t>Clique para mover o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pt-BR" sz="2000" b="0" strike="noStrike" spc="-1">
                <a:latin typeface="Arial"/>
              </a:rPr>
              <a:t>Clique para editar o formato de notas</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pt-BR" sz="1400" b="0" strike="noStrike" spc="-1">
                <a:latin typeface="Times New Roman"/>
              </a:rPr>
              <a:t>&lt;cabeçalho&gt;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pt-BR" sz="1400" b="0" strike="noStrike" spc="-1">
                <a:latin typeface="Times New Roman"/>
              </a:rPr>
              <a:t>&lt;data/hora&gt;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pt-BR" sz="1400" b="0" strike="noStrike" spc="-1">
                <a:latin typeface="Times New Roman"/>
              </a:rPr>
              <a:t>&lt;rodapé&gt;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AF030E6-CB33-495D-9F47-F3D3582AC264}" type="slidenum">
              <a:rPr lang="pt-BR" sz="1400" b="0" strike="noStrike" spc="-1">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135307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noRot="1" noChangeAspect="1"/>
          </p:cNvSpPr>
          <p:nvPr>
            <p:ph type="sldImg"/>
          </p:nvPr>
        </p:nvSpPr>
        <p:spPr>
          <a:xfrm>
            <a:off x="1371600" y="1143000"/>
            <a:ext cx="4114080" cy="3085560"/>
          </a:xfrm>
          <a:prstGeom prst="rect">
            <a:avLst/>
          </a:prstGeom>
        </p:spPr>
      </p:sp>
      <p:sp>
        <p:nvSpPr>
          <p:cNvPr id="14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pt-BR" sz="2000" b="0" strike="noStrike" spc="-1">
              <a:latin typeface="Arial"/>
            </a:endParaRPr>
          </a:p>
        </p:txBody>
      </p:sp>
      <p:sp>
        <p:nvSpPr>
          <p:cNvPr id="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2162C49-EFD6-4B43-BE98-1C6C5F3869DF}" type="slidenum">
              <a:rPr lang="pt-BR" sz="1200" b="0" strike="noStrike" spc="-1">
                <a:solidFill>
                  <a:srgbClr val="000000"/>
                </a:solidFill>
                <a:latin typeface="+mn-lt"/>
                <a:ea typeface="+mn-ea"/>
              </a:rPr>
              <a:t>3</a:t>
            </a:fld>
            <a:endParaRPr lang="pt-BR"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pt-BR"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1800" b="0" strike="noStrike" spc="-1">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pt-BR"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r>
              <a:rPr lang="pt-BR" sz="1800" b="0" strike="noStrike" spc="-1">
                <a:solidFill>
                  <a:srgbClr val="000000"/>
                </a:solidFill>
                <a:latin typeface="Arial"/>
              </a:rPr>
              <a:t>Clique para editar o formato do texto do título</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8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8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8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8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8880" cy="1145160"/>
          </a:xfrm>
          <a:prstGeom prst="rect">
            <a:avLst/>
          </a:prstGeom>
        </p:spPr>
        <p:txBody>
          <a:bodyPr lIns="0" tIns="0" rIns="0" bIns="0" anchor="ctr">
            <a:spAutoFit/>
          </a:bodyPr>
          <a:lstStyle/>
          <a:p>
            <a:r>
              <a:rPr lang="pt-BR" sz="1800" b="0" strike="noStrike" spc="-1">
                <a:solidFill>
                  <a:srgbClr val="000000"/>
                </a:solidFill>
                <a:latin typeface="Arial"/>
              </a:rPr>
              <a:t>Clique para editar o formato do texto do título</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8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8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8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8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92000" y="1879200"/>
            <a:ext cx="7632000" cy="460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3200" b="1" strike="noStrike" spc="-1">
                <a:solidFill>
                  <a:srgbClr val="000000"/>
                </a:solidFill>
                <a:latin typeface="Calibri"/>
                <a:ea typeface="DejaVu Sans"/>
              </a:rPr>
              <a:t>Aumentando a produtividade e a segurança da sua</a:t>
            </a:r>
            <a:endParaRPr lang="pt-BR" sz="3200" b="0" strike="noStrike" spc="-1">
              <a:latin typeface="Arial"/>
            </a:endParaRPr>
          </a:p>
          <a:p>
            <a:pPr algn="ctr">
              <a:lnSpc>
                <a:spcPct val="100000"/>
              </a:lnSpc>
            </a:pPr>
            <a:r>
              <a:rPr lang="pt-BR" sz="3200" b="1" strike="noStrike" spc="-1">
                <a:solidFill>
                  <a:srgbClr val="000000"/>
                </a:solidFill>
                <a:latin typeface="Calibri"/>
                <a:ea typeface="DejaVu Sans"/>
              </a:rPr>
              <a:t>empresa com o Sophos XG</a:t>
            </a:r>
            <a:endParaRPr lang="pt-BR" sz="3200" b="0" strike="noStrike" spc="-1">
              <a:latin typeface="Arial"/>
            </a:endParaRPr>
          </a:p>
          <a:p>
            <a:pPr algn="ctr">
              <a:lnSpc>
                <a:spcPct val="100000"/>
              </a:lnSpc>
            </a:pPr>
            <a:endParaRPr lang="pt-BR" sz="3200" b="0" strike="noStrike" spc="-1">
              <a:latin typeface="Arial"/>
            </a:endParaRPr>
          </a:p>
          <a:p>
            <a:pPr algn="ctr">
              <a:lnSpc>
                <a:spcPct val="100000"/>
              </a:lnSpc>
            </a:pPr>
            <a:endParaRPr lang="pt-BR" sz="3200" b="0" strike="noStrike" spc="-1">
              <a:latin typeface="Arial"/>
            </a:endParaRPr>
          </a:p>
          <a:p>
            <a:pPr algn="ctr">
              <a:lnSpc>
                <a:spcPct val="100000"/>
              </a:lnSpc>
            </a:pPr>
            <a:endParaRPr lang="pt-BR" sz="3200" b="0" strike="noStrike" spc="-1">
              <a:latin typeface="Arial"/>
            </a:endParaRPr>
          </a:p>
          <a:p>
            <a:pPr algn="ctr">
              <a:lnSpc>
                <a:spcPct val="100000"/>
              </a:lnSpc>
            </a:pPr>
            <a:r>
              <a:rPr lang="pt-BR" sz="2400" b="0" strike="noStrike" spc="-1">
                <a:solidFill>
                  <a:srgbClr val="000000"/>
                </a:solidFill>
                <a:latin typeface="Times New Roman"/>
                <a:ea typeface="DejaVu Sans"/>
              </a:rPr>
              <a:t>Autores: Marcelo Puntel, Felipe Becker Nunes, José Luiz Rodrigues Filho</a:t>
            </a:r>
            <a:endParaRPr lang="pt-BR" sz="2400" b="0" strike="noStrike" spc="-1">
              <a:latin typeface="Arial"/>
            </a:endParaRPr>
          </a:p>
          <a:p>
            <a:pPr algn="ctr">
              <a:lnSpc>
                <a:spcPct val="100000"/>
              </a:lnSpc>
            </a:pPr>
            <a:endParaRPr lang="pt-BR" sz="2400" b="0" strike="noStrike" spc="-1">
              <a:latin typeface="Arial"/>
            </a:endParaRPr>
          </a:p>
          <a:p>
            <a:pPr algn="ctr">
              <a:lnSpc>
                <a:spcPct val="100000"/>
              </a:lnSpc>
            </a:pPr>
            <a:r>
              <a:rPr lang="pt-BR" sz="2400" b="0" strike="noStrike" spc="-1">
                <a:solidFill>
                  <a:srgbClr val="000000"/>
                </a:solidFill>
                <a:latin typeface="Times New Roman"/>
                <a:ea typeface="DejaVu Sans"/>
              </a:rPr>
              <a:t>Antonio Meneghetti Faculdade</a:t>
            </a:r>
            <a:endParaRPr lang="pt-BR" sz="2400" b="0" strike="noStrike" spc="-1">
              <a:latin typeface="Arial"/>
            </a:endParaRPr>
          </a:p>
          <a:p>
            <a:pPr algn="ctr">
              <a:lnSpc>
                <a:spcPct val="100000"/>
              </a:lnSpc>
            </a:pPr>
            <a:r>
              <a:rPr lang="pt-BR" sz="2400" b="0" strike="noStrike" spc="-1">
                <a:solidFill>
                  <a:srgbClr val="000000"/>
                </a:solidFill>
                <a:latin typeface="Times New Roman"/>
                <a:ea typeface="DejaVu Sans"/>
              </a:rPr>
              <a:t>     </a:t>
            </a:r>
            <a:endParaRPr lang="pt-BR" sz="2400" b="0" strike="noStrike" spc="-1">
              <a:latin typeface="Arial"/>
            </a:endParaRPr>
          </a:p>
        </p:txBody>
      </p:sp>
      <p:pic>
        <p:nvPicPr>
          <p:cNvPr id="83" name="Picture 2"/>
          <p:cNvPicPr/>
          <p:nvPr/>
        </p:nvPicPr>
        <p:blipFill>
          <a:blip r:embed="rId2"/>
          <a:stretch/>
        </p:blipFill>
        <p:spPr>
          <a:xfrm>
            <a:off x="179640" y="188640"/>
            <a:ext cx="3066840" cy="1495080"/>
          </a:xfrm>
          <a:prstGeom prst="rect">
            <a:avLst/>
          </a:prstGeom>
          <a:ln>
            <a:noFill/>
          </a:ln>
        </p:spPr>
      </p:pic>
      <p:pic>
        <p:nvPicPr>
          <p:cNvPr id="84" name="Picture 4"/>
          <p:cNvPicPr/>
          <p:nvPr/>
        </p:nvPicPr>
        <p:blipFill>
          <a:blip r:embed="rId3"/>
          <a:stretch/>
        </p:blipFill>
        <p:spPr>
          <a:xfrm>
            <a:off x="6516360" y="133920"/>
            <a:ext cx="2088000" cy="1604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18"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Resultados da Pesquisa</a:t>
            </a:r>
            <a:endParaRPr lang="pt-BR" sz="3200" b="0" strike="noStrike" spc="-1">
              <a:latin typeface="Arial"/>
            </a:endParaRPr>
          </a:p>
        </p:txBody>
      </p:sp>
      <p:sp>
        <p:nvSpPr>
          <p:cNvPr id="119" name="CustomShape 3"/>
          <p:cNvSpPr/>
          <p:nvPr/>
        </p:nvSpPr>
        <p:spPr>
          <a:xfrm>
            <a:off x="683640" y="1266840"/>
            <a:ext cx="76680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buClr>
                <a:srgbClr val="000000"/>
              </a:buClr>
              <a:buFont typeface="Arial"/>
              <a:buChar char="•"/>
            </a:pPr>
            <a:r>
              <a:rPr lang="pt-BR" sz="1800" b="0" strike="noStrike" spc="-1">
                <a:solidFill>
                  <a:srgbClr val="000000"/>
                </a:solidFill>
                <a:latin typeface="Times New Roman"/>
                <a:ea typeface="DejaVu Sans"/>
              </a:rPr>
              <a:t>Aplicações mais acessadas antes de implementar a politica de acesso.</a:t>
            </a:r>
            <a:endParaRPr lang="pt-BR" sz="1800" b="0" strike="noStrike" spc="-1">
              <a:latin typeface="Arial"/>
            </a:endParaRPr>
          </a:p>
          <a:p>
            <a:pPr marL="285840" indent="-285120">
              <a:lnSpc>
                <a:spcPct val="100000"/>
              </a:lnSpc>
              <a:buClr>
                <a:srgbClr val="000000"/>
              </a:buClr>
              <a:buFont typeface="Arial"/>
              <a:buChar char="•"/>
            </a:pPr>
            <a:r>
              <a:rPr lang="pt-BR" sz="1800" b="0" strike="noStrike" spc="-1">
                <a:solidFill>
                  <a:srgbClr val="000000"/>
                </a:solidFill>
                <a:latin typeface="Times New Roman"/>
                <a:ea typeface="DejaVu Sans"/>
              </a:rPr>
              <a:t>Categorias mais acessadas antes de implementar a politica de acesso.</a:t>
            </a:r>
            <a:endParaRPr lang="pt-BR" sz="1800" b="0" strike="noStrike" spc="-1">
              <a:latin typeface="Arial"/>
            </a:endParaRPr>
          </a:p>
          <a:p>
            <a:pPr>
              <a:lnSpc>
                <a:spcPct val="100000"/>
              </a:lnSpc>
            </a:pPr>
            <a:endParaRPr lang="pt-BR" sz="1800" b="0" strike="noStrike" spc="-1">
              <a:latin typeface="Arial"/>
            </a:endParaRPr>
          </a:p>
        </p:txBody>
      </p:sp>
      <p:pic>
        <p:nvPicPr>
          <p:cNvPr id="120" name="Imagem 122"/>
          <p:cNvPicPr/>
          <p:nvPr/>
        </p:nvPicPr>
        <p:blipFill>
          <a:blip r:embed="rId2"/>
          <a:stretch/>
        </p:blipFill>
        <p:spPr>
          <a:xfrm>
            <a:off x="415440" y="2160000"/>
            <a:ext cx="8368200" cy="4391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22"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Resultados da Pesquisa</a:t>
            </a:r>
            <a:endParaRPr lang="pt-BR" sz="3200" b="0" strike="noStrike" spc="-1">
              <a:latin typeface="Arial"/>
            </a:endParaRPr>
          </a:p>
        </p:txBody>
      </p:sp>
      <p:sp>
        <p:nvSpPr>
          <p:cNvPr id="123" name="CustomShape 3"/>
          <p:cNvSpPr/>
          <p:nvPr/>
        </p:nvSpPr>
        <p:spPr>
          <a:xfrm>
            <a:off x="464760" y="1152000"/>
            <a:ext cx="82465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360" algn="just">
              <a:lnSpc>
                <a:spcPct val="100000"/>
              </a:lnSpc>
              <a:buClr>
                <a:srgbClr val="000000"/>
              </a:buClr>
              <a:buFont typeface="Arial"/>
              <a:buChar char="•"/>
            </a:pPr>
            <a:r>
              <a:rPr lang="pt-BR" sz="1800" b="0" strike="noStrike" spc="-1">
                <a:solidFill>
                  <a:srgbClr val="000000"/>
                </a:solidFill>
                <a:latin typeface="Times New Roman"/>
                <a:ea typeface="DejaVu Sans"/>
              </a:rPr>
              <a:t>Aplicações mais acessadas após implementar as políticas de acesso;</a:t>
            </a:r>
            <a:endParaRPr lang="pt-BR" sz="1800" b="0" strike="noStrike" spc="-1">
              <a:latin typeface="Arial"/>
            </a:endParaRPr>
          </a:p>
          <a:p>
            <a:pPr marL="343080" indent="-342360" algn="just">
              <a:lnSpc>
                <a:spcPct val="100000"/>
              </a:lnSpc>
              <a:buClr>
                <a:srgbClr val="000000"/>
              </a:buClr>
              <a:buFont typeface="Arial"/>
              <a:buChar char="•"/>
            </a:pPr>
            <a:r>
              <a:rPr lang="pt-BR" sz="1800" b="0" strike="noStrike" spc="-1">
                <a:solidFill>
                  <a:srgbClr val="000000"/>
                </a:solidFill>
                <a:latin typeface="Times New Roman"/>
                <a:ea typeface="DejaVu Sans"/>
              </a:rPr>
              <a:t>Categorias de aplicação mais acessadas após a implementação das políticas de acesso;</a:t>
            </a:r>
            <a:endParaRPr lang="pt-BR" sz="1800" b="0" strike="noStrike" spc="-1">
              <a:latin typeface="Arial"/>
            </a:endParaRPr>
          </a:p>
        </p:txBody>
      </p:sp>
      <p:pic>
        <p:nvPicPr>
          <p:cNvPr id="124" name="Imagem 126"/>
          <p:cNvPicPr/>
          <p:nvPr/>
        </p:nvPicPr>
        <p:blipFill>
          <a:blip r:embed="rId2"/>
          <a:stretch/>
        </p:blipFill>
        <p:spPr>
          <a:xfrm>
            <a:off x="390600" y="2088000"/>
            <a:ext cx="8171640" cy="4536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26"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Resultados da Pesquisa</a:t>
            </a:r>
            <a:endParaRPr lang="pt-BR" sz="3200" b="0" strike="noStrike" spc="-1">
              <a:latin typeface="Arial"/>
            </a:endParaRPr>
          </a:p>
        </p:txBody>
      </p:sp>
      <p:sp>
        <p:nvSpPr>
          <p:cNvPr id="127" name="CustomShape 3"/>
          <p:cNvSpPr/>
          <p:nvPr/>
        </p:nvSpPr>
        <p:spPr>
          <a:xfrm>
            <a:off x="683640" y="1266840"/>
            <a:ext cx="80276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gn="just">
              <a:lnSpc>
                <a:spcPct val="100000"/>
              </a:lnSpc>
              <a:buClr>
                <a:srgbClr val="000000"/>
              </a:buClr>
              <a:buFont typeface="Arial"/>
              <a:buChar char="•"/>
            </a:pPr>
            <a:r>
              <a:rPr lang="pt-BR" sz="1800" b="0" strike="noStrike" spc="-1">
                <a:solidFill>
                  <a:srgbClr val="000000"/>
                </a:solidFill>
                <a:latin typeface="Times New Roman"/>
                <a:ea typeface="DejaVu Sans"/>
              </a:rPr>
              <a:t>Aplicações mais bloqueados durante os 15 dias com as políticas de acesso aplicada</a:t>
            </a:r>
            <a:endParaRPr lang="pt-BR" sz="1800" b="0" strike="noStrike" spc="-1">
              <a:latin typeface="Arial"/>
            </a:endParaRPr>
          </a:p>
          <a:p>
            <a:pPr algn="just">
              <a:lnSpc>
                <a:spcPct val="100000"/>
              </a:lnSpc>
            </a:pPr>
            <a:endParaRPr lang="pt-BR" sz="1800" b="0" strike="noStrike" spc="-1">
              <a:latin typeface="Arial"/>
            </a:endParaRPr>
          </a:p>
        </p:txBody>
      </p:sp>
      <p:pic>
        <p:nvPicPr>
          <p:cNvPr id="128" name="Imagem 130"/>
          <p:cNvPicPr/>
          <p:nvPr/>
        </p:nvPicPr>
        <p:blipFill>
          <a:blip r:embed="rId2"/>
          <a:stretch/>
        </p:blipFill>
        <p:spPr>
          <a:xfrm>
            <a:off x="2232000" y="1944000"/>
            <a:ext cx="4475880" cy="4617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30"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Resultados da Pesquisa</a:t>
            </a:r>
            <a:endParaRPr lang="pt-BR" sz="3200" b="0" strike="noStrike" spc="-1">
              <a:latin typeface="Arial"/>
            </a:endParaRPr>
          </a:p>
        </p:txBody>
      </p:sp>
      <p:sp>
        <p:nvSpPr>
          <p:cNvPr id="131" name="CustomShape 3"/>
          <p:cNvSpPr/>
          <p:nvPr/>
        </p:nvSpPr>
        <p:spPr>
          <a:xfrm>
            <a:off x="648720" y="1440000"/>
            <a:ext cx="8037360" cy="310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360" algn="just">
              <a:lnSpc>
                <a:spcPct val="100000"/>
              </a:lnSpc>
              <a:buClr>
                <a:srgbClr val="000000"/>
              </a:buClr>
              <a:buFont typeface="Arial"/>
              <a:buChar char="•"/>
            </a:pPr>
            <a:r>
              <a:rPr lang="pt-BR" sz="1800" b="0" strike="noStrike" spc="-1">
                <a:solidFill>
                  <a:srgbClr val="000000"/>
                </a:solidFill>
                <a:latin typeface="Times New Roman"/>
                <a:ea typeface="DejaVu Sans"/>
              </a:rPr>
              <a:t>Como visto nos relatórios de acesso, o uso de internet para conteúdos não produtivos era muito alto, onde os colaboradores deixavam de produzir para acessar redes sociais, vídeos, jogos entre outros.</a:t>
            </a:r>
            <a:endParaRPr lang="pt-BR" sz="1800" b="0" strike="noStrike" spc="-1">
              <a:latin typeface="Arial"/>
            </a:endParaRPr>
          </a:p>
          <a:p>
            <a:pPr algn="just">
              <a:lnSpc>
                <a:spcPct val="100000"/>
              </a:lnSpc>
            </a:pPr>
            <a:endParaRPr lang="pt-BR" sz="1800" b="0" strike="noStrike" spc="-1">
              <a:latin typeface="Arial"/>
            </a:endParaRPr>
          </a:p>
          <a:p>
            <a:pPr marL="343080" indent="-342360" algn="just">
              <a:lnSpc>
                <a:spcPct val="100000"/>
              </a:lnSpc>
              <a:buClr>
                <a:srgbClr val="000000"/>
              </a:buClr>
              <a:buFont typeface="Arial"/>
              <a:buChar char="•"/>
            </a:pPr>
            <a:r>
              <a:rPr lang="pt-BR" sz="1800" b="0" strike="noStrike" spc="-1">
                <a:solidFill>
                  <a:srgbClr val="000000"/>
                </a:solidFill>
                <a:latin typeface="Times New Roman"/>
                <a:ea typeface="DejaVu Sans"/>
              </a:rPr>
              <a:t>Após implementar o Firewall, tivemos uma redução de mais de 50% de acesso nas redes sociais, identificando que os usuários ficavam muito tempo acessando o facebook, deixando de produzir para a empresa.</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endParaRPr lang="pt-B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33"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Considerações finais</a:t>
            </a:r>
            <a:endParaRPr lang="pt-BR" sz="3200" b="0" strike="noStrike" spc="-1">
              <a:latin typeface="Arial"/>
            </a:endParaRPr>
          </a:p>
        </p:txBody>
      </p:sp>
      <p:sp>
        <p:nvSpPr>
          <p:cNvPr id="134" name="CustomShape 3"/>
          <p:cNvSpPr/>
          <p:nvPr/>
        </p:nvSpPr>
        <p:spPr>
          <a:xfrm>
            <a:off x="599040" y="1558800"/>
            <a:ext cx="804060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pt-BR" sz="1800" b="0" strike="noStrike" spc="-1">
                <a:solidFill>
                  <a:srgbClr val="000000"/>
                </a:solidFill>
                <a:latin typeface="Times New Roman"/>
                <a:ea typeface="DejaVu Sans"/>
              </a:rPr>
              <a:t>A utilização do XG SOPHOS auxilia o gerenciamento da segurança da informação, como criar e gerenciar políticas de acesso, redirecionamentos, consultar relatórios de consumo, páginas mais acessadas, além de evitar que pessoas não autorizadas usem a conexão do ambiente para acesso à internet.</a:t>
            </a:r>
            <a:endParaRPr lang="pt-BR" sz="1800" b="0" strike="noStrike" spc="-1">
              <a:latin typeface="Arial"/>
            </a:endParaRPr>
          </a:p>
          <a:p>
            <a:pPr>
              <a:lnSpc>
                <a:spcPct val="100000"/>
              </a:lnSpc>
            </a:pPr>
            <a:endParaRPr lang="pt-B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36"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Referências</a:t>
            </a:r>
            <a:endParaRPr lang="pt-BR" sz="3200" b="0" strike="noStrike" spc="-1">
              <a:latin typeface="Arial"/>
            </a:endParaRPr>
          </a:p>
        </p:txBody>
      </p:sp>
      <p:sp>
        <p:nvSpPr>
          <p:cNvPr id="137" name="CustomShape 3"/>
          <p:cNvSpPr/>
          <p:nvPr/>
        </p:nvSpPr>
        <p:spPr>
          <a:xfrm>
            <a:off x="395280" y="1185840"/>
            <a:ext cx="8316000" cy="492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pt-BR" sz="1500" b="0" strike="noStrike" spc="-1">
                <a:solidFill>
                  <a:srgbClr val="000000"/>
                </a:solidFill>
                <a:latin typeface="Calibri"/>
                <a:ea typeface="DejaVu Sans"/>
              </a:rPr>
              <a:t>Bär, H. (2017). 4 vulnerabilidades que mais afetam a segurança da informação. Disponivel em: https://triplait.com/4-vulnerabilidades-que-mais-afetam-a-seguranca- da-informacao. Acesso em: 25/05/2019.</a:t>
            </a:r>
            <a:endParaRPr lang="pt-BR" sz="1500" b="0" strike="noStrike" spc="-1">
              <a:latin typeface="Arial"/>
            </a:endParaRPr>
          </a:p>
          <a:p>
            <a:pPr algn="just">
              <a:lnSpc>
                <a:spcPct val="100000"/>
              </a:lnSpc>
            </a:pPr>
            <a:r>
              <a:rPr lang="pt-BR" sz="1500" b="0" strike="noStrike" spc="-1">
                <a:solidFill>
                  <a:srgbClr val="000000"/>
                </a:solidFill>
                <a:latin typeface="Calibri"/>
                <a:ea typeface="DejaVu Sans"/>
              </a:rPr>
              <a:t>Carvalho, G. M. (2018). Diagnóstico de gestão da segurança da informação em empresas nacionais do setor financeiro. Trabalho de conclusão de curso,</a:t>
            </a:r>
            <a:endParaRPr lang="pt-BR" sz="1500" b="0" strike="noStrike" spc="-1">
              <a:latin typeface="Arial"/>
            </a:endParaRPr>
          </a:p>
          <a:p>
            <a:pPr algn="just">
              <a:lnSpc>
                <a:spcPct val="100000"/>
              </a:lnSpc>
            </a:pPr>
            <a:r>
              <a:rPr lang="pt-BR" sz="1800" b="0" strike="noStrike" spc="-1">
                <a:solidFill>
                  <a:srgbClr val="000000"/>
                </a:solidFill>
                <a:latin typeface="Times New Roman"/>
                <a:ea typeface="DejaVu Sans"/>
              </a:rPr>
              <a:t>Departamento</a:t>
            </a:r>
            <a:r>
              <a:rPr lang="pt-BR" sz="1500" b="0" strike="noStrike" spc="-1">
                <a:solidFill>
                  <a:srgbClr val="000000"/>
                </a:solidFill>
                <a:latin typeface="Calibri"/>
                <a:ea typeface="DejaVu Sans"/>
              </a:rPr>
              <a:t> de Ciências Administrativas, UFRGS, 76 p. Ferreira, M. R.; Dolci, D. B.; Tondolo, V. A. G. (2016). Uma Proposta de Diagnóstico e Autoavaliação da Gestão da Segurança da Informação. XL Encontro da ANPAD,.</a:t>
            </a:r>
            <a:endParaRPr lang="pt-BR" sz="1500" b="0" strike="noStrike" spc="-1">
              <a:latin typeface="Arial"/>
            </a:endParaRPr>
          </a:p>
          <a:p>
            <a:pPr algn="just">
              <a:lnSpc>
                <a:spcPct val="100000"/>
              </a:lnSpc>
            </a:pPr>
            <a:r>
              <a:rPr lang="pt-BR" sz="1500" b="0" strike="noStrike" spc="-1">
                <a:solidFill>
                  <a:srgbClr val="000000"/>
                </a:solidFill>
                <a:latin typeface="Calibri"/>
                <a:ea typeface="DejaVu Sans"/>
              </a:rPr>
              <a:t>Kurose, J. F. (2013). Redes de Computadores e a Internet: uma abordagem topdown. 6. ed. São Paulo: Editora Pearson.</a:t>
            </a:r>
            <a:endParaRPr lang="pt-BR" sz="1500" b="0" strike="noStrike" spc="-1">
              <a:latin typeface="Arial"/>
            </a:endParaRPr>
          </a:p>
          <a:p>
            <a:pPr algn="just">
              <a:lnSpc>
                <a:spcPct val="100000"/>
              </a:lnSpc>
            </a:pPr>
            <a:r>
              <a:rPr lang="pt-BR" sz="1500" b="0" strike="noStrike" spc="-1">
                <a:solidFill>
                  <a:srgbClr val="000000"/>
                </a:solidFill>
                <a:latin typeface="Calibri"/>
                <a:ea typeface="DejaVu Sans"/>
              </a:rPr>
              <a:t>NIC.BR. Disponível em: &lt;http://www.nic.br/noticia/releases/cresce-uso-de-internet-e-redes-sociais-pormicroempresas-no-brasil-aponta-pesquisa-do-cetic-br/ &gt;. Acessoem: 06 de junho de 2019.</a:t>
            </a:r>
            <a:endParaRPr lang="pt-BR" sz="1500" b="0" strike="noStrike" spc="-1">
              <a:latin typeface="Arial"/>
            </a:endParaRPr>
          </a:p>
          <a:p>
            <a:pPr algn="just">
              <a:lnSpc>
                <a:spcPct val="100000"/>
              </a:lnSpc>
            </a:pPr>
            <a:r>
              <a:rPr lang="pt-BR" sz="1500" b="0" strike="noStrike" spc="-1">
                <a:solidFill>
                  <a:srgbClr val="000000"/>
                </a:solidFill>
                <a:latin typeface="Calibri"/>
                <a:ea typeface="DejaVu Sans"/>
              </a:rPr>
              <a:t>Panes, G. G. (2011). Firewall Dinâmico: Uma implementação Cliente/Servidor.</a:t>
            </a:r>
            <a:endParaRPr lang="pt-BR" sz="1500" b="0" strike="noStrike" spc="-1">
              <a:latin typeface="Arial"/>
            </a:endParaRPr>
          </a:p>
          <a:p>
            <a:pPr algn="just">
              <a:lnSpc>
                <a:spcPct val="100000"/>
              </a:lnSpc>
            </a:pPr>
            <a:r>
              <a:rPr lang="pt-BR" sz="1500" b="0" strike="noStrike" spc="-1">
                <a:solidFill>
                  <a:srgbClr val="000000"/>
                </a:solidFill>
                <a:latin typeface="Calibri"/>
                <a:ea typeface="DejaVu Sans"/>
              </a:rPr>
              <a:t>Dissertação de Mestrado, Pós-Graduação em Ciência da Computação, 72p.</a:t>
            </a:r>
            <a:endParaRPr lang="pt-BR" sz="1500" b="0" strike="noStrike" spc="-1">
              <a:latin typeface="Arial"/>
            </a:endParaRPr>
          </a:p>
          <a:p>
            <a:pPr algn="just">
              <a:lnSpc>
                <a:spcPct val="100000"/>
              </a:lnSpc>
            </a:pPr>
            <a:r>
              <a:rPr lang="pt-BR" sz="1500" b="0" strike="noStrike" spc="-1">
                <a:solidFill>
                  <a:srgbClr val="000000"/>
                </a:solidFill>
                <a:latin typeface="Calibri"/>
                <a:ea typeface="DejaVu Sans"/>
              </a:rPr>
              <a:t>Sophos XG. (2017). Disponível em: https://www.m3corp.com.br/sophos/sophos-utm-2.Acesso em: 26/06/2019</a:t>
            </a:r>
            <a:endParaRPr lang="pt-BR" sz="1500" b="0" strike="noStrike" spc="-1">
              <a:latin typeface="Arial"/>
            </a:endParaRPr>
          </a:p>
          <a:p>
            <a:pPr algn="just">
              <a:lnSpc>
                <a:spcPct val="100000"/>
              </a:lnSpc>
            </a:pPr>
            <a:r>
              <a:rPr lang="pt-BR" sz="1500" b="0" strike="noStrike" spc="-1">
                <a:solidFill>
                  <a:srgbClr val="000000"/>
                </a:solidFill>
                <a:latin typeface="Calibri"/>
                <a:ea typeface="DejaVu Sans"/>
              </a:rPr>
              <a:t>Sophos. (2017). Disponível em: &lt;https://www.sophos.com/en-us.aspx. Acesso em:26/06/2019</a:t>
            </a:r>
            <a:endParaRPr lang="pt-BR" sz="1500" b="0" strike="noStrike" spc="-1">
              <a:latin typeface="Arial"/>
            </a:endParaRPr>
          </a:p>
          <a:p>
            <a:pPr algn="just">
              <a:lnSpc>
                <a:spcPct val="100000"/>
              </a:lnSpc>
            </a:pPr>
            <a:r>
              <a:rPr lang="pt-BR" sz="1500" b="0" strike="noStrike" spc="-1">
                <a:solidFill>
                  <a:srgbClr val="000000"/>
                </a:solidFill>
                <a:latin typeface="Calibri"/>
                <a:ea typeface="DejaVu Sans"/>
              </a:rPr>
              <a:t>Turban, E.; Volonino, L. (2013). Tecnologia da Informação para Gestão: Em busca do melhor desempenho Estratégico e Operacional. 8ed. Porto Alegre: Bookman. 721 p.</a:t>
            </a:r>
            <a:endParaRPr lang="pt-BR"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Imagem 2"/>
          <p:cNvPicPr/>
          <p:nvPr/>
        </p:nvPicPr>
        <p:blipFill>
          <a:blip r:embed="rId2"/>
          <a:stretch/>
        </p:blipFill>
        <p:spPr>
          <a:xfrm>
            <a:off x="-110160" y="0"/>
            <a:ext cx="9253800" cy="6894360"/>
          </a:xfrm>
          <a:prstGeom prst="rect">
            <a:avLst/>
          </a:prstGeom>
          <a:ln>
            <a:noFill/>
          </a:ln>
        </p:spPr>
      </p:pic>
      <p:sp>
        <p:nvSpPr>
          <p:cNvPr id="139" name="CustomShape 1"/>
          <p:cNvSpPr/>
          <p:nvPr/>
        </p:nvSpPr>
        <p:spPr>
          <a:xfrm>
            <a:off x="179640" y="864000"/>
            <a:ext cx="6300360" cy="50153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0" strike="noStrike" spc="-1" dirty="0">
                <a:solidFill>
                  <a:srgbClr val="FFFFFF"/>
                </a:solidFill>
                <a:latin typeface="Times New Roman"/>
                <a:ea typeface="DejaVu Sans"/>
              </a:rPr>
              <a:t>Muito Obrigado!</a:t>
            </a:r>
            <a:endParaRPr lang="pt-BR" sz="3200" b="0" strike="noStrike" spc="-1" dirty="0">
              <a:latin typeface="Arial"/>
            </a:endParaRPr>
          </a:p>
          <a:p>
            <a:pPr>
              <a:lnSpc>
                <a:spcPct val="100000"/>
              </a:lnSpc>
            </a:pPr>
            <a:endParaRPr lang="pt-BR" sz="3200" b="0" strike="noStrike" spc="-1" dirty="0">
              <a:latin typeface="Arial"/>
            </a:endParaRPr>
          </a:p>
          <a:p>
            <a:pPr>
              <a:lnSpc>
                <a:spcPct val="100000"/>
              </a:lnSpc>
            </a:pPr>
            <a:r>
              <a:rPr lang="pt-BR" sz="3200" b="0" strike="noStrike" spc="-1" dirty="0">
                <a:solidFill>
                  <a:srgbClr val="FFFFFF"/>
                </a:solidFill>
                <a:latin typeface="Times New Roman"/>
                <a:ea typeface="DejaVu Sans"/>
              </a:rPr>
              <a:t>Marcelo Puntel</a:t>
            </a:r>
            <a:endParaRPr lang="pt-BR" sz="3200" b="0" strike="noStrike" spc="-1" dirty="0">
              <a:latin typeface="Arial"/>
            </a:endParaRPr>
          </a:p>
          <a:p>
            <a:pPr>
              <a:lnSpc>
                <a:spcPct val="100000"/>
              </a:lnSpc>
            </a:pPr>
            <a:r>
              <a:rPr lang="pt-BR" sz="3200" b="0" strike="noStrike" spc="-1">
                <a:solidFill>
                  <a:srgbClr val="FFFFFF"/>
                </a:solidFill>
                <a:latin typeface="Times New Roman"/>
                <a:ea typeface="DejaVu Sans"/>
              </a:rPr>
              <a:t>marcelopuntelc9@gmail.com </a:t>
            </a:r>
            <a:endParaRPr lang="pt-BR" sz="3200" b="0" strike="noStrike" spc="-1">
              <a:latin typeface="Arial"/>
            </a:endParaRPr>
          </a:p>
          <a:p>
            <a:pPr>
              <a:lnSpc>
                <a:spcPct val="100000"/>
              </a:lnSpc>
            </a:pPr>
            <a:endParaRPr lang="pt-BR" sz="3200" b="0" strike="noStrike" spc="-1" dirty="0">
              <a:latin typeface="Arial"/>
            </a:endParaRPr>
          </a:p>
          <a:p>
            <a:pPr>
              <a:lnSpc>
                <a:spcPct val="100000"/>
              </a:lnSpc>
            </a:pPr>
            <a:r>
              <a:rPr lang="pt-BR" sz="3200" b="0" strike="noStrike" spc="-1" dirty="0">
                <a:solidFill>
                  <a:srgbClr val="FFFFFF"/>
                </a:solidFill>
                <a:latin typeface="Times New Roman"/>
                <a:ea typeface="DejaVu Sans"/>
              </a:rPr>
              <a:t>Felipe Becker Nunes</a:t>
            </a:r>
            <a:endParaRPr lang="pt-BR" sz="3200" b="0" strike="noStrike" spc="-1" dirty="0">
              <a:latin typeface="Arial"/>
            </a:endParaRPr>
          </a:p>
          <a:p>
            <a:pPr>
              <a:lnSpc>
                <a:spcPct val="100000"/>
              </a:lnSpc>
            </a:pPr>
            <a:r>
              <a:rPr lang="pt-BR" sz="3200" b="0" strike="noStrike" spc="-1" dirty="0">
                <a:solidFill>
                  <a:srgbClr val="FFFFFF"/>
                </a:solidFill>
                <a:latin typeface="Times New Roman"/>
                <a:ea typeface="DejaVu Sans"/>
              </a:rPr>
              <a:t>nunesfb@gmail.com</a:t>
            </a:r>
            <a:endParaRPr lang="pt-BR" sz="3200" b="0" strike="noStrike" spc="-1" dirty="0">
              <a:latin typeface="Arial"/>
            </a:endParaRPr>
          </a:p>
          <a:p>
            <a:pPr>
              <a:lnSpc>
                <a:spcPct val="100000"/>
              </a:lnSpc>
            </a:pPr>
            <a:endParaRPr lang="pt-BR" sz="3200" b="0" strike="noStrike" spc="-1" dirty="0">
              <a:latin typeface="Arial"/>
            </a:endParaRPr>
          </a:p>
          <a:p>
            <a:pPr>
              <a:lnSpc>
                <a:spcPct val="100000"/>
              </a:lnSpc>
            </a:pPr>
            <a:r>
              <a:rPr lang="pt-BR" sz="3200" b="0" strike="noStrike" spc="-1" dirty="0">
                <a:solidFill>
                  <a:srgbClr val="FFFFFF"/>
                </a:solidFill>
                <a:latin typeface="Times New Roman"/>
                <a:ea typeface="DejaVu Sans"/>
              </a:rPr>
              <a:t>José Luiz Rodrigues Filho</a:t>
            </a:r>
            <a:endParaRPr lang="pt-BR" sz="3200" b="0" strike="noStrike" spc="-1" dirty="0">
              <a:latin typeface="Arial"/>
            </a:endParaRPr>
          </a:p>
          <a:p>
            <a:pPr>
              <a:lnSpc>
                <a:spcPct val="100000"/>
              </a:lnSpc>
            </a:pPr>
            <a:r>
              <a:rPr lang="pt-BR" sz="3200" b="0" strike="noStrike" spc="-1" dirty="0">
                <a:solidFill>
                  <a:srgbClr val="FFFFFF"/>
                </a:solidFill>
                <a:latin typeface="Times New Roman"/>
                <a:ea typeface="DejaVu Sans"/>
              </a:rPr>
              <a:t>joseluiz.rodriguesf@gmail.com</a:t>
            </a:r>
            <a:endParaRPr lang="pt-BR" sz="3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86" name="CustomShape 2"/>
          <p:cNvSpPr/>
          <p:nvPr/>
        </p:nvSpPr>
        <p:spPr>
          <a:xfrm>
            <a:off x="668160" y="3146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Tema de pesquisa</a:t>
            </a:r>
            <a:endParaRPr lang="pt-BR" sz="3200" b="0" strike="noStrike" spc="-1">
              <a:latin typeface="Arial"/>
            </a:endParaRPr>
          </a:p>
        </p:txBody>
      </p:sp>
      <p:pic>
        <p:nvPicPr>
          <p:cNvPr id="87" name="Picture 14"/>
          <p:cNvPicPr/>
          <p:nvPr/>
        </p:nvPicPr>
        <p:blipFill>
          <a:blip r:embed="rId2"/>
          <a:stretch/>
        </p:blipFill>
        <p:spPr>
          <a:xfrm>
            <a:off x="5292000" y="3884400"/>
            <a:ext cx="5328000" cy="1357920"/>
          </a:xfrm>
          <a:prstGeom prst="rect">
            <a:avLst/>
          </a:prstGeom>
          <a:ln>
            <a:noFill/>
          </a:ln>
        </p:spPr>
      </p:pic>
      <p:sp>
        <p:nvSpPr>
          <p:cNvPr id="88" name="CustomShape 3"/>
          <p:cNvSpPr/>
          <p:nvPr/>
        </p:nvSpPr>
        <p:spPr>
          <a:xfrm>
            <a:off x="683640" y="1309680"/>
            <a:ext cx="802764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pt-BR" sz="1800" b="0" strike="noStrike" spc="-1">
              <a:latin typeface="Arial"/>
            </a:endParaRPr>
          </a:p>
          <a:p>
            <a:pPr algn="just">
              <a:lnSpc>
                <a:spcPct val="100000"/>
              </a:lnSpc>
            </a:pPr>
            <a:r>
              <a:rPr lang="pt-BR" sz="1800" b="0" strike="noStrike" spc="-1">
                <a:solidFill>
                  <a:srgbClr val="000000"/>
                </a:solidFill>
                <a:latin typeface="Times New Roman"/>
                <a:ea typeface="DejaVu Sans"/>
              </a:rPr>
              <a:t>Este trabalho tem como finalidade apresentar o uso do software de segurança Sophos XG para averiguar o impacto do uso deste tipo de solução em um ambiente corporativo e indicar indícios de como isto pode afetar na produtividade da empresa, definindo a partir de políticas de acesso, quais conteúdos contidos na internet serão liberados aos colaboradores durante o período de trabalho.</a:t>
            </a:r>
            <a:endParaRPr lang="pt-BR" sz="1800" b="0" strike="noStrike" spc="-1">
              <a:latin typeface="Arial"/>
            </a:endParaRPr>
          </a:p>
          <a:p>
            <a:pPr>
              <a:lnSpc>
                <a:spcPct val="100000"/>
              </a:lnSpc>
            </a:pPr>
            <a:r>
              <a:rPr lang="pt-BR" sz="1800" b="0" strike="noStrike" spc="-1">
                <a:solidFill>
                  <a:srgbClr val="000000"/>
                </a:solidFill>
                <a:latin typeface="Calibri"/>
                <a:ea typeface="DejaVu Sans"/>
              </a:rPr>
              <a:t> </a:t>
            </a:r>
            <a:endParaRPr lang="pt-B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90"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Problema de pesquisa</a:t>
            </a:r>
            <a:endParaRPr lang="pt-BR" sz="3200" b="0" strike="noStrike" spc="-1">
              <a:latin typeface="Arial"/>
            </a:endParaRPr>
          </a:p>
        </p:txBody>
      </p:sp>
      <p:pic>
        <p:nvPicPr>
          <p:cNvPr id="91" name="Picture 2"/>
          <p:cNvPicPr/>
          <p:nvPr/>
        </p:nvPicPr>
        <p:blipFill>
          <a:blip r:embed="rId3"/>
          <a:stretch/>
        </p:blipFill>
        <p:spPr>
          <a:xfrm>
            <a:off x="6553080" y="3951000"/>
            <a:ext cx="2486160" cy="1314000"/>
          </a:xfrm>
          <a:prstGeom prst="rect">
            <a:avLst/>
          </a:prstGeom>
          <a:ln>
            <a:noFill/>
          </a:ln>
        </p:spPr>
      </p:pic>
      <p:sp>
        <p:nvSpPr>
          <p:cNvPr id="92" name="CustomShape 3"/>
          <p:cNvSpPr/>
          <p:nvPr/>
        </p:nvSpPr>
        <p:spPr>
          <a:xfrm>
            <a:off x="683640" y="1556640"/>
            <a:ext cx="7056000" cy="25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buClr>
                <a:srgbClr val="000000"/>
              </a:buClr>
              <a:buFont typeface="Arial"/>
              <a:buChar char="•"/>
            </a:pPr>
            <a:r>
              <a:rPr lang="pt-BR" sz="1800" b="0" strike="noStrike" spc="-1">
                <a:solidFill>
                  <a:srgbClr val="000000"/>
                </a:solidFill>
                <a:latin typeface="Times New Roman"/>
                <a:ea typeface="DejaVu Sans"/>
              </a:rPr>
              <a:t>Necessidade de um controle de acessos;</a:t>
            </a:r>
            <a:endParaRPr lang="pt-BR" sz="1800" b="0" strike="noStrike" spc="-1">
              <a:latin typeface="Arial"/>
            </a:endParaRPr>
          </a:p>
          <a:p>
            <a:pPr>
              <a:lnSpc>
                <a:spcPct val="100000"/>
              </a:lnSpc>
            </a:pPr>
            <a:r>
              <a:rPr lang="pt-BR" sz="1800" b="0" strike="noStrike" spc="-1">
                <a:solidFill>
                  <a:srgbClr val="000000"/>
                </a:solidFill>
                <a:latin typeface="Times New Roman"/>
                <a:ea typeface="DejaVu Sans"/>
              </a:rPr>
              <a:t> </a:t>
            </a:r>
            <a:endParaRPr lang="pt-BR" sz="1800" b="0" strike="noStrike" spc="-1">
              <a:latin typeface="Arial"/>
            </a:endParaRPr>
          </a:p>
          <a:p>
            <a:pPr marL="285840" indent="-285120">
              <a:lnSpc>
                <a:spcPct val="100000"/>
              </a:lnSpc>
              <a:buClr>
                <a:srgbClr val="000000"/>
              </a:buClr>
              <a:buFont typeface="Arial"/>
              <a:buChar char="•"/>
            </a:pPr>
            <a:r>
              <a:rPr lang="pt-BR" sz="1800" b="0" strike="noStrike" spc="-1">
                <a:solidFill>
                  <a:srgbClr val="000000"/>
                </a:solidFill>
                <a:latin typeface="Times New Roman"/>
                <a:ea typeface="DejaVu Sans"/>
              </a:rPr>
              <a:t>Diminuir tempo ocioso dos colaboradores;</a:t>
            </a:r>
            <a:endParaRPr lang="pt-BR" sz="1800" b="0" strike="noStrike" spc="-1">
              <a:latin typeface="Arial"/>
            </a:endParaRPr>
          </a:p>
          <a:p>
            <a:pPr>
              <a:lnSpc>
                <a:spcPct val="100000"/>
              </a:lnSpc>
            </a:pPr>
            <a:endParaRPr lang="pt-BR" sz="1800" b="0" strike="noStrike" spc="-1">
              <a:latin typeface="Arial"/>
            </a:endParaRPr>
          </a:p>
          <a:p>
            <a:pPr marL="285840" indent="-285120">
              <a:lnSpc>
                <a:spcPct val="100000"/>
              </a:lnSpc>
              <a:buClr>
                <a:srgbClr val="000000"/>
              </a:buClr>
              <a:buFont typeface="Arial"/>
              <a:buChar char="•"/>
            </a:pPr>
            <a:r>
              <a:rPr lang="pt-BR" sz="1800" b="0" strike="noStrike" spc="-1">
                <a:solidFill>
                  <a:srgbClr val="000000"/>
                </a:solidFill>
                <a:latin typeface="Times New Roman"/>
                <a:ea typeface="DejaVu Sans"/>
              </a:rPr>
              <a:t>Implementar um firewall;</a:t>
            </a:r>
            <a:endParaRPr lang="pt-BR" sz="1800" b="0" strike="noStrike" spc="-1">
              <a:latin typeface="Arial"/>
            </a:endParaRPr>
          </a:p>
          <a:p>
            <a:pPr>
              <a:lnSpc>
                <a:spcPct val="100000"/>
              </a:lnSpc>
            </a:pPr>
            <a:endParaRPr lang="pt-BR" sz="1800" b="0" strike="noStrike" spc="-1">
              <a:latin typeface="Arial"/>
            </a:endParaRPr>
          </a:p>
          <a:p>
            <a:pPr marL="285840" indent="-285120">
              <a:lnSpc>
                <a:spcPct val="100000"/>
              </a:lnSpc>
              <a:buClr>
                <a:srgbClr val="000000"/>
              </a:buClr>
              <a:buFont typeface="Arial"/>
              <a:buChar char="•"/>
            </a:pPr>
            <a:r>
              <a:rPr lang="pt-BR" sz="1800" b="0" strike="noStrike" spc="-1">
                <a:solidFill>
                  <a:srgbClr val="000000"/>
                </a:solidFill>
                <a:latin typeface="Times New Roman"/>
                <a:ea typeface="DejaVu Sans"/>
              </a:rPr>
              <a:t>Importância de ter um firewall bem configurado em sua empresa.</a:t>
            </a:r>
            <a:r>
              <a:rPr lang="pt-BR" sz="1800" b="0" strike="noStrike" spc="-1">
                <a:solidFill>
                  <a:srgbClr val="000000"/>
                </a:solidFill>
                <a:latin typeface="Calibri"/>
                <a:ea typeface="DejaVu Sans"/>
              </a:rPr>
              <a:t> </a:t>
            </a:r>
            <a:endParaRPr lang="pt-BR" sz="1800" b="0" strike="noStrike" spc="-1">
              <a:latin typeface="Arial"/>
            </a:endParaRPr>
          </a:p>
          <a:p>
            <a:pPr>
              <a:lnSpc>
                <a:spcPct val="100000"/>
              </a:lnSpc>
            </a:pPr>
            <a:endParaRPr lang="pt-BR" sz="1800" b="0" strike="noStrike" spc="-1">
              <a:latin typeface="Arial"/>
            </a:endParaRPr>
          </a:p>
          <a:p>
            <a:pPr>
              <a:lnSpc>
                <a:spcPct val="100000"/>
              </a:lnSpc>
            </a:pPr>
            <a:endParaRPr lang="pt-B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94"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Justificativa</a:t>
            </a:r>
            <a:endParaRPr lang="pt-BR" sz="3200" b="0" strike="noStrike" spc="-1">
              <a:latin typeface="Arial"/>
            </a:endParaRPr>
          </a:p>
        </p:txBody>
      </p:sp>
      <p:sp>
        <p:nvSpPr>
          <p:cNvPr id="95" name="CustomShape 3"/>
          <p:cNvSpPr/>
          <p:nvPr/>
        </p:nvSpPr>
        <p:spPr>
          <a:xfrm>
            <a:off x="395640" y="1423080"/>
            <a:ext cx="8315640" cy="280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480" algn="just">
              <a:lnSpc>
                <a:spcPct val="100000"/>
              </a:lnSpc>
              <a:buClr>
                <a:srgbClr val="000000"/>
              </a:buClr>
              <a:buFont typeface="Arial"/>
              <a:buChar char="•"/>
            </a:pPr>
            <a:r>
              <a:rPr lang="pt-BR" sz="2000" b="0" strike="noStrike" spc="-1">
                <a:solidFill>
                  <a:srgbClr val="000000"/>
                </a:solidFill>
                <a:latin typeface="Times New Roman"/>
                <a:ea typeface="DejaVu Sans"/>
              </a:rPr>
              <a:t>Facilitar o entendimento de como essa ferramenta de segurança unificada funciona, quais os benefícios trazidos;</a:t>
            </a:r>
            <a:endParaRPr lang="pt-BR" sz="2000" b="0" strike="noStrike" spc="-1">
              <a:latin typeface="Arial"/>
            </a:endParaRPr>
          </a:p>
          <a:p>
            <a:pPr algn="just">
              <a:lnSpc>
                <a:spcPct val="100000"/>
              </a:lnSpc>
            </a:pPr>
            <a:endParaRPr lang="pt-BR" sz="2000" b="0" strike="noStrike" spc="-1">
              <a:latin typeface="Arial"/>
            </a:endParaRPr>
          </a:p>
          <a:p>
            <a:pPr marL="457200" indent="-456480" algn="just">
              <a:lnSpc>
                <a:spcPct val="100000"/>
              </a:lnSpc>
              <a:buClr>
                <a:srgbClr val="000000"/>
              </a:buClr>
              <a:buFont typeface="Arial"/>
              <a:buChar char="•"/>
            </a:pPr>
            <a:r>
              <a:rPr lang="pt-BR" sz="2000" b="0" strike="noStrike" spc="-1">
                <a:solidFill>
                  <a:srgbClr val="000000"/>
                </a:solidFill>
                <a:latin typeface="Times New Roman"/>
                <a:ea typeface="DejaVu Sans"/>
              </a:rPr>
              <a:t>Como são aplicados filtros, bloqueios, regras para acesso a aplicações web;</a:t>
            </a:r>
            <a:endParaRPr lang="pt-BR" sz="2000" b="0" strike="noStrike" spc="-1">
              <a:latin typeface="Arial"/>
            </a:endParaRPr>
          </a:p>
          <a:p>
            <a:pPr algn="just">
              <a:lnSpc>
                <a:spcPct val="100000"/>
              </a:lnSpc>
            </a:pPr>
            <a:r>
              <a:rPr lang="pt-BR" sz="2000" b="0" strike="noStrike" spc="-1">
                <a:solidFill>
                  <a:srgbClr val="000000"/>
                </a:solidFill>
                <a:latin typeface="Times New Roman"/>
                <a:ea typeface="DejaVu Sans"/>
              </a:rPr>
              <a:t> </a:t>
            </a:r>
            <a:endParaRPr lang="pt-BR" sz="2000" b="0" strike="noStrike" spc="-1">
              <a:latin typeface="Arial"/>
            </a:endParaRPr>
          </a:p>
          <a:p>
            <a:pPr marL="457200" indent="-456480" algn="just">
              <a:lnSpc>
                <a:spcPct val="100000"/>
              </a:lnSpc>
              <a:buClr>
                <a:srgbClr val="000000"/>
              </a:buClr>
              <a:buFont typeface="Arial"/>
              <a:buChar char="•"/>
            </a:pPr>
            <a:r>
              <a:rPr lang="pt-BR" sz="2000" b="0" strike="noStrike" spc="-1">
                <a:solidFill>
                  <a:srgbClr val="000000"/>
                </a:solidFill>
                <a:latin typeface="Times New Roman"/>
                <a:ea typeface="DejaVu Sans"/>
              </a:rPr>
              <a:t>Bem como mostrar o resultado final por meio de gráficos que possam comprovar seus benefícios.</a:t>
            </a:r>
            <a:r>
              <a:t/>
            </a:r>
            <a:br/>
            <a:r>
              <a:rPr lang="pt-BR" sz="1800" b="0" strike="noStrike" spc="-1">
                <a:solidFill>
                  <a:srgbClr val="000000"/>
                </a:solidFill>
                <a:latin typeface="Times New Roman"/>
                <a:ea typeface="DejaVu Sans"/>
              </a:rPr>
              <a:t> </a:t>
            </a:r>
            <a:endParaRPr lang="pt-BR" sz="1800" b="0" strike="noStrike" spc="-1">
              <a:latin typeface="Arial"/>
            </a:endParaRPr>
          </a:p>
        </p:txBody>
      </p:sp>
      <p:pic>
        <p:nvPicPr>
          <p:cNvPr id="96" name="Picture 2"/>
          <p:cNvPicPr/>
          <p:nvPr/>
        </p:nvPicPr>
        <p:blipFill>
          <a:blip r:embed="rId2"/>
          <a:stretch/>
        </p:blipFill>
        <p:spPr>
          <a:xfrm>
            <a:off x="6444360" y="4532040"/>
            <a:ext cx="2266920" cy="1062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98"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Abordagem teórica</a:t>
            </a:r>
            <a:endParaRPr lang="pt-BR" sz="3200" b="0" strike="noStrike" spc="-1">
              <a:latin typeface="Arial"/>
            </a:endParaRPr>
          </a:p>
        </p:txBody>
      </p:sp>
      <p:sp>
        <p:nvSpPr>
          <p:cNvPr id="99" name="CustomShape 3"/>
          <p:cNvSpPr/>
          <p:nvPr/>
        </p:nvSpPr>
        <p:spPr>
          <a:xfrm>
            <a:off x="450000" y="1424160"/>
            <a:ext cx="7632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buClr>
                <a:srgbClr val="000000"/>
              </a:buClr>
              <a:buFont typeface="Arial"/>
              <a:buChar char="•"/>
            </a:pPr>
            <a:r>
              <a:rPr lang="pt-BR" sz="1800" b="0" strike="noStrike" spc="-1">
                <a:solidFill>
                  <a:srgbClr val="000000"/>
                </a:solidFill>
                <a:latin typeface="Times New Roman"/>
                <a:ea typeface="DejaVu Sans"/>
              </a:rPr>
              <a:t>O que é e como funciona um Firewall?</a:t>
            </a:r>
            <a:endParaRPr lang="pt-BR" sz="1800" b="0" strike="noStrike" spc="-1">
              <a:latin typeface="Arial"/>
            </a:endParaRPr>
          </a:p>
        </p:txBody>
      </p:sp>
      <p:pic>
        <p:nvPicPr>
          <p:cNvPr id="100" name="Imagem 1"/>
          <p:cNvPicPr/>
          <p:nvPr/>
        </p:nvPicPr>
        <p:blipFill>
          <a:blip r:embed="rId2"/>
          <a:stretch/>
        </p:blipFill>
        <p:spPr>
          <a:xfrm>
            <a:off x="1942560" y="4218840"/>
            <a:ext cx="5185080" cy="1614240"/>
          </a:xfrm>
          <a:prstGeom prst="rect">
            <a:avLst/>
          </a:prstGeom>
          <a:ln>
            <a:noFill/>
          </a:ln>
        </p:spPr>
      </p:pic>
      <p:sp>
        <p:nvSpPr>
          <p:cNvPr id="101" name="CustomShape 4"/>
          <p:cNvSpPr/>
          <p:nvPr/>
        </p:nvSpPr>
        <p:spPr>
          <a:xfrm>
            <a:off x="450000" y="1900080"/>
            <a:ext cx="8514000" cy="203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gn="just">
              <a:lnSpc>
                <a:spcPct val="100000"/>
              </a:lnSpc>
              <a:buClr>
                <a:srgbClr val="000000"/>
              </a:buClr>
              <a:buFont typeface="Arial"/>
              <a:buChar char="•"/>
            </a:pPr>
            <a:r>
              <a:rPr lang="pt-BR" sz="1600" b="0" strike="noStrike" spc="-1">
                <a:solidFill>
                  <a:srgbClr val="000000"/>
                </a:solidFill>
                <a:latin typeface="Times New Roman"/>
                <a:ea typeface="DejaVu Sans"/>
              </a:rPr>
              <a:t>Firewall é basicamente o que há entre o nosso computador e a internet. É um software capaz de gerenciar regras de entrada ou saída. As regras nele configuradas são as regras que podem permitir ou negar a entrada ou saída de protocolos, categorias de conteúdo ou endereços IP (</a:t>
            </a:r>
            <a:r>
              <a:rPr lang="pt-BR" sz="1600" b="0" i="1" strike="noStrike" spc="-1">
                <a:solidFill>
                  <a:srgbClr val="000000"/>
                </a:solidFill>
                <a:latin typeface="Times New Roman"/>
                <a:ea typeface="DejaVu Sans"/>
              </a:rPr>
              <a:t>Internet Protocol</a:t>
            </a:r>
            <a:r>
              <a:rPr lang="pt-BR" sz="1600" b="0" strike="noStrike" spc="-1">
                <a:solidFill>
                  <a:srgbClr val="000000"/>
                </a:solidFill>
                <a:latin typeface="Times New Roman"/>
                <a:ea typeface="DejaVu Sans"/>
              </a:rPr>
              <a:t>) válidos ou inválidos (TECMUNDO, 2017). </a:t>
            </a:r>
            <a:endParaRPr lang="pt-BR" sz="1600" b="0" strike="noStrike" spc="-1">
              <a:latin typeface="Arial"/>
            </a:endParaRPr>
          </a:p>
          <a:p>
            <a:pPr algn="just">
              <a:lnSpc>
                <a:spcPct val="100000"/>
              </a:lnSpc>
            </a:pPr>
            <a:endParaRPr lang="pt-BR" sz="1600" b="0" strike="noStrike" spc="-1">
              <a:latin typeface="Arial"/>
            </a:endParaRPr>
          </a:p>
          <a:p>
            <a:pPr marL="285840" indent="-285120" algn="just">
              <a:lnSpc>
                <a:spcPct val="100000"/>
              </a:lnSpc>
              <a:buClr>
                <a:srgbClr val="000000"/>
              </a:buClr>
              <a:buFont typeface="Arial"/>
              <a:buChar char="•"/>
            </a:pPr>
            <a:r>
              <a:rPr lang="pt-BR" sz="1600" b="0" strike="noStrike" spc="-1">
                <a:solidFill>
                  <a:srgbClr val="000000"/>
                </a:solidFill>
                <a:latin typeface="Times New Roman"/>
                <a:ea typeface="DejaVu Sans"/>
              </a:rPr>
              <a:t>O firewall segue as regras e configurações determinadas e realizadas pelo administrador de redes, determinando assim as políticas de segurança que o firewall irá tomar, onde será instalado após o link da internet, ele podendo ser montado de acordo com a figura abaixo. </a:t>
            </a:r>
            <a:endParaRPr lang="pt-BR" sz="1600" b="0" strike="noStrike" spc="-1">
              <a:latin typeface="Arial"/>
            </a:endParaRPr>
          </a:p>
        </p:txBody>
      </p:sp>
      <p:sp>
        <p:nvSpPr>
          <p:cNvPr id="102" name="CustomShape 5"/>
          <p:cNvSpPr/>
          <p:nvPr/>
        </p:nvSpPr>
        <p:spPr>
          <a:xfrm>
            <a:off x="3258720" y="5906160"/>
            <a:ext cx="2896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1200" b="0" strike="noStrike" spc="-1">
                <a:solidFill>
                  <a:srgbClr val="000000"/>
                </a:solidFill>
                <a:latin typeface="Times New Roman"/>
                <a:ea typeface="DejaVu Sans"/>
              </a:rPr>
              <a:t>Fonte: IMGBUDDY, 2015 </a:t>
            </a:r>
            <a:r>
              <a:t/>
            </a:r>
            <a:br/>
            <a:endParaRPr lang="pt-BR"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04"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Abordagem teórica</a:t>
            </a:r>
            <a:endParaRPr lang="pt-BR" sz="3200" b="0" strike="noStrike" spc="-1">
              <a:latin typeface="Arial"/>
            </a:endParaRPr>
          </a:p>
        </p:txBody>
      </p:sp>
      <p:sp>
        <p:nvSpPr>
          <p:cNvPr id="105" name="CustomShape 3"/>
          <p:cNvSpPr/>
          <p:nvPr/>
        </p:nvSpPr>
        <p:spPr>
          <a:xfrm>
            <a:off x="491040" y="1578960"/>
            <a:ext cx="8221320" cy="289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gn="just">
              <a:lnSpc>
                <a:spcPct val="100000"/>
              </a:lnSpc>
              <a:buClr>
                <a:srgbClr val="000000"/>
              </a:buClr>
              <a:buFont typeface="Arial"/>
              <a:buChar char="•"/>
            </a:pPr>
            <a:r>
              <a:rPr lang="pt-BR" sz="2000" b="1" strike="noStrike" spc="-1">
                <a:solidFill>
                  <a:srgbClr val="000000"/>
                </a:solidFill>
                <a:latin typeface="Times New Roman"/>
                <a:ea typeface="DejaVu Sans"/>
              </a:rPr>
              <a:t>Sophos</a:t>
            </a:r>
            <a:endParaRPr lang="pt-BR" sz="2000" b="0" strike="noStrike" spc="-1">
              <a:latin typeface="Arial"/>
            </a:endParaRPr>
          </a:p>
          <a:p>
            <a:pPr algn="just">
              <a:lnSpc>
                <a:spcPct val="100000"/>
              </a:lnSpc>
            </a:pPr>
            <a:endParaRPr lang="pt-BR" sz="2000" b="0" strike="noStrike" spc="-1">
              <a:latin typeface="Arial"/>
            </a:endParaRPr>
          </a:p>
          <a:p>
            <a:pPr marL="285840" indent="-285120" algn="just">
              <a:lnSpc>
                <a:spcPct val="100000"/>
              </a:lnSpc>
              <a:buClr>
                <a:srgbClr val="000000"/>
              </a:buClr>
              <a:buFont typeface="Arial"/>
              <a:buChar char="•"/>
            </a:pPr>
            <a:r>
              <a:rPr lang="pt-BR" sz="1800" b="0" strike="noStrike" spc="-1">
                <a:solidFill>
                  <a:srgbClr val="000000"/>
                </a:solidFill>
                <a:latin typeface="Times New Roman"/>
                <a:ea typeface="DejaVu Sans"/>
              </a:rPr>
              <a:t>Fundada em 1985 pelo Dr. Peter Lammer e o Dr. Jan Hruska, Sophos é uma empresa privada e sediada em Abingdon, Oxfordshire, Inglaterra e Burlington, Massachusetts, Estados Unidos.</a:t>
            </a:r>
            <a:endParaRPr lang="pt-BR" sz="1800" b="0" strike="noStrike" spc="-1">
              <a:latin typeface="Arial"/>
            </a:endParaRPr>
          </a:p>
          <a:p>
            <a:pPr algn="just">
              <a:lnSpc>
                <a:spcPct val="100000"/>
              </a:lnSpc>
            </a:pPr>
            <a:endParaRPr lang="pt-BR" sz="1800" b="0" strike="noStrike" spc="-1">
              <a:latin typeface="Arial"/>
            </a:endParaRPr>
          </a:p>
          <a:p>
            <a:pPr marL="285840" indent="-285120" algn="just">
              <a:lnSpc>
                <a:spcPct val="100000"/>
              </a:lnSpc>
              <a:buClr>
                <a:srgbClr val="000000"/>
              </a:buClr>
              <a:buFont typeface="Arial"/>
              <a:buChar char="•"/>
            </a:pPr>
            <a:r>
              <a:rPr lang="pt-BR" sz="1800" b="0" strike="noStrike" spc="-1">
                <a:solidFill>
                  <a:srgbClr val="000000"/>
                </a:solidFill>
                <a:latin typeface="Times New Roman"/>
                <a:ea typeface="DejaVu Sans"/>
              </a:rPr>
              <a:t>Focada somente em mercado empresarial.</a:t>
            </a: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endParaRPr lang="pt-BR" sz="1800" b="0" strike="noStrike" spc="-1">
              <a:latin typeface="Arial"/>
            </a:endParaRPr>
          </a:p>
          <a:p>
            <a:pPr algn="just">
              <a:lnSpc>
                <a:spcPct val="100000"/>
              </a:lnSpc>
            </a:pPr>
            <a:endParaRPr lang="pt-BR" sz="1800" b="0" strike="noStrike" spc="-1">
              <a:latin typeface="Arial"/>
            </a:endParaRPr>
          </a:p>
        </p:txBody>
      </p:sp>
      <p:pic>
        <p:nvPicPr>
          <p:cNvPr id="106" name="Imagem 3"/>
          <p:cNvPicPr/>
          <p:nvPr/>
        </p:nvPicPr>
        <p:blipFill>
          <a:blip r:embed="rId2"/>
          <a:stretch/>
        </p:blipFill>
        <p:spPr>
          <a:xfrm>
            <a:off x="5436000" y="4410360"/>
            <a:ext cx="3250080" cy="1287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08"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Metodologia</a:t>
            </a:r>
            <a:endParaRPr lang="pt-BR" sz="3200" b="0" strike="noStrike" spc="-1">
              <a:latin typeface="Arial"/>
            </a:endParaRPr>
          </a:p>
        </p:txBody>
      </p:sp>
      <p:sp>
        <p:nvSpPr>
          <p:cNvPr id="109" name="CustomShape 3"/>
          <p:cNvSpPr/>
          <p:nvPr/>
        </p:nvSpPr>
        <p:spPr>
          <a:xfrm>
            <a:off x="458640" y="1584000"/>
            <a:ext cx="8370000" cy="36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gn="just">
              <a:lnSpc>
                <a:spcPct val="100000"/>
              </a:lnSpc>
              <a:buClr>
                <a:srgbClr val="000000"/>
              </a:buClr>
              <a:buFont typeface="Arial"/>
              <a:buChar char="•"/>
            </a:pPr>
            <a:r>
              <a:rPr lang="pt-BR" sz="1800" b="0" strike="noStrike" spc="-1">
                <a:solidFill>
                  <a:srgbClr val="000000"/>
                </a:solidFill>
                <a:latin typeface="Times New Roman"/>
                <a:ea typeface="DejaVu Sans"/>
              </a:rPr>
              <a:t>A pesquisa foi realizada através de relatórios gerados no Firewall XG, implementado em uma empresa x.</a:t>
            </a:r>
            <a:endParaRPr lang="pt-BR" sz="1800" b="0" strike="noStrike" spc="-1">
              <a:latin typeface="Arial"/>
            </a:endParaRPr>
          </a:p>
          <a:p>
            <a:pPr algn="just">
              <a:lnSpc>
                <a:spcPct val="100000"/>
              </a:lnSpc>
            </a:pPr>
            <a:endParaRPr lang="pt-BR" sz="1800" b="0" strike="noStrike" spc="-1">
              <a:latin typeface="Arial"/>
            </a:endParaRPr>
          </a:p>
          <a:p>
            <a:pPr marL="285840" indent="-285120" algn="just">
              <a:lnSpc>
                <a:spcPct val="100000"/>
              </a:lnSpc>
              <a:buClr>
                <a:srgbClr val="000000"/>
              </a:buClr>
              <a:buFont typeface="Arial"/>
              <a:buChar char="•"/>
            </a:pPr>
            <a:r>
              <a:rPr lang="pt-BR" sz="1800" b="0" strike="noStrike" spc="-1">
                <a:solidFill>
                  <a:srgbClr val="000000"/>
                </a:solidFill>
                <a:latin typeface="Times New Roman"/>
                <a:ea typeface="DejaVu Sans"/>
              </a:rPr>
              <a:t>No primeiro momento apenas para coleta das informações o Firewall foi deixado em modo Bridge por 15 dias, onde ele só coleta as informações que trafegam na rede, gerando assim um relatório com os acessos de seus colaboradores antes de aplicar as políticas de acesso.</a:t>
            </a:r>
            <a:endParaRPr lang="pt-BR" sz="1800" b="0" strike="noStrike" spc="-1">
              <a:latin typeface="Arial"/>
            </a:endParaRPr>
          </a:p>
          <a:p>
            <a:pPr algn="just">
              <a:lnSpc>
                <a:spcPct val="100000"/>
              </a:lnSpc>
            </a:pPr>
            <a:endParaRPr lang="pt-BR" sz="1800" b="0" strike="noStrike" spc="-1">
              <a:latin typeface="Arial"/>
            </a:endParaRPr>
          </a:p>
          <a:p>
            <a:pPr marL="285840" indent="-285120" algn="just">
              <a:lnSpc>
                <a:spcPct val="100000"/>
              </a:lnSpc>
              <a:buClr>
                <a:srgbClr val="000000"/>
              </a:buClr>
              <a:buFont typeface="Arial"/>
              <a:buChar char="•"/>
            </a:pPr>
            <a:r>
              <a:rPr lang="pt-BR" sz="1800" b="0" strike="noStrike" spc="-1">
                <a:solidFill>
                  <a:srgbClr val="000000"/>
                </a:solidFill>
                <a:latin typeface="Times New Roman"/>
                <a:ea typeface="DejaVu Sans"/>
              </a:rPr>
              <a:t>Após 15 dias em modo Bridge, foi definido juntamente com o responsável de TI, uma política de acesso, baseado no relatório anterior, onde foi executado bloqueios de acesso em determinados horários e para determinados grupos de colaboradores.</a:t>
            </a:r>
            <a:endParaRPr lang="pt-BR" sz="1800" b="0" strike="noStrike" spc="-1">
              <a:latin typeface="Arial"/>
            </a:endParaRPr>
          </a:p>
          <a:p>
            <a:pPr algn="just">
              <a:lnSpc>
                <a:spcPct val="100000"/>
              </a:lnSpc>
            </a:pPr>
            <a:r>
              <a:t/>
            </a:r>
            <a:br/>
            <a:endParaRPr lang="pt-BR" sz="1800" b="0" strike="noStrike" spc="-1">
              <a:latin typeface="Arial"/>
            </a:endParaRPr>
          </a:p>
        </p:txBody>
      </p:sp>
      <p:pic>
        <p:nvPicPr>
          <p:cNvPr id="110" name="Picture 4"/>
          <p:cNvPicPr/>
          <p:nvPr/>
        </p:nvPicPr>
        <p:blipFill>
          <a:blip r:embed="rId2"/>
          <a:stretch/>
        </p:blipFill>
        <p:spPr>
          <a:xfrm>
            <a:off x="5971680" y="4869000"/>
            <a:ext cx="2857320" cy="1752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12"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Resultados da Pesquisa</a:t>
            </a:r>
            <a:endParaRPr lang="pt-BR" sz="3200" b="0" strike="noStrike" spc="-1">
              <a:latin typeface="Arial"/>
            </a:endParaRPr>
          </a:p>
        </p:txBody>
      </p:sp>
      <p:sp>
        <p:nvSpPr>
          <p:cNvPr id="113" name="CustomShape 3"/>
          <p:cNvSpPr/>
          <p:nvPr/>
        </p:nvSpPr>
        <p:spPr>
          <a:xfrm>
            <a:off x="395640" y="1412640"/>
            <a:ext cx="8315640" cy="25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gn="just">
              <a:lnSpc>
                <a:spcPct val="100000"/>
              </a:lnSpc>
              <a:buClr>
                <a:srgbClr val="000000"/>
              </a:buClr>
              <a:buFont typeface="Arial"/>
              <a:buChar char="•"/>
            </a:pPr>
            <a:r>
              <a:rPr lang="pt-BR" sz="1800" b="0" strike="noStrike" spc="-1">
                <a:solidFill>
                  <a:srgbClr val="000000"/>
                </a:solidFill>
                <a:latin typeface="Times New Roman"/>
                <a:ea typeface="DejaVu Sans"/>
              </a:rPr>
              <a:t>Foi constatada uma considerável queda no tráfego de internet que antes era desperdiçado com o acesso a aplicações e páginas não produtivas tais como: Redes sociais, jogos on-line, músicas e  vídeos </a:t>
            </a:r>
            <a:endParaRPr lang="pt-BR" sz="1800" b="0" strike="noStrike" spc="-1">
              <a:latin typeface="Arial"/>
            </a:endParaRPr>
          </a:p>
          <a:p>
            <a:pPr algn="just">
              <a:lnSpc>
                <a:spcPct val="100000"/>
              </a:lnSpc>
            </a:pPr>
            <a:endParaRPr lang="pt-BR" sz="1800" b="0" strike="noStrike" spc="-1">
              <a:latin typeface="Arial"/>
            </a:endParaRPr>
          </a:p>
          <a:p>
            <a:pPr marL="285840" indent="-285120" algn="just">
              <a:lnSpc>
                <a:spcPct val="100000"/>
              </a:lnSpc>
              <a:buClr>
                <a:srgbClr val="000000"/>
              </a:buClr>
              <a:buFont typeface="Arial"/>
              <a:buChar char="•"/>
            </a:pPr>
            <a:r>
              <a:rPr lang="pt-BR" sz="1800" b="0" strike="noStrike" spc="-1">
                <a:solidFill>
                  <a:srgbClr val="000000"/>
                </a:solidFill>
                <a:latin typeface="Times New Roman"/>
                <a:ea typeface="DejaVu Sans"/>
              </a:rPr>
              <a:t>Além da diminuição do tráfego internet obtido através dos filtros web e de aplicação, o XG Firewall ainda contribui para monitoramento em tempo real da quantidade de usuários autenticados, horário, tentativas de ataque externa, vírus na rede e transferência de download/upload. </a:t>
            </a:r>
            <a:r>
              <a:t/>
            </a:r>
            <a:br/>
            <a:r>
              <a:rPr lang="pt-BR" sz="1800" b="0" strike="noStrike" spc="-1">
                <a:solidFill>
                  <a:srgbClr val="000000"/>
                </a:solidFill>
                <a:latin typeface="Calibri"/>
                <a:ea typeface="DejaVu Sans"/>
              </a:rPr>
              <a:t> </a:t>
            </a:r>
            <a:endParaRPr lang="pt-B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Line 1"/>
          <p:cNvSpPr/>
          <p:nvPr/>
        </p:nvSpPr>
        <p:spPr>
          <a:xfrm>
            <a:off x="395280" y="980640"/>
            <a:ext cx="8316360" cy="0"/>
          </a:xfrm>
          <a:prstGeom prst="line">
            <a:avLst/>
          </a:prstGeom>
          <a:ln w="28440">
            <a:solidFill>
              <a:srgbClr val="4A7EBB"/>
            </a:solidFill>
            <a:round/>
          </a:ln>
        </p:spPr>
        <p:style>
          <a:lnRef idx="1">
            <a:schemeClr val="accent1"/>
          </a:lnRef>
          <a:fillRef idx="0">
            <a:schemeClr val="accent1"/>
          </a:fillRef>
          <a:effectRef idx="0">
            <a:schemeClr val="accent1"/>
          </a:effectRef>
          <a:fontRef idx="minor"/>
        </p:style>
      </p:sp>
      <p:sp>
        <p:nvSpPr>
          <p:cNvPr id="115" name="CustomShape 2"/>
          <p:cNvSpPr/>
          <p:nvPr/>
        </p:nvSpPr>
        <p:spPr>
          <a:xfrm>
            <a:off x="683640" y="329040"/>
            <a:ext cx="763200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pt-BR" sz="3200" b="1" strike="noStrike" spc="-1">
                <a:solidFill>
                  <a:srgbClr val="0070C0"/>
                </a:solidFill>
                <a:latin typeface="Times New Roman"/>
                <a:ea typeface="DejaVu Sans"/>
              </a:rPr>
              <a:t>Resultados da Pesquisa</a:t>
            </a:r>
            <a:endParaRPr lang="pt-BR" sz="3200" b="0" strike="noStrike" spc="-1">
              <a:latin typeface="Arial"/>
            </a:endParaRPr>
          </a:p>
        </p:txBody>
      </p:sp>
      <p:sp>
        <p:nvSpPr>
          <p:cNvPr id="116" name="CustomShape 3"/>
          <p:cNvSpPr/>
          <p:nvPr/>
        </p:nvSpPr>
        <p:spPr>
          <a:xfrm>
            <a:off x="395640" y="1484640"/>
            <a:ext cx="8315640" cy="201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360" algn="just">
              <a:lnSpc>
                <a:spcPct val="100000"/>
              </a:lnSpc>
              <a:buClr>
                <a:srgbClr val="000000"/>
              </a:buClr>
              <a:buFont typeface="Arial"/>
              <a:buChar char="•"/>
            </a:pPr>
            <a:r>
              <a:rPr lang="pt-BR" sz="1800" b="0" strike="noStrike" spc="-1">
                <a:solidFill>
                  <a:srgbClr val="000000"/>
                </a:solidFill>
                <a:latin typeface="Times New Roman"/>
                <a:ea typeface="DejaVu Sans"/>
              </a:rPr>
              <a:t>Os gráficos foram retirados de uma empresa X ao qual ficou em modo de coleta por 15 dias e após os 15 dias foram realizados bloqueios de acesso, baseado no relatório obtido. Nisso obtivemos os seguintes relatórios:</a:t>
            </a:r>
            <a:endParaRPr lang="pt-BR" sz="1800" b="0" strike="noStrike" spc="-1">
              <a:latin typeface="Arial"/>
            </a:endParaRPr>
          </a:p>
          <a:p>
            <a:pPr algn="just">
              <a:lnSpc>
                <a:spcPct val="100000"/>
              </a:lnSpc>
            </a:pPr>
            <a:r>
              <a:rPr lang="pt-BR" sz="1800" b="0" strike="noStrike" spc="-1">
                <a:solidFill>
                  <a:srgbClr val="000000"/>
                </a:solidFill>
                <a:latin typeface="Times New Roman"/>
                <a:ea typeface="DejaVu Sans"/>
              </a:rPr>
              <a:t> </a:t>
            </a:r>
            <a:endParaRPr lang="pt-BR" sz="1800" b="0" strike="noStrike" spc="-1">
              <a:latin typeface="Arial"/>
            </a:endParaRPr>
          </a:p>
          <a:p>
            <a:pPr marL="343080" indent="-342360" algn="just">
              <a:lnSpc>
                <a:spcPct val="100000"/>
              </a:lnSpc>
              <a:buClr>
                <a:srgbClr val="000000"/>
              </a:buClr>
              <a:buFont typeface="Arial"/>
              <a:buChar char="•"/>
            </a:pPr>
            <a:r>
              <a:rPr lang="pt-BR" sz="1800" b="0" strike="noStrike" spc="-1">
                <a:solidFill>
                  <a:srgbClr val="000000"/>
                </a:solidFill>
                <a:latin typeface="Times New Roman"/>
                <a:ea typeface="DejaVu Sans"/>
              </a:rPr>
              <a:t>Aplicações mais bloqueadas;</a:t>
            </a:r>
            <a:endParaRPr lang="pt-BR" sz="1800" b="0" strike="noStrike" spc="-1">
              <a:latin typeface="Arial"/>
            </a:endParaRPr>
          </a:p>
          <a:p>
            <a:pPr marL="343080" indent="-342360" algn="just">
              <a:lnSpc>
                <a:spcPct val="100000"/>
              </a:lnSpc>
              <a:buClr>
                <a:srgbClr val="000000"/>
              </a:buClr>
              <a:buFont typeface="Arial"/>
              <a:buChar char="•"/>
            </a:pPr>
            <a:r>
              <a:rPr lang="pt-BR" sz="1800" b="0" strike="noStrike" spc="-1">
                <a:solidFill>
                  <a:srgbClr val="000000"/>
                </a:solidFill>
                <a:latin typeface="Times New Roman"/>
                <a:ea typeface="DejaVu Sans"/>
              </a:rPr>
              <a:t>Aplicações mais acessadas;</a:t>
            </a:r>
            <a:endParaRPr lang="pt-BR" sz="1800" b="0" strike="noStrike" spc="-1">
              <a:latin typeface="Arial"/>
            </a:endParaRPr>
          </a:p>
          <a:p>
            <a:pPr marL="343080" indent="-342360" algn="just">
              <a:lnSpc>
                <a:spcPct val="100000"/>
              </a:lnSpc>
              <a:buClr>
                <a:srgbClr val="000000"/>
              </a:buClr>
              <a:buFont typeface="Arial"/>
              <a:buChar char="•"/>
            </a:pPr>
            <a:r>
              <a:rPr lang="pt-BR" sz="1800" b="0" strike="noStrike" spc="-1">
                <a:solidFill>
                  <a:srgbClr val="000000"/>
                </a:solidFill>
                <a:latin typeface="Times New Roman"/>
                <a:ea typeface="DejaVu Sans"/>
              </a:rPr>
              <a:t>Aplicações bloqueadas. </a:t>
            </a:r>
            <a:endParaRPr lang="pt-B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1883</TotalTime>
  <Words>980</Words>
  <Application>Microsoft Office PowerPoint</Application>
  <PresentationFormat>Apresentação na tela (4:3)</PresentationFormat>
  <Paragraphs>95</Paragraphs>
  <Slides>16</Slides>
  <Notes>1</Notes>
  <HiddenSlides>0</HiddenSlides>
  <MMClips>0</MMClips>
  <ScaleCrop>false</ScaleCrop>
  <HeadingPairs>
    <vt:vector size="4" baseType="variant">
      <vt:variant>
        <vt:lpstr>Tema</vt:lpstr>
      </vt:variant>
      <vt:variant>
        <vt:i4>2</vt:i4>
      </vt:variant>
      <vt:variant>
        <vt:lpstr>Títulos de slides</vt:lpstr>
      </vt:variant>
      <vt:variant>
        <vt:i4>16</vt:i4>
      </vt:variant>
    </vt:vector>
  </HeadingPairs>
  <TitlesOfParts>
    <vt:vector size="18" baseType="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Comunicação Digital</dc:creator>
  <dc:description/>
  <cp:lastModifiedBy>Felipe</cp:lastModifiedBy>
  <cp:revision>91</cp:revision>
  <dcterms:created xsi:type="dcterms:W3CDTF">2016-11-04T18:25:12Z</dcterms:created>
  <dcterms:modified xsi:type="dcterms:W3CDTF">2019-09-13T18:38:58Z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