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0" r:id="rId4"/>
    <p:sldId id="269" r:id="rId5"/>
    <p:sldId id="268" r:id="rId6"/>
    <p:sldId id="266" r:id="rId7"/>
    <p:sldId id="272" r:id="rId8"/>
    <p:sldId id="257" r:id="rId9"/>
    <p:sldId id="273" r:id="rId10"/>
    <p:sldId id="261" r:id="rId11"/>
    <p:sldId id="259" r:id="rId12"/>
    <p:sldId id="290" r:id="rId13"/>
    <p:sldId id="277" r:id="rId14"/>
    <p:sldId id="276" r:id="rId15"/>
    <p:sldId id="278" r:id="rId16"/>
    <p:sldId id="258" r:id="rId17"/>
    <p:sldId id="279" r:id="rId18"/>
    <p:sldId id="281" r:id="rId19"/>
    <p:sldId id="264" r:id="rId20"/>
    <p:sldId id="280" r:id="rId21"/>
    <p:sldId id="285" r:id="rId22"/>
    <p:sldId id="282" r:id="rId23"/>
    <p:sldId id="283" r:id="rId24"/>
    <p:sldId id="265" r:id="rId25"/>
    <p:sldId id="284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94660"/>
  </p:normalViewPr>
  <p:slideViewPr>
    <p:cSldViewPr>
      <p:cViewPr varScale="1">
        <p:scale>
          <a:sx n="70" d="100"/>
          <a:sy n="70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0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kaggle.com/hugomathien/socce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3DBD-40A7-43C4-94D0-050F52BE353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17483" r="12258" b="17585"/>
          <a:stretch/>
        </p:blipFill>
        <p:spPr bwMode="auto">
          <a:xfrm>
            <a:off x="221226" y="135725"/>
            <a:ext cx="2286000" cy="3834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221226" y="620688"/>
            <a:ext cx="867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2627784" y="116511"/>
            <a:ext cx="35846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Trabalho de MMD (Set/16): </a:t>
            </a:r>
            <a:r>
              <a:rPr lang="pt-BR" sz="1200" i="1" dirty="0" err="1" smtClean="0"/>
              <a:t>European</a:t>
            </a:r>
            <a:r>
              <a:rPr lang="pt-BR" sz="1200" i="1" dirty="0" smtClean="0"/>
              <a:t> Soccer </a:t>
            </a:r>
            <a:r>
              <a:rPr lang="pt-BR" sz="1200" i="1" dirty="0" err="1" smtClean="0"/>
              <a:t>Database</a:t>
            </a:r>
            <a:endParaRPr lang="pt-BR" sz="1200" i="1" dirty="0" smtClean="0"/>
          </a:p>
          <a:p>
            <a:r>
              <a:rPr lang="pt-BR" sz="1100" dirty="0" smtClean="0">
                <a:hlinkClick r:id="rId14"/>
              </a:rPr>
              <a:t>https://www.kaggle.com/hugomathien/soccer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745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394767"/>
            <a:ext cx="5058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/>
              <a:t>Próximos passos;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9864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  <a:endParaRPr lang="pt-BR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" y="1916832"/>
            <a:ext cx="9079315" cy="34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 Explicativo 1 6"/>
          <p:cNvSpPr/>
          <p:nvPr/>
        </p:nvSpPr>
        <p:spPr>
          <a:xfrm>
            <a:off x="2047236" y="1501686"/>
            <a:ext cx="1559024" cy="306324"/>
          </a:xfrm>
          <a:prstGeom prst="borderCallout1">
            <a:avLst>
              <a:gd name="adj1" fmla="val 18750"/>
              <a:gd name="adj2" fmla="val -8333"/>
              <a:gd name="adj3" fmla="val 170420"/>
              <a:gd name="adj4" fmla="val -30052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campo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6383214" y="1206044"/>
            <a:ext cx="1559024" cy="710788"/>
          </a:xfrm>
          <a:prstGeom prst="borderCallout1">
            <a:avLst>
              <a:gd name="adj1" fmla="val 18750"/>
              <a:gd name="adj2" fmla="val -8333"/>
              <a:gd name="adj3" fmla="val 163988"/>
              <a:gd name="adj4" fmla="val -58065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data frame específico para vitórias de mandantes;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Texto Explicativo 1 13"/>
          <p:cNvSpPr/>
          <p:nvPr/>
        </p:nvSpPr>
        <p:spPr>
          <a:xfrm>
            <a:off x="7257501" y="2204864"/>
            <a:ext cx="1559024" cy="710788"/>
          </a:xfrm>
          <a:prstGeom prst="borderCallout1">
            <a:avLst>
              <a:gd name="adj1" fmla="val 18750"/>
              <a:gd name="adj2" fmla="val -8333"/>
              <a:gd name="adj3" fmla="val 46862"/>
              <a:gd name="adj4" fmla="val -113215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data frame específico para vitórias de visitantes;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/>
        </p:blipFill>
        <p:spPr bwMode="auto">
          <a:xfrm>
            <a:off x="92068" y="1799771"/>
            <a:ext cx="8959864" cy="42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2" y="1484784"/>
            <a:ext cx="7814997" cy="467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92"/>
          <a:stretch/>
        </p:blipFill>
        <p:spPr bwMode="auto">
          <a:xfrm>
            <a:off x="1961989" y="1569565"/>
            <a:ext cx="5220023" cy="5171803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5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7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04" y="1556792"/>
            <a:ext cx="504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2 2"/>
          <p:cNvSpPr/>
          <p:nvPr/>
        </p:nvSpPr>
        <p:spPr>
          <a:xfrm>
            <a:off x="6119124" y="2444745"/>
            <a:ext cx="914400" cy="306324"/>
          </a:xfrm>
          <a:prstGeom prst="borderCallout2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França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2 6"/>
          <p:cNvSpPr/>
          <p:nvPr/>
        </p:nvSpPr>
        <p:spPr>
          <a:xfrm>
            <a:off x="6249888" y="4994884"/>
            <a:ext cx="914400" cy="3063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939"/>
              <a:gd name="adj6" fmla="val -515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Espanha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73476" r="62016" b="16582"/>
          <a:stretch/>
        </p:blipFill>
        <p:spPr bwMode="auto">
          <a:xfrm>
            <a:off x="251520" y="3572456"/>
            <a:ext cx="2890684" cy="44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44352"/>
            <a:ext cx="7734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7639" y="1297858"/>
            <a:ext cx="7370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Importação e exploração da base: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Quantas tabelas tem a base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Volumetria de cada tabela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Conteúdo de cada tabela</a:t>
            </a:r>
          </a:p>
          <a:p>
            <a:pPr marL="742950" lvl="1" indent="-285750">
              <a:buFont typeface="Arial" charset="0"/>
              <a:buChar char="•"/>
            </a:pPr>
            <a:endParaRPr lang="pt-BR" dirty="0" smtClean="0"/>
          </a:p>
          <a:p>
            <a:pPr marL="285750" indent="-285750">
              <a:buFont typeface="Arial" charset="0"/>
              <a:buChar char="•"/>
            </a:pPr>
            <a:r>
              <a:rPr lang="pt-BR" dirty="0" smtClean="0"/>
              <a:t>Análises para responder as perguntas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Pandas, </a:t>
            </a:r>
            <a:r>
              <a:rPr lang="pt-BR" dirty="0" err="1" smtClean="0"/>
              <a:t>Bokeh</a:t>
            </a:r>
            <a:r>
              <a:rPr lang="pt-BR" dirty="0" smtClean="0"/>
              <a:t>, T-SNE</a:t>
            </a: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103891" y="260648"/>
            <a:ext cx="93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" y="1700808"/>
            <a:ext cx="8193640" cy="39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63" y="1467027"/>
            <a:ext cx="7238275" cy="477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1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32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6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sp>
        <p:nvSpPr>
          <p:cNvPr id="2" name="Elipse 1"/>
          <p:cNvSpPr/>
          <p:nvPr/>
        </p:nvSpPr>
        <p:spPr>
          <a:xfrm>
            <a:off x="2888052" y="145744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71800" y="5471649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851920" y="206084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Goleiros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11760" y="6030143"/>
            <a:ext cx="2042547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Atacantes “pesados”</a:t>
            </a:r>
          </a:p>
          <a:p>
            <a:r>
              <a:rPr lang="pt-BR" sz="1050" b="1" dirty="0" err="1" smtClean="0">
                <a:solidFill>
                  <a:srgbClr val="FF0000"/>
                </a:solidFill>
              </a:rPr>
              <a:t>Negredo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Lukaku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Drogba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Gignac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97852" y="6166465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Meias velozes</a:t>
            </a: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Modric</a:t>
            </a:r>
            <a:r>
              <a:rPr lang="pt-BR" sz="1100" b="1" dirty="0" smtClean="0">
                <a:solidFill>
                  <a:srgbClr val="FF0000"/>
                </a:solidFill>
              </a:rPr>
              <a:t>, Ramsey, </a:t>
            </a:r>
            <a:r>
              <a:rPr lang="pt-BR" sz="1100" b="1" dirty="0" err="1" smtClean="0">
                <a:solidFill>
                  <a:srgbClr val="FF0000"/>
                </a:solidFill>
              </a:rPr>
              <a:t>Lahm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556394" y="5647375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67744" y="4581128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4870321"/>
            <a:ext cx="1850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Craques: C. Ronaldo, </a:t>
            </a:r>
            <a:r>
              <a:rPr lang="pt-BR" sz="1100" b="1" dirty="0" err="1" smtClean="0">
                <a:solidFill>
                  <a:srgbClr val="FF0000"/>
                </a:solidFill>
              </a:rPr>
              <a:t>Aguero</a:t>
            </a:r>
            <a:endParaRPr lang="pt-BR" sz="1100" b="1" dirty="0" smtClean="0">
              <a:solidFill>
                <a:srgbClr val="FF0000"/>
              </a:solidFill>
            </a:endParaRP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Suárez</a:t>
            </a:r>
            <a:r>
              <a:rPr lang="pt-BR" sz="1100" b="1" dirty="0" smtClean="0">
                <a:solidFill>
                  <a:srgbClr val="FF0000"/>
                </a:solidFill>
              </a:rPr>
              <a:t>, </a:t>
            </a:r>
            <a:r>
              <a:rPr lang="pt-BR" sz="1100" b="1" dirty="0" err="1" smtClean="0">
                <a:solidFill>
                  <a:srgbClr val="FF0000"/>
                </a:solidFill>
              </a:rPr>
              <a:t>Messi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599185" y="302860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3386027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Zagueiros</a:t>
            </a:r>
            <a:endParaRPr lang="pt-B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8" y="1484784"/>
            <a:ext cx="7620644" cy="47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9" t="11667" r="19780" b="15000"/>
          <a:stretch/>
        </p:blipFill>
        <p:spPr bwMode="auto">
          <a:xfrm>
            <a:off x="617220" y="1233076"/>
            <a:ext cx="7909561" cy="53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1438" r="20000" b="14931"/>
          <a:stretch/>
        </p:blipFill>
        <p:spPr bwMode="auto">
          <a:xfrm>
            <a:off x="578144" y="1226248"/>
            <a:ext cx="7924800" cy="53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" y="1988840"/>
            <a:ext cx="8734548" cy="421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7" y="1844824"/>
            <a:ext cx="8488847" cy="3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098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568981"/>
            <a:ext cx="7402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Classificador para definir a liga onde o jogador atua;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 dos piores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qual idade ocorre o auge?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6) Análise preditiva do resultados das partidas, por país;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53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Conclusões;</a:t>
            </a: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Aprox. 46</a:t>
            </a:r>
            <a:r>
              <a:rPr lang="pt-BR" b="1" dirty="0"/>
              <a:t>%. O interessante é que essa média é </a:t>
            </a:r>
            <a:r>
              <a:rPr lang="pt-BR" b="1" dirty="0" err="1" smtClean="0"/>
              <a:t>igualpara</a:t>
            </a:r>
            <a:r>
              <a:rPr lang="pt-BR" b="1" dirty="0" smtClean="0"/>
              <a:t> todas as ligas da Europa.</a:t>
            </a:r>
            <a:endParaRPr lang="pt-BR" b="1" dirty="0"/>
          </a:p>
          <a:p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3) Qual é o percentual de partidas que terminam empatadas (e por país)?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Aprox. 25% das partidas terminam empatadas.</a:t>
            </a:r>
          </a:p>
          <a:p>
            <a:pPr lvl="1"/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Percentualmente, a liga francesa é a que tem mais empates, e a liga espanhola (BBVA) é a que tem menos.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Classificador para definir a liga onde o jogador atua;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5) Como ocorreu a evolução anual (overall rating) dos melhores jogadores?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24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3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04864"/>
            <a:ext cx="8201025" cy="21336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5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59807"/>
            <a:ext cx="6705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28" y="5805264"/>
            <a:ext cx="6972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14498" r="1264" b="2922"/>
          <a:stretch/>
        </p:blipFill>
        <p:spPr bwMode="auto">
          <a:xfrm>
            <a:off x="604684" y="3140968"/>
            <a:ext cx="7934632" cy="330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smtClean="0"/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/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67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743</Words>
  <Application>Microsoft Office PowerPoint</Application>
  <PresentationFormat>Apresentação na tela (4:3)</PresentationFormat>
  <Paragraphs>142</Paragraphs>
  <Slides>29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Santos Aranha</dc:creator>
  <cp:lastModifiedBy>Renato Santos Aranha</cp:lastModifiedBy>
  <cp:revision>61</cp:revision>
  <dcterms:created xsi:type="dcterms:W3CDTF">2016-09-22T01:22:31Z</dcterms:created>
  <dcterms:modified xsi:type="dcterms:W3CDTF">2016-09-22T16:01:27Z</dcterms:modified>
</cp:coreProperties>
</file>