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71" r:id="rId3"/>
    <p:sldId id="270" r:id="rId4"/>
    <p:sldId id="269" r:id="rId5"/>
    <p:sldId id="268" r:id="rId6"/>
    <p:sldId id="266" r:id="rId7"/>
    <p:sldId id="272" r:id="rId8"/>
    <p:sldId id="257" r:id="rId9"/>
    <p:sldId id="273" r:id="rId10"/>
    <p:sldId id="298" r:id="rId11"/>
    <p:sldId id="261" r:id="rId12"/>
    <p:sldId id="299" r:id="rId13"/>
    <p:sldId id="259" r:id="rId14"/>
    <p:sldId id="290" r:id="rId15"/>
    <p:sldId id="277" r:id="rId16"/>
    <p:sldId id="300" r:id="rId17"/>
    <p:sldId id="276" r:id="rId18"/>
    <p:sldId id="278" r:id="rId19"/>
    <p:sldId id="291" r:id="rId20"/>
    <p:sldId id="301" r:id="rId21"/>
    <p:sldId id="279" r:id="rId22"/>
    <p:sldId id="281" r:id="rId23"/>
    <p:sldId id="264" r:id="rId24"/>
    <p:sldId id="280" r:id="rId25"/>
    <p:sldId id="285" r:id="rId26"/>
    <p:sldId id="302" r:id="rId27"/>
    <p:sldId id="282" r:id="rId28"/>
    <p:sldId id="283" r:id="rId29"/>
    <p:sldId id="265" r:id="rId30"/>
    <p:sldId id="284" r:id="rId31"/>
    <p:sldId id="286" r:id="rId32"/>
    <p:sldId id="287" r:id="rId33"/>
    <p:sldId id="288" r:id="rId34"/>
    <p:sldId id="289" r:id="rId35"/>
    <p:sldId id="292" r:id="rId36"/>
    <p:sldId id="293" r:id="rId37"/>
    <p:sldId id="294" r:id="rId38"/>
    <p:sldId id="295" r:id="rId39"/>
    <p:sldId id="297" r:id="rId4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441" autoAdjust="0"/>
    <p:restoredTop sz="94684" autoAdjust="0"/>
  </p:normalViewPr>
  <p:slideViewPr>
    <p:cSldViewPr>
      <p:cViewPr varScale="1">
        <p:scale>
          <a:sx n="71" d="100"/>
          <a:sy n="71" d="100"/>
        </p:scale>
        <p:origin x="-148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52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53DBD-40A7-43C4-94D0-050F52BE3532}" type="datetimeFigureOut">
              <a:rPr lang="pt-BR" smtClean="0"/>
              <a:t>21/09/2016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0F29B-A584-402F-B2F3-056C2BCA1C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384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53DBD-40A7-43C4-94D0-050F52BE3532}" type="datetimeFigureOut">
              <a:rPr lang="pt-BR" smtClean="0"/>
              <a:t>21/09/2016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0F29B-A584-402F-B2F3-056C2BCA1C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614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53DBD-40A7-43C4-94D0-050F52BE3532}" type="datetimeFigureOut">
              <a:rPr lang="pt-BR" smtClean="0"/>
              <a:t>21/09/2016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0F29B-A584-402F-B2F3-056C2BCA1C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7597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53DBD-40A7-43C4-94D0-050F52BE3532}" type="datetimeFigureOut">
              <a:rPr lang="pt-BR" smtClean="0"/>
              <a:t>21/09/2016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0F29B-A584-402F-B2F3-056C2BCA1C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2400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53DBD-40A7-43C4-94D0-050F52BE3532}" type="datetimeFigureOut">
              <a:rPr lang="pt-BR" smtClean="0"/>
              <a:t>21/09/2016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0F29B-A584-402F-B2F3-056C2BCA1C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8506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53DBD-40A7-43C4-94D0-050F52BE3532}" type="datetimeFigureOut">
              <a:rPr lang="pt-BR" smtClean="0"/>
              <a:t>21/09/2016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0F29B-A584-402F-B2F3-056C2BCA1C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3371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53DBD-40A7-43C4-94D0-050F52BE3532}" type="datetimeFigureOut">
              <a:rPr lang="pt-BR" smtClean="0"/>
              <a:t>21/09/2016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0F29B-A584-402F-B2F3-056C2BCA1C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5175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53DBD-40A7-43C4-94D0-050F52BE3532}" type="datetimeFigureOut">
              <a:rPr lang="pt-BR" smtClean="0"/>
              <a:t>21/09/2016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0F29B-A584-402F-B2F3-056C2BCA1C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1200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53DBD-40A7-43C4-94D0-050F52BE3532}" type="datetimeFigureOut">
              <a:rPr lang="pt-BR" smtClean="0"/>
              <a:t>21/09/2016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0F29B-A584-402F-B2F3-056C2BCA1C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5015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53DBD-40A7-43C4-94D0-050F52BE3532}" type="datetimeFigureOut">
              <a:rPr lang="pt-BR" smtClean="0"/>
              <a:t>21/09/2016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0F29B-A584-402F-B2F3-056C2BCA1C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6080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53DBD-40A7-43C4-94D0-050F52BE3532}" type="datetimeFigureOut">
              <a:rPr lang="pt-BR" smtClean="0"/>
              <a:t>21/09/2016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0F29B-A584-402F-B2F3-056C2BCA1C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2292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s://www.kaggle.com/hugomathien/soccer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53DBD-40A7-43C4-94D0-050F52BE3532}" type="datetimeFigureOut">
              <a:rPr lang="pt-BR" smtClean="0"/>
              <a:t>22/09/2016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0F29B-A584-402F-B2F3-056C2BCA1CF7}" type="slidenum">
              <a:rPr lang="pt-BR" smtClean="0"/>
              <a:t>‹nº›</a:t>
            </a:fld>
            <a:endParaRPr lang="pt-BR"/>
          </a:p>
        </p:txBody>
      </p:sp>
      <p:pic>
        <p:nvPicPr>
          <p:cNvPr id="10" name="Picture 3"/>
          <p:cNvPicPr>
            <a:picLocks noChangeAspect="1" noChangeArrowheads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42" t="17483" r="12258" b="17585"/>
          <a:stretch/>
        </p:blipFill>
        <p:spPr bwMode="auto">
          <a:xfrm>
            <a:off x="221226" y="135725"/>
            <a:ext cx="2286000" cy="383459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11" name="Conector reto 10"/>
          <p:cNvCxnSpPr/>
          <p:nvPr userDrawn="1"/>
        </p:nvCxnSpPr>
        <p:spPr>
          <a:xfrm>
            <a:off x="221226" y="620688"/>
            <a:ext cx="86712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 userDrawn="1"/>
        </p:nvSpPr>
        <p:spPr>
          <a:xfrm>
            <a:off x="2627784" y="116511"/>
            <a:ext cx="3584636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Trabalho de MMD (Set/16): </a:t>
            </a:r>
            <a:r>
              <a:rPr lang="pt-BR" sz="1200" i="1" dirty="0" err="1" smtClean="0"/>
              <a:t>European</a:t>
            </a:r>
            <a:r>
              <a:rPr lang="pt-BR" sz="1200" i="1" dirty="0" smtClean="0"/>
              <a:t> Soccer </a:t>
            </a:r>
            <a:r>
              <a:rPr lang="pt-BR" sz="1200" i="1" dirty="0" err="1" smtClean="0"/>
              <a:t>Database</a:t>
            </a:r>
            <a:endParaRPr lang="pt-BR" sz="1200" i="1" dirty="0" smtClean="0"/>
          </a:p>
          <a:p>
            <a:r>
              <a:rPr lang="pt-BR" sz="1100" dirty="0" smtClean="0">
                <a:hlinkClick r:id="rId14"/>
              </a:rPr>
              <a:t>https://www.kaggle.com/hugomathien/soccer</a:t>
            </a:r>
            <a:endParaRPr lang="pt-BR" sz="1100" dirty="0"/>
          </a:p>
        </p:txBody>
      </p:sp>
    </p:spTree>
    <p:extLst>
      <p:ext uri="{BB962C8B-B14F-4D97-AF65-F5344CB8AC3E}">
        <p14:creationId xmlns:p14="http://schemas.microsoft.com/office/powerpoint/2010/main" val="1974504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github.com/errearanhas/disciplina_MMD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kaggle.com/datasets" TargetMode="Externa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2042928" y="1394767"/>
            <a:ext cx="5058145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Agenda:</a:t>
            </a:r>
          </a:p>
          <a:p>
            <a:pPr marL="285750" indent="-285750">
              <a:buFont typeface="Arial" charset="0"/>
              <a:buChar char="•"/>
            </a:pPr>
            <a:endParaRPr lang="pt-BR" sz="2800" dirty="0" smtClean="0"/>
          </a:p>
          <a:p>
            <a:pPr marL="742950" lvl="1" indent="-285750">
              <a:buFont typeface="Arial" charset="0"/>
              <a:buChar char="•"/>
            </a:pPr>
            <a:r>
              <a:rPr lang="pt-BR" sz="2800" dirty="0" smtClean="0"/>
              <a:t>Origem da base de dados;</a:t>
            </a:r>
          </a:p>
          <a:p>
            <a:pPr lvl="1"/>
            <a:endParaRPr lang="pt-BR" sz="2800" dirty="0"/>
          </a:p>
          <a:p>
            <a:pPr marL="742950" lvl="1" indent="-285750">
              <a:buFont typeface="Arial" charset="0"/>
              <a:buChar char="•"/>
            </a:pPr>
            <a:r>
              <a:rPr lang="pt-BR" sz="2800" dirty="0" smtClean="0"/>
              <a:t>Perguntas formuladas;</a:t>
            </a:r>
          </a:p>
          <a:p>
            <a:pPr marL="742950" lvl="1" indent="-285750">
              <a:buFont typeface="Arial" charset="0"/>
              <a:buChar char="•"/>
            </a:pPr>
            <a:endParaRPr lang="pt-BR" sz="2800" dirty="0"/>
          </a:p>
          <a:p>
            <a:pPr marL="742950" lvl="1" indent="-285750">
              <a:buFont typeface="Arial" charset="0"/>
              <a:buChar char="•"/>
            </a:pPr>
            <a:r>
              <a:rPr lang="pt-BR" sz="2800" dirty="0" smtClean="0"/>
              <a:t>Abordagem e Resultados;</a:t>
            </a:r>
          </a:p>
          <a:p>
            <a:pPr marL="742950" lvl="1" indent="-285750">
              <a:buFont typeface="Arial" charset="0"/>
              <a:buChar char="•"/>
            </a:pPr>
            <a:endParaRPr lang="pt-BR" sz="2800" dirty="0"/>
          </a:p>
          <a:p>
            <a:pPr marL="742950" lvl="1" indent="-285750">
              <a:buFont typeface="Arial" charset="0"/>
              <a:buChar char="•"/>
            </a:pPr>
            <a:r>
              <a:rPr lang="pt-BR" sz="2800" dirty="0"/>
              <a:t>Próximos passos;</a:t>
            </a:r>
          </a:p>
          <a:p>
            <a:pPr lvl="1"/>
            <a:endParaRPr lang="pt-BR" sz="2800" dirty="0"/>
          </a:p>
          <a:p>
            <a:pPr marL="742950" lvl="1" indent="-285750">
              <a:buFont typeface="Arial" charset="0"/>
              <a:buChar char="•"/>
            </a:pPr>
            <a:r>
              <a:rPr lang="pt-BR" sz="2800" dirty="0" smtClean="0"/>
              <a:t>Conclusões;</a:t>
            </a:r>
          </a:p>
          <a:p>
            <a:pPr marL="742950" lvl="1" indent="-285750">
              <a:buFont typeface="Arial" charset="0"/>
              <a:buChar char="•"/>
            </a:pPr>
            <a:endParaRPr lang="pt-BR" sz="2800" dirty="0"/>
          </a:p>
          <a:p>
            <a:pPr marL="742950" lvl="1" indent="-285750">
              <a:buFont typeface="Arial" charset="0"/>
              <a:buChar char="•"/>
            </a:pPr>
            <a:endParaRPr lang="pt-BR" sz="2800" dirty="0" smtClean="0"/>
          </a:p>
        </p:txBody>
      </p:sp>
    </p:spTree>
    <p:extLst>
      <p:ext uri="{BB962C8B-B14F-4D97-AF65-F5344CB8AC3E}">
        <p14:creationId xmlns:p14="http://schemas.microsoft.com/office/powerpoint/2010/main" val="298643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870857" y="1923797"/>
            <a:ext cx="740228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1) Qual é o percentual de partidas vencidas pelo time mandante?</a:t>
            </a:r>
            <a:endParaRPr lang="pt-BR" dirty="0" smtClean="0">
              <a:solidFill>
                <a:schemeClr val="bg1">
                  <a:lumMod val="65000"/>
                </a:schemeClr>
              </a:solidFill>
            </a:endParaRPr>
          </a:p>
          <a:p>
            <a:endParaRPr lang="pt-BR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pt-BR" dirty="0" smtClean="0">
                <a:solidFill>
                  <a:schemeClr val="bg1">
                    <a:lumMod val="65000"/>
                  </a:schemeClr>
                </a:solidFill>
              </a:rPr>
              <a:t>2) </a:t>
            </a:r>
            <a:r>
              <a:rPr lang="pt-BR" dirty="0" smtClean="0">
                <a:solidFill>
                  <a:schemeClr val="bg1">
                    <a:lumMod val="65000"/>
                  </a:schemeClr>
                </a:solidFill>
              </a:rPr>
              <a:t>Como é a distribuição de partidas por gol de diferença (e por país)?</a:t>
            </a:r>
          </a:p>
          <a:p>
            <a:endParaRPr lang="pt-BR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pt-BR" dirty="0" smtClean="0">
                <a:solidFill>
                  <a:schemeClr val="bg1">
                    <a:lumMod val="65000"/>
                  </a:schemeClr>
                </a:solidFill>
              </a:rPr>
              <a:t>3) Qual é o percentual de partidas que terminam empatadas (e por país)?</a:t>
            </a:r>
          </a:p>
          <a:p>
            <a:endParaRPr lang="pt-BR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pt-BR" dirty="0" smtClean="0">
                <a:solidFill>
                  <a:schemeClr val="bg1">
                    <a:lumMod val="65000"/>
                  </a:schemeClr>
                </a:solidFill>
              </a:rPr>
              <a:t>4) Jogadores de mesma posição possuem semelhança nos </a:t>
            </a:r>
            <a:r>
              <a:rPr lang="pt-BR" dirty="0" err="1" smtClean="0">
                <a:solidFill>
                  <a:schemeClr val="bg1">
                    <a:lumMod val="65000"/>
                  </a:schemeClr>
                </a:solidFill>
              </a:rPr>
              <a:t>scouts</a:t>
            </a:r>
            <a:r>
              <a:rPr lang="pt-BR" dirty="0" smtClean="0">
                <a:solidFill>
                  <a:schemeClr val="bg1">
                    <a:lumMod val="65000"/>
                  </a:schemeClr>
                </a:solidFill>
              </a:rPr>
              <a:t>?</a:t>
            </a:r>
          </a:p>
          <a:p>
            <a:endParaRPr lang="pt-BR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pt-BR" dirty="0" smtClean="0">
                <a:solidFill>
                  <a:schemeClr val="bg1">
                    <a:lumMod val="65000"/>
                  </a:schemeClr>
                </a:solidFill>
              </a:rPr>
              <a:t>5) Como ocorreu a evolução anual (overall rating) dos melhores jogadores?</a:t>
            </a:r>
            <a:endParaRPr lang="pt-BR" dirty="0" smtClean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7444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1201762" y="836712"/>
            <a:ext cx="67404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1) Qual é o percentual de partidas vencidas pelo time mandante?</a:t>
            </a:r>
            <a:endParaRPr lang="pt-BR" dirty="0" smtClean="0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43" y="1916832"/>
            <a:ext cx="9079315" cy="3434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o Explicativo 1 6"/>
          <p:cNvSpPr/>
          <p:nvPr/>
        </p:nvSpPr>
        <p:spPr>
          <a:xfrm>
            <a:off x="2047236" y="1501686"/>
            <a:ext cx="1559024" cy="306324"/>
          </a:xfrm>
          <a:prstGeom prst="borderCallout1">
            <a:avLst>
              <a:gd name="adj1" fmla="val 18750"/>
              <a:gd name="adj2" fmla="val -8333"/>
              <a:gd name="adj3" fmla="val 170420"/>
              <a:gd name="adj4" fmla="val -30052"/>
            </a:avLst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err="1" smtClean="0">
                <a:solidFill>
                  <a:schemeClr val="tx1"/>
                </a:solidFill>
              </a:rPr>
              <a:t>Feature</a:t>
            </a:r>
            <a:r>
              <a:rPr lang="pt-BR" sz="1100" dirty="0" smtClean="0">
                <a:solidFill>
                  <a:schemeClr val="tx1"/>
                </a:solidFill>
              </a:rPr>
              <a:t> </a:t>
            </a:r>
            <a:r>
              <a:rPr lang="pt-BR" sz="1100" dirty="0" err="1" smtClean="0">
                <a:solidFill>
                  <a:schemeClr val="tx1"/>
                </a:solidFill>
              </a:rPr>
              <a:t>engineering</a:t>
            </a:r>
            <a:r>
              <a:rPr lang="pt-BR" sz="1100" dirty="0" smtClean="0">
                <a:solidFill>
                  <a:schemeClr val="tx1"/>
                </a:solidFill>
              </a:rPr>
              <a:t>: criação de campo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3" name="Texto Explicativo 1 12"/>
          <p:cNvSpPr/>
          <p:nvPr/>
        </p:nvSpPr>
        <p:spPr>
          <a:xfrm>
            <a:off x="6383214" y="1206044"/>
            <a:ext cx="1559024" cy="710788"/>
          </a:xfrm>
          <a:prstGeom prst="borderCallout1">
            <a:avLst>
              <a:gd name="adj1" fmla="val 18750"/>
              <a:gd name="adj2" fmla="val -8333"/>
              <a:gd name="adj3" fmla="val 163988"/>
              <a:gd name="adj4" fmla="val -58065"/>
            </a:avLst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err="1" smtClean="0">
                <a:solidFill>
                  <a:schemeClr val="tx1"/>
                </a:solidFill>
              </a:rPr>
              <a:t>Feature</a:t>
            </a:r>
            <a:r>
              <a:rPr lang="pt-BR" sz="1100" dirty="0" smtClean="0">
                <a:solidFill>
                  <a:schemeClr val="tx1"/>
                </a:solidFill>
              </a:rPr>
              <a:t> </a:t>
            </a:r>
            <a:r>
              <a:rPr lang="pt-BR" sz="1100" dirty="0" err="1" smtClean="0">
                <a:solidFill>
                  <a:schemeClr val="tx1"/>
                </a:solidFill>
              </a:rPr>
              <a:t>engineering</a:t>
            </a:r>
            <a:r>
              <a:rPr lang="pt-BR" sz="1100" dirty="0" smtClean="0">
                <a:solidFill>
                  <a:schemeClr val="tx1"/>
                </a:solidFill>
              </a:rPr>
              <a:t>: Criação de data frame específico para vitórias de mandantes;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4" name="Texto Explicativo 1 13"/>
          <p:cNvSpPr/>
          <p:nvPr/>
        </p:nvSpPr>
        <p:spPr>
          <a:xfrm>
            <a:off x="7257501" y="2204864"/>
            <a:ext cx="1559024" cy="710788"/>
          </a:xfrm>
          <a:prstGeom prst="borderCallout1">
            <a:avLst>
              <a:gd name="adj1" fmla="val 18750"/>
              <a:gd name="adj2" fmla="val -8333"/>
              <a:gd name="adj3" fmla="val 46862"/>
              <a:gd name="adj4" fmla="val -113215"/>
            </a:avLst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err="1" smtClean="0">
                <a:solidFill>
                  <a:schemeClr val="tx1"/>
                </a:solidFill>
              </a:rPr>
              <a:t>Feature</a:t>
            </a:r>
            <a:r>
              <a:rPr lang="pt-BR" sz="1100" dirty="0" smtClean="0">
                <a:solidFill>
                  <a:schemeClr val="tx1"/>
                </a:solidFill>
              </a:rPr>
              <a:t> </a:t>
            </a:r>
            <a:r>
              <a:rPr lang="pt-BR" sz="1100" dirty="0" err="1" smtClean="0">
                <a:solidFill>
                  <a:schemeClr val="tx1"/>
                </a:solidFill>
              </a:rPr>
              <a:t>engineering</a:t>
            </a:r>
            <a:r>
              <a:rPr lang="pt-BR" sz="1100" dirty="0" smtClean="0">
                <a:solidFill>
                  <a:schemeClr val="tx1"/>
                </a:solidFill>
              </a:rPr>
              <a:t>: Criação de data frame específico para vitórias de visitantes;</a:t>
            </a:r>
            <a:endParaRPr lang="pt-BR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4391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870857" y="1923797"/>
            <a:ext cx="740228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>
                <a:solidFill>
                  <a:schemeClr val="bg1">
                    <a:lumMod val="65000"/>
                  </a:schemeClr>
                </a:solidFill>
              </a:rPr>
              <a:t>1) Qual é o percentual de partidas vencidas pelo time mandante?</a:t>
            </a:r>
          </a:p>
          <a:p>
            <a:endParaRPr lang="pt-BR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pt-BR" dirty="0" smtClean="0"/>
              <a:t>2) </a:t>
            </a:r>
            <a:r>
              <a:rPr lang="pt-BR" dirty="0" smtClean="0"/>
              <a:t>Como é a distribuição de partidas por gol de diferença (e por país)?</a:t>
            </a:r>
          </a:p>
          <a:p>
            <a:endParaRPr lang="pt-BR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pt-BR" dirty="0" smtClean="0">
                <a:solidFill>
                  <a:schemeClr val="bg1">
                    <a:lumMod val="65000"/>
                  </a:schemeClr>
                </a:solidFill>
              </a:rPr>
              <a:t>3) Qual é o percentual de partidas que terminam empatadas (e por país)?</a:t>
            </a:r>
          </a:p>
          <a:p>
            <a:endParaRPr lang="pt-BR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pt-BR" dirty="0" smtClean="0">
                <a:solidFill>
                  <a:schemeClr val="bg1">
                    <a:lumMod val="65000"/>
                  </a:schemeClr>
                </a:solidFill>
              </a:rPr>
              <a:t>4) Jogadores de mesma posição possuem semelhança nos </a:t>
            </a:r>
            <a:r>
              <a:rPr lang="pt-BR" dirty="0" err="1" smtClean="0">
                <a:solidFill>
                  <a:schemeClr val="bg1">
                    <a:lumMod val="65000"/>
                  </a:schemeClr>
                </a:solidFill>
              </a:rPr>
              <a:t>scouts</a:t>
            </a:r>
            <a:r>
              <a:rPr lang="pt-BR" dirty="0" smtClean="0">
                <a:solidFill>
                  <a:schemeClr val="bg1">
                    <a:lumMod val="65000"/>
                  </a:schemeClr>
                </a:solidFill>
              </a:rPr>
              <a:t>?</a:t>
            </a:r>
          </a:p>
          <a:p>
            <a:endParaRPr lang="pt-BR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pt-BR" dirty="0" smtClean="0">
                <a:solidFill>
                  <a:schemeClr val="bg1">
                    <a:lumMod val="65000"/>
                  </a:schemeClr>
                </a:solidFill>
              </a:rPr>
              <a:t>5) Como ocorreu a evolução anual (overall rating) dos melhores jogadores?</a:t>
            </a:r>
            <a:endParaRPr lang="pt-BR" dirty="0" smtClean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3062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>
            <a:off x="1201762" y="836712"/>
            <a:ext cx="67404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2) Como é a distribuição de partidas por gol de diferença (e por país)?</a:t>
            </a:r>
            <a:endParaRPr lang="pt-BR" dirty="0" smtClean="0"/>
          </a:p>
        </p:txBody>
      </p:sp>
      <p:pic>
        <p:nvPicPr>
          <p:cNvPr id="4104" name="Picture 8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88"/>
          <a:stretch/>
        </p:blipFill>
        <p:spPr bwMode="auto">
          <a:xfrm>
            <a:off x="92068" y="1799771"/>
            <a:ext cx="8959864" cy="4250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869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>
            <a:off x="1201762" y="836712"/>
            <a:ext cx="67404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2) Como é a distribuição de partidas por gol de diferença (e por país)?</a:t>
            </a:r>
            <a:endParaRPr lang="pt-BR" dirty="0" smtClean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502" y="1484784"/>
            <a:ext cx="7814997" cy="4670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3404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>
            <a:off x="1201762" y="836712"/>
            <a:ext cx="67404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2) Como é a distribuição de partidas por gol de diferença (e por país)?</a:t>
            </a:r>
            <a:endParaRPr lang="pt-BR" dirty="0" smtClean="0"/>
          </a:p>
        </p:txBody>
      </p:sp>
      <p:sp>
        <p:nvSpPr>
          <p:cNvPr id="2" name="AutoShape 2" descr="data:image/png;base64,iVBORw0KGgoAAAANSUhEUgAAA3UAAAN1CAYAAADYDtIgAAAgAElEQVR4XuydCbyN1f7/P8ccjlkliUIqU7eu1G1QijQepUGu+jeikVIiTaRBN81pcm91adAlt4GI6qeB3LoopRKhWTgkCYn/6/tku9uxz9lrP2vt53nWWp/9et3X7/6utb5rfd+f57Df55kKtmzZchf4IQESIAESIAESIAESIAESIAESsJJAwVap62/l7rlpEiABEiABEiABEiABEiABEvCcAKXO8wOA7ZMACZAACZAACZAACZAACdhNgFJnd37cPQmQAAmQAAmQAAmQAAmQgOcEKHWeHwBsnwRIgARIgARIgARIgARIwG4ClDq78+PuSYAESIAESIAESIAESIAEPCdAqfP8AGD7JEACJEACJEACJEACJEACdhOg1NmdH3dPAiRAAiRAAiRAAiRAAiTgOQFKnecHANsnARIgARIgARIgARIgARKwmwClzu78uHsSIAESIAESIAESIAESIAHPCVDqPD8A2D4JkAAJkAAJkAAJkAAJkIDdBCh1dufH3ZMACZAACZAACZAACZAACXhOgFLn+QHA9kmABEiABEiABEiABEiABOwmQKmzOz/ungRIgARIgARIgARIgARIwHMClDrPDwC2TwIkQAIkQAIkQAIkQAIkYDcBSp3d+XH3JEACJEACJEACJEACJEACnhOg1Hl+ALB9EiABEiABEiCB6AmMHTsWo0aNQpMmTXDzzTejYcOG0W+CK5IACThDgFLnTJRshARIgARIgARIwAYCK1aswODBg/HTTz9h2LBhaNasmQ3b5h5JgAQSTIBSl+BwuDUSIAESIAESIAH3CEyYMAF///vfcf311+Pggw92r0F2RAIkEDkBSl3kyLkgCZAACZAACZAACZAACZAACZgjQKkzx5KVSMB6Avfddx9eeeWVUvuoV68e/vznP+Pkk08OLhcqKCjYYewHH3yAQYMG4aCDDsINN9yAKlWqbBuTrX56sUaNGmHEiBGoXbs2vvzySwwYMCC4VEnlU7NmTdx5553Ya6+9guEq88uVK4ddd90Vhx56KLp164a6devusFQu+5fJJ554Ivr27btD/23atMGQIUNQvXr1UtuR3+SPHDlyhxrpE9atW4dp06Zh6tSpWLx4MTZs2IAKFSoE2XTq1AnHHHMMqlatmhWZcJXMvvjiCxx22GHBf69UqVLWeZkGpPZd2uRatWqhVatWQV8HHHBAxmNIJa/0+iXzVt34li1bAm6vvfYaZs6ciR9++AGbN29G5cqVg/ubOnTogOOOOy44BrN9vvvuO7z00ks71Nlzzz1x0kknBVxLyyLVb4sWLXb4mcm2rvSwcOHCYG352ZPL+uST4nzCCSdg//33D44L1Y8Kf6nftm1bnHnmmaX+XSDrlba/atWqYZ999kHXrl2D46C04y3b8SRrSF7CWXrt2LFjTsdutvqpvxeOOuooFBUVlXos5PoztGrVKvTv3x9r1qzZ7u+qVEb5yFU1f44jARKwkwClzs7cuGsSyAsBVWmRLzrypbxXr17BF6r0j61Sl97DzjvvjFtuuWWbFKb+TJVPanxpUid/fv7556N79+4ZpUb+vCypky9806dPx7333otffvml1GNB+hBBE4kq6zN37tzg/p6NGzcGojl8+HDsvffeoY6xbF+S04vKZWfyxVYEIf2jIhXp48NI3fLly3HXXXdh9uzZZfYp8tGnTx8ce+yxGbMSkX7qqacwfvz4QAhL+9SpUycQ/EMOOWSHOmGlbtOmTcElfC+88EKZa7du3Tq4zE/2oPLJhb/8XdCzZ0/06NED5cuX36786tWrg19MvPnmm2UuK0ImbFq2bLnDuFyOJ5l8+OGH4+qrr1b6ZUb6z5kKFznOhKNIcslPrj9DZUldvnJV6ZFjSIAE7CVAqbM3O+6cBIwTSEnL7bffHpyRS/+ISBQXF+P111/HM888E8jEKaecEohd+lkAFanLVL+sZsJ+6U3VVJn/22+/BV/wH330UXz99dc48sgjcc0112z3W/+y+KiEkS6FIk+33XYb9t1334xTS5M6yeHFF1/Eww8/HMyTs0l//etfgzNLkoP0IWdu5Kl6H330UXDGsawHMfz++++QfUmu7dq1w7vvvoszzjgDF154YanCWVavqX1fcsklwfFR8hiSMxNyjDz22GPB8SRiJ+KZfhZLJS8V3qWNEaGTs8iLFi0KROess84KZED+u5x9TjF87rnn8N577wVlRHqPOOKI7UrKmVI5lmWM/HJDzhSJyDdo0GC7LNLrXHzxxcEZn/Sz3GH7lbNzDz30EAoLCwPxbN++ffDf5bN+/Xp8+OGH247nv/zlLwHn9DPnpfFR2c/PP/+MSZMm4cknnwxkTo5lOQOd+qQzrlGjRnBMyc+U/KJBepf9zZs3D08//TQ++eSTgF+m+8vKOp5Sa8lZssmTJ2P06NFBdvKLgs6dOysdItnqy8/b999/H/y8Sc5ydlF+nkTwUp8wP0NlSV2+clUCwkEkQALWEqDUWRsdN04C5gmoSsvnn3+Om266CfLF7sYbbwy+TKY+tkpdav8idCJzcgbib3/723aPGVflU1oyqflyZkrOYmT6gpiaW5rUffrpp7juuuuCL6/yfzOd+ZEa6cKR6VLYkv2KZF522WW44447gj+S3uUS2Fw/2b4kp+otW7YsOIZErEoKoIpU5Lqv1HiRCRGxGTNmBEJ57bXXlnoZbLpAN23aNJiX+jIvX+RFnMeNG5f1kfRS5//+7/+Cy4nlI32LQKc+YfqVX6qImMrPoginSFumj3CWS5flssxbb70141mmkvNU9yN9CYPnn38+uIzy0ksvDUqlM5Y+Zf2SZ2NTa8pZKTnL+Y9//CO4tFEYy5m7kj8HmX5JUHLfr776Ku6+++5AvgcOHIiKFStmPUxUj9fU5ZVyvMrPyJ/+9KdttVN/Z+TyM1Sa1OUz16wwOIAESMBqApQ6q+Pj5knALAFVaZEvc//+97+DS6tKfoGyXerK+g26Kp/SUknNl0vN5GzbkiVLgrNE55133g5nxTJJnVweKbIlgpDt8k3ZQ+rL5tq1a4NLKjNd3pZ6V5bcJ9m7d+9g3FtvvRWcqZP7pXL9qH5JlroiViIa8iVevsynzjKpSkWue5Pxs2bNwtChQ7HbbrsFZ5fq169fZhmRY5Gw+fPnB1/m5VJG+SxYsCAQQjnDpPJI+vSfGbl8T+6pTJ2dDNNvtnuyUk3Jug8++GBwz52KGMm8XPaT6eddzvYKY8lVLmPOxljETs6EyR7lHkb5+UhdypnL8VTW3z2lhZxL/dTPb0mOYX6GSssvn7mG+XnhHBIgAXsIUOrsyYo7JYG8E8hFWr799tvgjJZc8ieiscsuuwT7s13qUmfCdtppp7ydqROBkS+yIgPyKXnpmvxvmaQuxVzu3VI5kyZnk+QMjVxWmOmshZxplUvy5GEhqbM4qS/kJc9MqR58uXxJTq0v8ikyKWcuc5UK1X3JuNRlcnJGR1VwZJ580ZazMOkM5bJBufQwl0tVU2d7JEfdflPs5OE2clZKLm3M9OCiXPikxoaROjnrKZdPyt8HckZSHt5z1VVXBZKm8kn9AkIemJL+94nq8STyKpe5yhm/fJypkx5Sfz9eccUVwcNv5BP2Z6g0ectnrio5cAwJkIC9BCh19mbHnZOAcQK5SN2vv/4anG2Q+2LSz2DYKnXyZeo///nPtnu95J6cK6+8crv7BXPhkymc9PlytkbuK5Mvrc2bNw8EL/1BFpmkLsyZiLIOktTDHeSpi3JGRR4KIve5yeVy8iVbLq2Vp4Hm8lH9Ei415Yu4POxF7s2SXxCk7oPKRSpy2ZtIlTxEQ3qUp6OKuIb5yMNRJC+5x0r+b/rlx2XVSz9rli4GYftN3Xsla8pljnJPnzwUJ3XGM0xvuUh1+hk2OasrZ3fDMpZLNuUYlGM8/fLGbMeTMP3xxx+DKwfkP/ILj0z3P5bGIlv91Dy5R1Aud5annKb/fRf2Z0jlnjrTuYY9HjiPBEjADgKUOjty4i5JIBICuUiL3NMlX27kUr30B5+oSF22Zko+NTKXp/FJ7dLu0VJ9JYKcMRKhKXnZWC5Pv0x/JUOq35J80x8mcdpppwVfiktedpbOQuU1B9nYpv48/axV+qWW6fdJhXm9geqX5NQ+5J4suXwtPTPdvEtjkKorD+5IvS5DlVf6uJS4yBfz9FdnqNTKlGFYqROpevbZZ4MHF8l/T33k/jU5huXsnTzwKP2hHip7zLaflEjJvXByGbFIZIqDXFIsvxSQM5u5Ms50eWMuT7+U+2BPPfVUXHDBBcqvcMh2vKYemiMPUJIHuqTfn6rzM5Tt6Zf5yFUle44hARKwlwClzt7suHMSME4gF6mTxTONt1XqUu93K+tdV6alThimzvbIf09/gEamL/8mpS51uZusW/JSzs8++yy4X0y+JOf6eoNsX5JLHrSZxscpdWVJREqwVe97yvQDalLqUvXlElt5196UKVOCM0npH8nwwAMPDM46Z7u3LTUvF/5yT6E8IKVLly7B5Z864hxW6uQMszy45PTTTw+eJpvLZai5SKP8okZ+2dOkSZMAlc7PkMoxZDpX4/9gsCAJkECiCFDqEhUHN0MC8RLIRerSL0HL9UxdUl5pID3IpX/yri/5YihnGEp7IXZpEptLYpn4pj9FUS4HTD1YItOX/5dffhn3339/mS8kV91P6uEOme4/Sj0cRC4ty+WeMVk7V6mTR/LLZXOZztSFeRl3Wf2rCIeNUpfes1zG+M033wQPhHnnnXcCyZJLEkt792ImXtmkLvVCbnnyqjxgRx46U1IIw5wNLUvqSp59l0su5SyvvANPfmblslpVaU3vOZvUpV5s3qlTJxxzzDHbvXpD52dIRepM56r6dwPHkQAJ2EmAUmdnbtw1CeSFQC5Sl3r0tjziO/2hDypn6pIidQIx/bH18iCMTO/KSsHOhU+mgEqbL/d4ybry0IvUu/9E4OTpoumXX86ZMyd4KIaclZCzevIwlzCf1MMY5HH42T677757kK9IgconF6kToU09VEMez596D1y2y/9U9pFpTOqLtDwNVC4XTJ1xyVavpGCnfqEh92CWfLx9WbVKexJlvvqVvYjgyUvW5dLBkk+WLG2vOvtJXZoq/zcXxql76oRp+t8PZR1P6a/tSP+FSLY8M0ldLg/Okfm6P0O5Sl3JnsLkmgsXjiUBErCPAKXOvsy4YxLIG4FcpKW0p9XZJnUCU+5HSj20pKyXdefCJxepk7Hvv/9+8OAZ+YjgyQuPS0qdvHNMHiiSerWBynvk5Eux3HMl9+zJ5WlyliX1cAepo/LJ5SmGuUidyadBqvSRfh9omJ7SBTt1liaXM5mpfpcuXbrdwzbCSFTqWJSXjnfr1q3M9lOX04qYi+Blu8cuzH5SG0i/zywXxqW9HzLb8ZR+X2qmF9lnOy6y1S9tvu7PUGlSl89cs7Hgn5MACdhNgFJnd37cPQkYJaAqLemPDy/5238bpU4gpn85lBc5y6P+q1Spsh1fVT6lhVLW/JKXYbZp0ya4lDFdJNK/MKu8p07OSMkZvY8++mjb4+XTa5QlJOnjSr5XrayDLpcvyfKQHXmVgvSq+9421R+EXN+hJnUzXQqbkhD5hYCcWZInmJb1Mf2eOrmHTu6FVMlG5bLT9L3rSJ3USQmP6rsAdd9Tl7ovVaRd7u+TS0JVP7kcr5nENezPUGlSl89cVZlwHAmQgJ0EKHV25sZdk0BeCKhKi1y2J7Ig0lDyHWu2Sp0ATb0MW75k9u/ff9sj9lOwVfmEkTqZI2dy5CydnFlJfUo+CTT1Hj35AiuPWJf7mjI9GELOwj3++OPB/Wp77bVXIE/16tXb9nAHuYQw20NQUl/OZS+p99hlO/BUvyTLWUc5huQdeSVZ60pFWXuUy/xEwiRreQ2A3EcpT4ss7bNy5crgjKkIaHoWImlPPPFE8PRJuYxTcmvcuHHGMjJWXhgvl5rKJ/2BOPL/h+lXpFIuxZWHaVx88cUoKirKeByEeX9bmP2kN546kyw9C2PJV86AZ/rIz5o8RVPeL1e7du0gG3lpeeqjcjylS6GcjZRLYlXOYssaKvVL7jsl9Do/Q6VJXT5zzfazyz8nARKwmwClzu78uHsSMEqgLGmRL07yBVK+qMlLfuWeutT9X/LkyNTHZqlL/zIqX9RFWNMfvpBvqROGclZNZE2+MMqnpNSl3wMofy6XnHXv3h3NmjULXo4tsicyJi/Hlvuo5EEP6fcJpi4bVHldQfoDU1TvxyrrS7LsXe4flEtNRYjkv2e6ZE5XKrL9UKSflZUHesiLpOXpjSK9ciwLQ9nD5MmTg5doSxbyIB257yr1Lj1ZQ/jI5Yxvv/12wFnOEIlciViIaKcehy8/L3I2ST6ZBCxMv9mOA/l5lZecy3Ewffr04NjI9JL7TKzC7KdkHWE8dOjQ4BcUwviss87C0UcfHQi0sBG5lndclnac5iJ1MjYlQ/IAFclBOKf/vVTaMRFG6kz8DJUmdfnMNdvPBf+cBEjAbgKUOrvz4+5JwCgB1Uf2y31ZIhu9evUKvsymf/IpdarvmZP9hH2aopw5kksv5QxNyXfHqfJJ8Sj5rjoVKUw/A5RJ6uR/kzHy1M6HH354m/xlOhDk3il5NYG8q0y+SKcebiOyp/pi8dTlinIWpeSrDzKtme1pgulzROjkLE7JM2XZnr6Yad1cH3SxevVqPPLII8HTE+XpkKV95Fhv27Yt5GXh8tCYkh8RvtGjRwdnm9LfFVdynIiN1JCHwZQ8s5pLv+l9ynpyJlae3lrW2iKk/fr1Q4cOHZQe929C6qR/VcZymabcKyovTi/5yUW6Ui9jF4EteTbUlNSZ+hnK9p66fORq9B8LFiMBEkgcAUpd4iLhhkggPgJlSUv6Y8xF6Bo2bJjxC6LtUpd+75O8QFnObsi7r+QThdTJOun3wpU8U5d+dKTeYyVnT+VMhXyxl7MTIpPHH398cFapatWq26akLqeUywTlMrdsD8yQiamHe8iTOdNfUp7tS3Jpfy5nw0Qypa+999474zGUi+Sk1slV6lLz5DJQuY9JzraVZHj44YcHZ5caNGiQVYZSWbzxxhtBHRFFkSm5107OBLZv336HX4Ck9pBLv5n6LOs4kBeQy1lWkXLVjympk/Xk50nOGL7yyiuQXxD88MMPwTZE5EXi5L2Qcl9gaWfVcpE6OXM6bNiw4Exw6j5N+Rku65NLfalj6mdI5emXpnNVzZ/jSIAE7CRAqbMzN+6aBEiABLYRSImXyIN8geeHBEiABEiABEjALwKUOr/yZrckQAIOEpB7k+ShGXJ2SM4syWWxcrkfPyRAAiRAAiRAAn4QoNT5kTO7JAEScJyAPJRD7q2Sl5bL0/9at27teMdsjwRIgARIgARIIEWAUsdjgQRIgAQsJjBq1CjI0/jkIw+ckCdhdurUSenJfxa3za2TAAmQAAmQAAmkEaDU8XAgARIgARIgARIgARIgARIgAYsJUOosDo9bJwESIAESIAESIAESIAESIAFKHY8BEiABEiABEiABEiABEiABErCYgLNSJ+/ZKSoqCt4xxQ8JkAAJkAAJkAAJkAAJkAAJqBLYa6+90LJlS9XhsY9zXupmzJiBwsLC2EFv2LABS5YsQYsWLWLfCzdgFwF5TP38+fODF/XyQwK5EPj888/RpEmTUl96nUstjvWLgPxidOedd0a2l3f7RYXdqhD46quvgleqyAvm+SEBVQLLly/Hpk2b0KBBA9UpeR0nfwf++uuvlLq8UlYsnjpTR6lTBMZhiSVAqUtsNInfGKUu8REldoOUusRGk/iNUeoSH1EiN0ip04+FZ+r0GSpV4Jk6JUwclIEApY6HRVgClLqw5DiPUsdjICwBSl1Ycn7Po9Tp50+p02eoVIFSp4SJgyh1PAYMEqDUGYTpWSlKnWeBG2yXUmcQpkelKHX6YVPq9BkqVaDUKWHiIEodjwGDBCh1BmF6VopS51ngBtul1BmE6VEpSp1+2JQ6fYZKFSh1Spg4iFLHY8AgAUqdQZielaLUeRa4wXYpdQZhelSKUqcfNqVOn6FSBUqdEiYOotTxGDBIgFJnEKZnpSh1ngVusF1KnUGYHpWi1OmHTanTZ6hUgVKnhImDKHU8BgwSoNQZhOlZKUqdZ4EbbJdSZxCmR6UodfphU+r0GSpVoNQpYeIgSh2PAYMEKHUGYXpWilLnWeAG26XUGYTpUSlKnX7YlDp9hkoVKHVKmDiIUsdjwCABSp1BmJ6VotR5FrjBdil1BmF6VIpSpx82pU6foVIFSp0SJg6i1PEYMEiAUmcQpmelKHWeBW6wXUqdQZgelaLU6YdNqdNnqFSBUqeEiYModTwGDBKg1BmE6VkpSp1ngRtsl1JnEKZHpSh1+mFT6vQZKlWg1Clh4iBKHY8BgwQodQZhelaKUudZ4AbbpdQZhOlRKUqdftiUOn2GShUodUqYOIhSx2PAIAFKnUGYnpWi1HkWuMF2KXUGYXpUilKnHzalTp+hUgVKnRImDqLU8RgwSIBSZxCmZ6UodZ4FbrBdSp1BmB6VotTph02p02eoVIFSp4SJgyh1PAYMEqDUGYTpWSlKnWeBG2yXUmcQpkelKHX6YVPq9BkqVaDUKWHiIEodjwGDBCh1BmF6VopS51ngBtul1BmE6VEpSp1+2LFI3ZYtWzBx4kSMGjUKv/76K/bee2/06dMHLVu2LLWjZcuW4Z577sG1116L2rVrZ+1c/kEqKirCjBkzUFhYmHV8vgdQ6vJN2N36mzdvxvz589GqVSt3m2RneSFAqcsLVi+KUuq8iDkvTVLq8oLV+aKUOv2IY5G6H3/8Effeey8uvPBCNGnSBC+++CIWLlyIq666CuXLl9+hq02bNuHhhx/GnDlzMGLECEqdfu6sYBEBSp1FYSVsq5S6hAVi0XYodRaFlbCtUuoSFogl26HU6QcVi9SJnE2bNm2bxMlZuJEjR+Lqq6/OeFbt/fffx6uvvoqff/4Z1113HaVOP3dWsIgApc6isBK2VUpdwgKxaDuUOovCSthWKXUJC8SS7VDq9IOKRepmzZqF9957D3379g06WLVqFYYNGxZIXsOGDbfr6qeffsJ9992H008/HWPGjAnEj5df6gfPCvYQoNTZk1XSdkqpS1oi9uyHUmdPVknbKaUuaYnYsR9KnX5OsUjdhAkTID/06VI3ZMgQXHHFFdhrr722dSX33o0dOxZ16tRBu3btcNddd2WUOjnT9+9//xtvvfXWtrlr167F9OnTMXDgQDRr1gwdOnTQp6VRQS4hXblyJXbZZReNKpzqIwH5Ofj++++x2267+dg+e9YgIH831q1bFxUqVNCowqk+ElixYkVw5UzlypV9bJ89axAoLi7GTjvtFPyHHxJQJSDf23///XfUrFlTdUpex8nfgfJL9bKe95HXDYQoHovUqZ6p++KLLwJZu/zyy4MHqpQldY888kjwUJSNGzcGGNavX4958+bhoosuwsEHH4wjjjgiBB5zU0TqVq9ejXr16pkrykpeEBCpk99g7bzzzl70yybNEZB/lGrVqkWpM4fUm0pyBU21atVQqVIlb3pmo2YIyBVW8suAKlWqmCnIKl4Q+OWXXwKJSsLDDQW4/B0o378odVkOP5GtqVOnBmfq5MEo8ttkucRSnmyZbuhyRk/utUv/yJ/feeed253Ry7Qcn37pxd8BXjTJyy+9iDkvTfLyy7xg9aIoL7/0Iua8NMnLL/OC1fmivPxSP+JYztTJ0y+HDx+OSy+9FHvuuScmT56M2bNnY8CAAahYsWLGrsSYSztTR6nTPxBYIbkEKHXJzSbpO6PUJT2h5O6PUpfcbJK+M0pd0hNK5v4odfq5xCJ1cjpz/PjxePLJJyHvb2vcuHHwVEu5n07kLdP9dZQ6/bCTWkGeaiqXpsp9Pw0aNEjqNmPbF6UuNvTWL0ypsz7C2Bqg1MWG3vqFKXXWRxhLA5Q6feyxSJ3+trNX4OWX2RnFOULyee65cfjXv97AokXzUKlSXWzevBGVKpVHu3YH4Zxzjg+eeMoPgmvM+fJxHglhCFDqwlDjHCFAqeNxEJYApS4sOb/nUer086fU6TNUqiBnJJcsWYIWLVoojXd50N13342bbroLGzb0wm+/nQqgTVq76wC8jjp1xqBx4zW4556BsT+5NO4sKHVxJ2Dv+pQ6e7OLe+eUurgTsHd9Sp292cW5c0qdPn1KnT5DpQqUuj8wde/eB1On/ori4hEAsj0J9CXUrNkPI0cOQ48ePZQ4uziIUudiqtH0RKmLhrOLq1DqXEw1mp4oddFwdm0VSp1+opQ6fYZKFSh1wAUXXIlx44A1a+4pwUzOzq0CIO/SKvkev09Ru/YpeOaZe9GlSxcl1q4NotS5lmh0/VDqomPt2kqUOtcSja4fSl10rF1aiVKnnyalTp+hUgXfpe7ZZ5/FFVeMwYoVE7fyWgzgCQBTASwCUA3AJgDy9FO5HLMngNO2jn0TTZsOxty5r6F69epKvF0aRKlzKc1oe6HURcvbpdUodS6lGW0vlLpoebuyGqVOP0lKnT5DpQq+S92++x6Jzz4bDqA9gBsAPALgQgBnAtg/jeFaANO2/rmcvfsbgCNQWHgFbrttb1x22WVKvF0aRKlzKc1oe6HURcvbpdUodS6lGW0vlLpoebuyGqVOP0lKnT5DpQo+S93rr7+OM8+8BytXvgKgCMAWAKMA7JyF3YsAegMYBqAdWrW6CvPmva7E26VBlDqX0oy2F0pdtLxdWo1S51Ka0fZCqYuWtyurUer0k6TU6TNUquCz1A0dehtuumknAO8AqAXg70rM/hj0CYDOAEaiTp3r8cEHLwUvrPfpQ6nzKW2zvVLqzPL0qRqlzqe0zfZKqTPL05dqlDr9pCl1+gyVKvgsdaeddhHGjy8H4EMA7ynx2n6QnJ27BHXrtsD48f29e8UBpS7EIcMpAQFKHXjmi40AACAASURBVA+EsAQodWHJcR6ljsdAGAKUujDUtp9DqdNnqFTBZ6nr0qUnpkz5D4B/AjhYideOgy7ATju9ixde8O8pmJS6kIcMp1HqeAyEJkCpC43O+4mUOu8PgVAAKHWhsG03iVKnz1Cpgs9Sd8ghR+O9934FMEOJVeZBc1FQ0BVvv/00Dj30UI069k2l1NmXWVJ2zDN1SUnCvn1Q6uzLLCk7ptQlJQm79kGp08+LUqfPUKmCz1LXuvWf8PHHZwO4SolV6YN2xxtvjMZRRx2lWceu6ZQ6u/JK0m4pdUlKw669UOrsyitJu6XUJSkNe/ZCqdPPilKnz1Cpgs9St9tu++P77+8AoPvy8I549NHu6NWrlxJzVwZR6lxJMvo+KHXRM3dlRUqdK0lG3welLnrmLqxIqdNPkVKnz1Cpgs9St/PObbB8+UgAhymxKm2QXH55yy3tMHjwYK06tk2m1NmWWHL2S6lLTha27YRSZ1tiydkvpS45Wdi0E0qdflqUOn2GShV8lrrddz8A3347BMBJSqxKG1Su3JEYMaIr+vXrp1XHtsmUOtsSS85+KXXJycK2nVDqbEssOful1CUnC5t2QqnTT4tSp89QqYLPUtehQye89VYHANcrsSr9TF0DTJv2NDp27KhVx7bJlDrbEkvOfil1ycnCtp1Q6mxLLDn7pdQlJwubdkKp00+LUqfPUKmCz1J366234oYbxmPLltlKrDIPeguVKp2LDRu+1Khh51RKnZ25JWHXlLokpGDnHih1duaWhF1T6pKQgn17oNTpZ0ap02eoVMFnqVu1ahV23vlP2LTpQQAnKvHacVA3HHvsJkye/GLI+fZOo9TZm13cO6fUxZ2AvetT6uzNLu6dU+riTsDO9Sl1+rlR6vQZKlXwWeoE0HnnXYinnpqBLVvmAKisxOx/g55B+fLXYt6817DvvvvmONf+4ZQ6+zOMqwNKXVzk7V+XUmd/hnF1QKmLi7zd61Lq9POj1OkzVKrgu9RJ/3vttT+++64ZgJcAFChxAyajoOBcXHPN/8Pw4cMV57g1jFLnVp5RdkOpi5K2W2tR6tzKM8puKHVR0nZnLUqdfpaUOn2GShV8lzqB1KPHhXjuuZewZcueAO4FcEgWdjJmBCpW/AWTJ4/z7gEpKTiUOqUfMQ7KQIBSx8MiLAFKXVhynEep4zEQhgClLgy17edQ6vQZKlXwXerGjRuHiy9+FCtWPALgXADfATgQwGkADgLQAMAGAF8AeAPAUwDWAPh/AA7FPvvcjjlzpqBKlSpKvF0aRKlzKc1oe6HURcvbpdUodS6lGW0vlLpoebuyGqVOP0lKnT5DpQq+S13r1sfg449vTnsB+XPBWThgBYAKW4WuPIBKW2VOXlswAEDbgG9hYR8MH94WF198sRJvlwZR6lxKM9peKHXR8nZpNUqdS2lG2wulLlrerqxGqdNPklKnz1Cpgs9S9+abb6Jbt9uxatVrGVgtBvA5gFUAKgLYbavIVSsx9r9o23YQ5s7NVEMpAmsHUeqsjS72jVPqYo/A2g1Q6qyNLvaNU+pij8DKDVDq9GOj1OkzVKrgs9TdeusduP56ORt3tRKr0gYVFrYInoDZuHFjrTq2TabU2ZZYcvZLqUtOFrbthFJnW2LJ2S+lLjlZ2LQTSp1+WpQ6fYZKFXyWuuOO64HJk88GcJwSq9IGVa7cCVOmXI8OHTpo1bFtMqXOtsSSs19KXXKysG0nlDrbEkvOfil1ycnCpp1Q6vTTotTpM1Sq4LPUtWrVAZ98clvwwBOdT0HBiRg37nyceuqpOmWsm0upsy6yxGyYUpeYKKzbCKXOusgSs2FKXWKisGojlDr9uCh1+gyVKvgsdU2bHowvv7wewIlKrEobVK7ckXj00Z648MILterYNplSZ1tiydkvpS45Wdi2E0qdbYklZ7+UuuRkYdNOKHX6aVHq9BkqVfBZ6vbd98/47LNuAAYpsSptUEHB7hg9ejj++te/atWxbTKlzrbEkrNfSl1ysrBtJ5Q62xJLzn4pdcnJwqadUOr006LU6TNUquCz1B122PF4992VAGYpsco86F1UqHAhXn31ARxzzDEadeybSqmzL7Ok7JhSl5Qk7NsHpc6+zJKyY0pdUpKwax+UOv28KHX6DJUq+Cx1V145GPfe+yyAkQC6KPHacdDpqFx5Ov773zfRsmXLkDXsnEapszO3JOyaUpeEFOzcA6XOztySsGtKXRJSsG8PlDr9zJySukcffXQbETk4Hn74YXz22WcoLCzUJ6VZwWepu/nmmzF06PPYsqUmgHcBlMuR5vOBEFaosBi//bY0x7n2D6fU2Z9hXB1Q6uIib/+6lDr7M4yrA0pdXOTtXpdSp5+fU1I3YsQIrF27NqCyatUqPPvss1i4cCGlTv840apwzTWDcNdd9QD8CmA+gGdyqPcGgAsAjEX58qdj4cLpaNKkSQ7z7R9KqbM/w7g6oNTFRd7+dSl19mcYVweUurjI270upU4/P6ekLh2H/INUVFSEGTNmUOr0jxOtCn/5ywmYOfOyre+puxHAewDuAHBAlrpyueaDAO4D0Any9Ms33hjC99RppcHJPhGg1PmUttleKXVmefpUjVLnU9rmeqXU6bOk1OkzVKrg8+WXe+7ZHkuWjABw2FZWcqbuHgCtAHQF0B7ArgA2AlgA4E0Acg/evgCuAbBPMK+g4GQ8/PAJ6N27txJzVwbxTJ0rSUbfB6UueuaurEipcyXJ6Pug1EXP3IUVKXX6KVLq9BkqVfBZ6ho2PADffTc0w3vqRO5E4D4BsAJARQB7AGi39YEqf9mObblyR2HEiCL069dPibkrgyh1riQZfR+UuuiZu7Iipc6VJKPvg1IXPXMXVqTU6adIqdNnqFTBZ6n74z11pwK4TolVaYP4njo5s8kPCagToNSps+LI7QlQ6nhEhCVAqQtLzu95lDr9/Cl1+gyVKvgsdSeddCZeeeVrADOUWGUe9A4qVjwf7777NNq1kzN5/nx4ps6frE13SqkzTdSfepQ6f7I23SmlzjRRP+pR6vRzptTpM1Sq4LPUPf744+jTZyQ2b75t68NSlJCVGHQOdtppIn74YTFq1KgRpoC1cyh11kYX+8YpdbFHYO0GKHXWRhf7xil1sUdg5QYodfqxUer0GSpV8Fnq5IvlgQd2wi+/7AbgHQAVlJj9b9DY4AmYJ5+8L1588e85zrV/OKXO/gzj6oBSFxd5+9el1NmfYVwdUOriIm/3upQ6/fwodfoMlSr4LHUCqHv3SzB27LcAqm59sqUSNgDTAPRCrVq18Pzzw9GpUyfVic6Mo9Q5E2XkjVDqIkfuzIKUOmeijLwRSl3kyJ1YkFKnHyOlTp+hUgXfpW7+/Pk47LATsGpVFwBfbH1P3Z+zsHsIwEgUFByIs8+uhaeeul+JtWuDKHWuJRpdP5S66Fi7thKlzrVEo+uHUhcda5dWotTpp0mp02eoVMF3qRNI48aNQ+/eN6G4uCeAf299D13R1vfUNQCwIe09dc8F77ErV64W2rX7DK+++k/Url1bibVrgyh1riUaXT+UuuhYu7YSpc61RKPrh1IXHWuXVqLU6adJqdNnqFSBUvcHpvHjx6NXr2tRXHw5gJ0B/B+AjwGsTHtPnZzB2xd16kxEu3Zb8MQTf0ODBiJ9fn4odX7mbqJrSp0Jin7WoNT5mbuJril1Jij6V4NSp585pU6foVIFSt3/MMkXzWHDHsLLL0/E5s0n4OefDwSw69YzdYtQt+7bqF79GwwadAF69+6txNflQZQ6l9PNb2+Uuvzydbk6pc7ldPPbG6Uuv3xdrU6p00+WUqfPUKkCpW5HTIsXL8bbb7+NDz74FN9/vxKVK1fEPvvsjnbtDsCxxx6rxNWHQZQ6H1LOT4+Uuvxw9aEqpc6HlPPTI6UuP1xdr0qp00+YUqfPUKkCpa50TIsWLcKqVatQsWJF7Lbbbqhfv74SU18GUep8Sdp8n5Q680x9qUip8yVp831S6swz9aEipU4/ZUqdPkOlCpS67THNmjULo0b9C6++Og3r1xegXDkRud+wceMSNG26Ly644ET07NnTuxeNZzqYKHVKP2IclIEApY6HRVgClLqw5DiPUsdjIAwBSl0YatvPodTpM1SqQKn7A9PGjRsxYMDNGD16EoqL+wA4DUC9EgzfR/Xqo1G37gzcc89gnHLKKUqMXR1EqXM12fz3RanLP2NXV6DUuZps/vui1OWfsYsrUOr0U6XU6TNUqkCpQ3CJZbduvfHuu42wceMIBW7voV69yzFkyHm45JJLFMa7OYRS52auUXRFqYuCsptrUOrczDWKrih1UVB2bw1KnX6mlDp9hkoVKHVA167nY/LkJtiw4UYlZn8M+hH16p2Mhx66CmeccUYO89wZSqlzJ8uoO6HURU3cnfUode5kGXUnlLqoibuxHqVOP0dKnT5DpQq+S92oUaMwcODrWLnyWSVe2w+ajQYN/h/mzJmGXXbZJcR8u6dQ6uzOL87dU+ripG/32pQ6u/OLc/eUujjp27s2pU4/O0qdPkOlCr5LXZMmB2Hp0icAtFTiVXJQlSqDcOONtTFo0IBQ822eRKmzOb14906pi5e/zatT6mxOL969U+ri5W/r6pQ6/eQodfoMlSr4LHWTJk3COef8AytXjlNilXnQAjRvfj4WLHhHo4adUyl1duaWhF1T6pKQgp17oNTZmVsSdk2pS0IK9u2BUqefGaVOn6FSBZ+lbvDgobjttjoALlNiVdqgunUPwMyZY9G8eXOtOrZNptTZllhy9kupS04Wtu2EUmdbYsnZL6UuOVnYtBNKnX5alDp9hkoVfJa6U0+9ABMmdAfQSYlVaYPq1Tsdzz9/CY466iitOrZNptTZllhy9kupS04Wtu2EUmdbYsnZL6UuOVnYtBNKnX5alDp9hkoVfJa6447ricmT5Z10hymxKv1M3dkYM+av6NKli1Yd2yZT6mxLLDn7pdQlJwvbdkKpsy2x5OyXUpecLGzaCaVOPy1KnT5DpQo+S93ZZ1+GMWOOBqD3EvH69Y/Hiy/egEMOOUSJuSuDKHWuJBl9H5S66Jm7siKlzpUko++DUhc9cxdWpNTpp0ip02eoVMFnqXvwwQdx9dU/YsOGoUqsShtUWLgHFi36L+rXr69Vx7bJlDrbEkvOfil1ycnCtp1Q6mxLLDn7pdQlJwubdkKp00+LUqfPUKmCz1I3Z84cdOrUCytXvq/EKvOgV9Gx4z/x+uth3nOnsWwCplLqEhCCpVug1FkaXAK2TalLQAiWboFSZ2lwMW+bUqcfAKVOn6FSBZ+lTgB17twTU6ceD6CHEq+Sg+rWPRmPPXYuTj311FDzbZ5EqbM5vXj3TqmLl7/Nq1PqbE4v3r1T6uLlb+vqlDr95Ch1+gyVKvgudTNnzsTxx5+D1aunA9hNidn/Bj2ILl1m4dVXR+c4z43hlDo3coyjC0pdHNTdWJNS50aOcXRBqYuDuv1rUur0M6TU6TNUquC71AmkRx99FDfcMBbLlz8DYFclbsBoNG36EKZMeRpNmzZVnOPWMEqdW3lG2Q2lLkrabq1FqXMrzyi7odRFSdudtSh1+llS6vQZKlWg1P2B6eGHH8bgwQ9g1aphAMq6lHIdqlYdiqZNP8CYMXejTZs2SpxdHESpczHVaHqi1EXD2cVVKHUuphpNT5S6aDi7tgqlTj9RSp0+Q6UKlLr/YZo+fTquv/5+fPppMVauPAlAu61n7jYAWIjq1eUSzedxySUXYvDg/qhRo4YSY1cHUepcTTb/fVHq8s/Y1RUoda4mm/++KHX5Z+ziCpQ6/VQpdfoMlSpQ6nbE9Pbbb2PatLfw3nvzsXz5ClSsWAl77dUIxxxzIDp37oxGjRopsXV9EKXO9YTz1x+lLn9sXa9MqXM94fz1R6nLH1uXK1Pq9NOl1OkzVKpAqVPCxEEZCFDqeFiEJUCpC0uO8yh1PAbCEqDUhSXn9zxKnX7+lDp9hkoVKHVKmDiIUsdjwCABSp1BmJ6VotR5FrjBdil1BmF6VIpSpx+2U1I3YsQIrF27NqCyatUqPPvss1i4cCEKCwv1SWlWoNRpAvR4Os/UeRy+ZuuUOk2AHk+n1HkcvmbrlDpNgJ5Op9TpB++U1Mkj81MfOTjkSYufffYZpU7/OGGFGAlQ6mKEb/nSlDrLA4xx+5S6GOFbvjSlzvIAY9o+pU4fvFNSl45D/kEqKirCjBkzKHX6xwkrxEiAUhcjfMuXptRZHmCM26fUxQjf8qUpdZYHGNP2KXX64Cl1+gyVKvDySyVMHJSBAKWOh0VYApS6sOQ4j1LHYyAsAUpdWHJ+z6PU6edPqdNnqFSBUqeEiYModTwGDBKg1BmE6VkpSp1ngRtsl1JnEKZHpSh1+mFT6vQZKlWg1Clh4iBKHY8BgwQodQZhelaKUudZ4AbbpdQZhOlRKUqdftiUOn2GShUodUqYOIhSx2PAIAFKnUGYnpWi1HkWuMF2KXUGYXpUilKnHzalTp+hUgVKnRImDqLU8RgwSIBSZxCmZ6UodZ4FbrBdSp1BmB6VotTph02p02eoVIFSp4SJgyh1PAYMEqDUGYTpWSlKnWeBG2yXUmcQpkelKHX6YVPq9BkqVaDUKWHiIEodjwGDBCh1BmF6VopS51ngBtul1BmE6VEpSp1+2JQ6fYZKFSh1mTEtWLAA8sVz1apVqFChAho2bIi2bduiVq1aSlx9GMRXGviQcn56pNTlh6sPVSl1PqScnx4pdfnh6npVSp1+wpQ6fYZKFSh122MaPXo07rvvOSxe/C2A/bFx484ANqJKlcX47be5OOmkIvTr9/9w4IEHKvF1eRClzuV089sbpS6/fF2uTqlzOd389kapyy9fV6tT6vSTpdTpM1SqQKn7A5N8yezT5wZ89FE5FBdfDuDQDPx+A/AEatUagcGDL8LVV1+txNjVQZQ6V5PNf1+UuvwzdnUFSp2ryea/L0pd/hm7uAKlTj9VSp0+Q6UKlDrgo48+QteuF2Lx4gsA9Fbg9hPq1OmDHj32wAMPDFcY7+YQSp2buUbRFaUuCspurkGpczPXKLqi1EVB2b01KHX6mVLq9BkqVfBd6tatW4dDDz0Fc+f2BHC2ErPUoHr1zsD11x+Kvn375jTPlcGUOleSjL4PSl30zF1ZkVLnSpLR90Gpi565CytS6vRTpNTpM1Sq4LvUDRlyG+66ayXWrh2hxGv7QctRo8afMWPGJLRs2TLEfLunUOrszi/O3VPq4qRv99qUOrvzi3P3lLo46du7NqVOPztKnT5DpQo+S93KlSvRvPlBWLVqFoB6Srx2HHQ3LrtsOR544PaQ8+2dRqmzN7u4d06pizsBe9en1NmbXdw7p9TFnYCd61Pq9HOj1OkzVKrgs9Q9//zz6N17Clav/rsSq8yDlmO33Y7Bt99+qFHDzqmUOjtzS8KuKXVJSMHOPVDq7MwtCbum1CUhBfv2QKnTz4xSp89QqYLPUtev33W4775mAM5XYlXaoHr1DsWbbz6KVq1aadWxbTKlzrbEkrNfSl1ysrBtJ5Q62xJLzn4pdcnJwqadUOr006LU6TNUquCz1J100rl45ZX/B+AoJValDapV60z8618X4ZhjjtGqY9tkSp1tiSVnv5S65GRh204odbYllpz9UuqSk4VNO6HU6adFqdNnqFTBZ6k74YSzMWnSRQCOUGJV2qCqVbvhhRd64dhjj9WqY9tkSp1tiSVnv5S65GRh204odbYllpz9UuqSk4VNO6HU6adFqdNnqFTBZ6nr0uV0TJnSDUB3JValDSpf/s+YNetRHHjggVp1bJtMqbMtseTsl1KXnCxs2wmlzrbEkrNfSl1ysrBpJ5Q6/bQodfoMlSr4LHUnntgVEyc2AvCAEqvMgzahoGBXzJ49Dfvvv79GHfumUursyywpO6bUJSUJ+/ZBqbMvs6TsmFKXlCTs2gelTj8vSp0+Q6UKPktd585nYOrU/wBYosQq86DRqFTpLrz66j3o2LGjRh37plLq7MssKTum1CUlCfv2QamzL7Ok7JhSl5Qk7NoHpU4/L0qdPkOlCj5L3XHH9cTkyZsByGWT/ZV47TioPWrUqImxY69Cly5dQtawcxqlzs7ckrBrSl0SUrBzD5Q6O3NLwq4pdUlIwb49UOr0M6PU6TNUquCz1J1zzuUYPXq/rZdfPg7gUCVm/xs0IPiv9et/jJdeuhEHH3xwjvPtHk6pszu/OHdPqYuTvt1rU+rszi/O3VPq4qRv79qUOv3sKHX6DJUq+Cx1Dz30EPr3/wEbNoiMXQbgqRyehHkTgM+COYWFzfHll3NQr149JeauDKLUuZJk9H1Q6qJn7sqKlDpXkoy+D0pd9MxdWJFSp58ipU6foVIFn6Xuww8/RMeO56O4+L8AXgUwEMDpAK4CULUUfu8BuAPALgDuBPAOjjnmaUyd+owSb5cGUepcSjPaXih10fJ2aTVKnUtpRtsLpS5a3q6sRqnTT5JSp89QqYLPUieAjjvuHEye3BlATwDfABgJYAwAeejJAVvlbSOARYHAAVsAnA/grwHfevVOxOOPX4iuXbsq8XZpEKXOpTSj7YVSFy1vl1aj1LmUZrS9UOqi5e3KapQ6/SQpdfoMlSr4LnWzZs3CsceehZ9++j8Ae2xltnyrwH0KoBhARQC7A/gTgL+kcb0PJ5wwG6+8Ipdt+veh1PmXuamOKXWmSPpXh1LnX+amOqbUmSLpVx1KnX7elDp9hkoVfJc6gfT4449j8OAxWL5cLqFsqMQNeALNm4/Ca689jSZNmijOcWsYpc6tPKPshlIXJW231qLUuZVnlN1Q6qKk7c5alDr9LCl1+gyVKlDq/sD02GOP4dpr78Lq1cMAnFEGu59Qrdot2HvvjzFmzN3Ybz95eqafH0qdn7mb6JpSZ4KinzUodX7mbqJrSp0Jiv7VoNTpZ06p02eoVIFS9z9M77zzDm644QHMm/cdiotPxJYt7QDsCkDuqfsChYXTUVDwIi6/vBcGDboK1apVU2Ls6iBKnavJ5r8vSl3+Gbu6AqXO1WTz3xelLv+MXVyBUqefKqVOn6FSBUrdjphmzpyJN954CzNnzsfy5StRsWJFNG3aCB07HojOnTujQYMGSmxdH0Spcz3h/PVHqcsfW9crU+pcTzh//VHq8sfW5cqUOv10KXX6DJUqUOqUMHFQBgKUOh4WYQlQ6sKS4zxKHY+BsAQodWHJ+T2PUqefP6VOn6FSBUqdEiYOotTxGDBIgFJnEKZnpSh1ngVusF1KnUGYHpWi1OmHTanTZ6hUgVKnhImDKHU8BgwSoNQZhOlZKUqdZ4EbbJdSZxCmR6UodfphOyV1I0aMgPxDJJ81a9Zg0qRJWLJkCQoLC/VJaVag1GkC9Hg6L7/0OHzN1il1mgA9nk6p8zh8zdYpdZoAPZ1OqdMP3impmzBhwjYiy5Ytw+23346PP/6YUqd/nLBCjAQodTHCt3xpSp3lAca4fUpdjPAtX5pSZ3mAMW2fUqcP3impS8ch/yAVFRVhxowZlDr944QVYiRAqYsRvuVLU+osDzDG7VPqYoRv+dKUOssDjGn7lDp98JQ6fYZKFXj5pRImDspAgFLHwyIsAUpdWHKcR6njMRCWAKUuLDm/51Hq9POn1OkzVKpAqVPCxEGUOh4DBglQ6gzC9KwUpc6zwA22S6kzCNOjUpQ6/bApdfoMlSpQ6pQwcRCljseAQQKUOoMwPStFqfMscIPtUuoMwvSoFKVOP2xKnT5DpQqUOiVMHESp4zFgkAClziBMz0pR6jwL3GC7lDqDMD0qRanTD5tSp89QqQKlTgkTB1HqeAwYJECpMwjTs1KUOs8CN9gupc4gTI9KUer0w6bU6TNUqkCpU8LEQZQ6HgMGCVDqDML0rBSlzrPADbZLqTMI06NSlDr9sCl1+gyVKlDqlDBxEKWOx4BBApQ6gzA9K0Wp8yxwg+1S6gzC9KgUpU4/bEqdPkOlCpQ6JUwcRKnjMWCQAKXOIEzPSlHqPAvcYLuUOoMwPSpFqdMPm1Knz1CpAqVOCRMHUep4DBgkQKkzCNOzUpQ6zwI32C6lziBMj0pR6vTDptTpM1SqQKlTwsRBlDoeAwYJUOoMwvSsFKXOs8ANtkupMwjTo1KUOv2wKXX6DJUqUOqUMHEQpY7HgEEClDqDMD0rRanzLHCD7VLqDML0qBSlTj9sSp0+Q6UKlDolTBxEqeMxYJAApc4gTM9KUeo8C9xgu5Q6gzA9KkWp0w+bUqfPUKkCpU4JEwdR6ngMGCRAqTMI07NSlDrPAjfYLqXOIEyPSlHq9MOm1OkzVKpAqVPCxEGUOh4DBglQ6gzC9KwUpc6zwA22S6kzCNOjUpQ6/bApdfoMlSpQ6pQwcRCljseAQQKUOoMwPStFqfMscIPtUuoMwvSoFKVOP2xKnT5DpQqUOiVMHESp4zFgkAClziBMz0pR6jwL3GC7lDqDMD0qRanTD5tSp89QqQKlTgkTB1HqeAwYJECpMwjTs1KUOs8CN9gupc4gTI9KUer0w6bU6TNUqkCpU8LEQZQ6HgMGCVDqDML0rBSlzrPADbZLqTMI06NSlDr9sCl1+gyVKlDqlDBxEKWOx4BBApQ6gzA9K0Wp8yxwg+1S6gzC9KgUpU4/bEqdPkOlCpQ6JUwcRKnjMWCQAKXOIEzPSlHqPAvcYLuUOoMwPSpFqdMPm1Knz1CpAqVOCRMHUep4DBgkQKkzCNOzUpQ6zwI32C6lziBMj0pR6vTDptTpM1SqQKlTwsRBlDoeAwYJUOoMwvSsFKXOs8ANtkupMwjTo1KUOv2wKXX6DJUqUOqUMHEQpY7HgEEClDqDMD0rRanzLHCD7VLqDML0qBSlTj9sSp0+Q6UKlDolTBxEqeMxYJAApc4gTM9KUeo8C9xgu5Q6gzA9KkWp0w+bUqfPUKkCpU4JEwdR6ngMGCRAqTMIow/OQgAAIABJREFU07NSlDrPAjfYLqXOIEyPSlHq9MOm1OkzVKpAqVPCxEGUOh4DBglQ6gzC9KwUpc6zwA22S6kzCNOjUpQ6/bApdfoMlSpQ6pQwcRCljseAQQKUOoMwPStFqfMscIPtUuoMwvSoFKVOP2xKnT5DpQqUOiVMHESp4zFgkAClziBMz0pR6jwL3GC7lDqDMD0qRanTD5tSp89QqQKlTgkTB1HqeAwYJECpMwjTs1KUOs8CN9gupc4gTI9KUer0w6bU6TNUqkCpU8LEQZQ6HgMGCVDqDML0rBSlzrPADbZLqTMI06NSlDr9sCl1+gyVKlDqlDBxEKWOx4BBApQ6gzA9K0Wp8yxwg+1S6gzC9KgUpU4/bEqdPkOlCpQ6JUwcRKnjMWCQAKXOIEzPSlHqPAvcYLuUOoMwPSpFqdMPm1Knz1CpAqVOCRMHUep4DBgkQKkzCNOzUpQ6zwI32C6lziBMj0pR6vTDdkrqRowYAfmHSD5r1qzBpEmTsGTJEhQWFuqT0qxAqdME6PH0zZs3Y/78+WjVqpXHFNh6GAKUujDUOEcIUOp4HIQlQKkLS87veZQ6/fydkroJEyZsI7Js2TLcfvvt+Pjjjyl1+scJK8RIgFIXI3zLl6bUWR5gjNun1MUI3/KlKXWWBxjT9il1+uCdkrp0HPIPUlFREWbMmEGp0z9OWCFGApS6GOFbvjSlzvIAY9w+pS5G+JYvTamzPMCYtk+p0wdPqdNnqFSBl18qYeKgDAQodTwswhKg1IUlx3mUOh4DYQlQ6sKS83sepU4/f0qdPkOlCpQ6JUwcRKnjMWCQAKXOIEzPSlHqPAvcYLuUOoMwPSpFqdMPm1Knz1CpAqVOCRMHUep4DBgkQKkzCNOzUpQ6zwI32C6lziBMj0pR6vTDptTpM1SqQKlTwsRBlDoeAwYJUOoMwvSsFKXOs8ANtkupMwjTo1KUOv2wKXX6DJUqUOqUMHEQpY7HgEEClDqDMD0rRanzLHCD7VLqDML0qBSlTj9sSp0+Q6UKlDolTBxEqeMxYJAApc4gTM9KUeo8C9xgu5Q6gzA9KkWp0w+bUqfPUKkCpU4JEwdR6ngMGCRAqTMI07NSlDrPAjfYLqXOIEyPSlHq9MOm1OkzVKpAqVPCxEGUOh4DBglQ6gzC9KwUpc6zwA22S6kzCNOjUpQ6/bApdfoMlSpQ6pQwcRCljseAQQKUOoMwPStFqfMscIPtUuoMwvSoFKVOP2xKnT5DpQqUOiVMHESp4zFgkAClziBMz0pR6jwL3GC7lDqDMD0qRanTD5tSp89QqQKlTgkTB1HqeAwYJECpMwjTs1KUOs8CN9gupc4gTI9KUer0w6bU6TNUqkCpU8LEQZQ6HgMGCVDqDML0rBSlzrPADbZLqTMI06NSlDr9sCl1+gyVKlDqlDBxEKWOx4BBApQ6gzA9K0Wp8yxwg+1S6gzC9KgUpU4/bEqdPkOlCpQ6JUwcRKnjMWCQAKXOIEzPSlHqPAvcYLuUOoMwPSpFqdMPm1Knz1CpAqVOCRMHUep4DBgkQKkzCNOzUpQ6zwI32C6lziBMj0pR6vTDptTpM1SqQKlTwsRBlDoeAwYJUOoMwvSsFKXOs8ANtkupMwjTo1KUOv2wKXX6DJUqUOqUMHEQpY7HgEEClDqDMD0rRanzLHCD7VLqDML0qBSlTj9sSp0+Q6UKlDolTBxEqeMxYJAApc4gTM9KUeo8C9xgu5Q6gzA9KkWp0w+bUqfPUKkCpU4JEwdR6ngMGCRAqTMI07NSlDrPAjfYLqXOIEyPSlHq9MOm1OkzVKpAqVPCxEGUOh4DBglQ6gzC9KwUpc6zwA22S6kzCNOjUpQ6/bApdfoMlSpQ6pQwcRCljseAQQKUOoMwPStFqfMscIPtUuoMwvSoFKVOP2xKnT5DpQqUOiVMHESp4zFgkAClziBMz0pR6jwL3GC7lDqDMD0qRanTD5tSp89QqQKlTgkTB1HqeAwYJECpMwjTs1KUOs8CN9gupc4gTI9KUer0w6bU6TNUqkCpU8LEQZQ6HgMGCVDqDML0rBSlzrPADbZLqTMI06NSlDr9sCl1+gyVKlDqMmOSH+IFCxaguLgYFStWxG677YY2bdooMfVl0ObNmzF//ny0atXKl5bZpyEClDpDID0sQ6nzMHRDLVPqDIH0rAylTj9wSp0+Q6UKlLrtMb300kt44IGxmDXrbVSp0ha//14fW7ZsRPnyS1C58lqceeZJ6NPnHDRv3lyJr8uDKHUup5vf3ih1+eXrcnVKncvp5rc3Sl1++bpanVKnnyylTp+hUgVK3R+YvvvuO1x22Y14++1vsGLFpQBOysDvBxQUPIXCwgfxt7/dgF69eikxdnUQpc7VZPPfF6Uu/4xdXYFS52qy+e+LUpd/xi6uQKnTT5VSp89QqQKlDli0aBFOOaUX5s07FsAABW5LUb/+Jbj44oMxZMgNCuPdHEKpczPXKLqi1EVB2c01KHVu5hpFV5S6KCi7twalTj9TSp0+Q6UKvkvdli1bcPjhp+LddzsBuESJWWpQ/frH49ZbT8FFF12U0zxXBlPqXEky+j4oddEzd2VFSp0rSUbfB6UueuYurEip008xFqmTL/gTJ07EqFGj8Ouvv2LvvfdGnz590LJly+06knGvvfYaHnvsMaxbtw4nnngiLrzwQlSuXDlr5/IPUlFREWbMmIHCwsKs4/M9wHepu+eeezBkyAL89NPDIVAvQc2aHfDf/76Bpk2bhphv9xRKnd35xbl7Sl2c9O1em1Jnd35x7p5SFyd9e9em1OlnF4vU/fjjj7j33nsDQWvSpAlefPFFLFy4EFdddRXKly+/rSt5KuIjjzyCa6+9FrVr1w7+uzw447jjjsvaOaUuK6LIBvz8889o3vxgLFs2GUCjUOuWL38b+vffiOHDbw413+ZJlDqb04t375S6ePnbvDqlzub04t07pS5e/rauTqnTTy4WqZszZw6mTZu2TeKWLVuGkSNH4uqrry7zrNqsWbPw3nvvoW/fvlk7p9RlRRTZgAkTJuCCC17AqlWjNdb8Bnvs0RVLl36gUcPOqZQ6O3NLwq4pdUlIwc49UOrszC0Ju6bUJSEF+/ZAqdPPLBapKylnq1atwrBhwwLJa9iwYcau5PLLu+++GwcddBA6d+6ctXNKXVZEkQ24+uobMGKEnKHTe4plvXoHY/r0f2C//faLbO9JWIhSl4QU7NwDpc7O3JKwa0pdElKwcw+UOjtzi3vXlDr9BGKROjlzIz/0qTNuInVDhgzBFVdcgb322muHrubOnRtIX506dXDTTTeVKn7pEyl1+geHqQpFRefhpZfOBtBRq2SdOmfi+ed74eijj9aqY9tkSp1tiSVnv5S65GRh204odbYllpz9UuqSk4VNO6HU6acVi9SFOVMnrX788ccYM2YMrr/+elSvXn1b93L55qWXXoovvvgCK1euDP73TZs2obi4GEcddRR69uyJQw89VJ+WRoXff/89eNhLEh7aotFGqKnnn38Npk/vB+DwUPNTk2rX7oG77+6MI444QquObZPlgUFr1qxBzZo1bds69xszAbmftWrVqtvdqxzzlri8JQR++eWX4KFkFSpUsGTH3GZSCMh3HTluKlWqlJQtcR8WEJAHCsovsXfaaadE7Fb+DixXrtwOD3FMxOZK2UQsUjdv3jxMnTo1OFMnD0YRKbvvvvuCB6KU9cU1dUavX79+wQNWUh+ZL+9AE+lLfcT45T49eXJmlSpV0L59+1hz+O233/D9999jjz32iHUfcSx+8cUDMWZMBwCnay1fr14njBt3PQ488ECtOrZNFqlbvHhxxrPYtvXC/UZLQH5j3qBBA1SsWDHahbma9QS+++674AFlSfmCZT1QjxqQ72TVqlXb7pfvHrXPVkMSWL16NeQESN26dUNWMDtN/g6U7+4ln8xvdhWz1WKROnn65fDhw4Oza3vuuScmT56M2bNnY8CAAdt9+ZDLLsePH49BgwYF/7CIDI4bNw4DBw4Mfvtc1oeXX5o9UHSqiVhfeeVCrFt3p04Z1KjRCF999bF3Z6x4+aXWYeP1ZF5+6XX8Ws3z8kstfF5P5uWXXscfunlefhka3baJsUidnHkQWXvyySchp1sbN26M6667LjgTkX5/nZzVmjRpEp566imsXbs2OENz5ZVXon79+lk7p9RlRRTZgM8++wx/+cupWLVqvsaa43DSSZPw0kv/0Khh51RKnZ25JWHXlLokpGDnHih1duaWhF1T6pKQgn17oNTpZxaL1OlvO3sFSl12RlGOOP30Phg3bn8AfUItW6/eURgzZiCOPfbYUPNtnkSpszm9ePdOqYuXv82rU+psTi/evVPq4uVv6+qUOv3kKHX6DJUqyBnJJUuWoEWLFkrjXRsk9zsedtgJ+OmnVwC0zrG9W9CjxzI8/fSDOc5zYzilzo0c4+iCUhcHdTfWpNS5kWMcXVDq4qBu/5qUOv0MKXX6DJUq+C51Amns2LG49NJbsXLlGABtlLgBd+PPf56GyZNHJ+bmWcWNGxtGqTOG0rtClDrvIjfWMKXOGErvClHqvIvcSMOUOn2MlDp9hkoVKHV/YHr++efRu/cArF49AMAlZbD7ArVr34YDDliPp566S+ndhEpBWDiIUmdhaAnZMqUuIUFYuA1KnYWhJWTLlLqEBGHZNih1+oFR6vQZKlWg1P0P0/z58zF06IOYMuV1/PbbifjlF3lFwa4ANgBYhDp13kLVql9g0KCLcMklZYmfEnrrB1HqrI8wtgYodbGht35hSp31EcbWAKUuNvRWL0yp04+PUqfPUKkCpW5HTPKy+Lfffhv/+c98/PBDMSpVqogWLXbHwQcfgBNOOEGJqw+DKHU+pJyfHil1+eHqQ1VKnQ8p56dHSl1+uLpelVKnnzClTp+hUgVKnRImDspAgFLHwyIsAUpdWHKcR6njMRCWAKUuLDm/51Hq9POn1OkzVKpAqVPCxEGUOh4DBglQ6gzC9KwUpc6zwA22S6kzCNOjUpQ6/bApdfoMlSpQ6pQwcRCljseAQQKUOoMwPStFqfMscIPtUuoMwvSoFKVOP2xKnT5DpQqUOiVMHESp4zFgkAClziBMz0pR6jwL3GC7lDqDMD0qRanTD5tSp89QqQKlTgkTB1HqeAwYJECpMwjTs1KUOs8CN9gupc4gTI9KUer0w6bU6TNUqkCpU8LEQZQ6HgMGCVDqDML0rBSlzrPADbZLqTMI06NSlDr9sCl1+gyVKlDqlDBxEKWOx4BBApQ6gzA9K0Wp8yxwg+1S6gzC9KgUpU4/bEqdPkOlCpQ6JUwcRKnjMWCQAKXOIEzPSlHqPAvcYLuUOoMwPSpFqdMPm1Knz1CpAqVOCRMHUep4DBgkQKkzCNOzUpQ6zwI32C6lziBMj0pR6vTDptTpM1SqQKlTwsRBlDoeAwYJUOoMwvSsFKXOs8ANtkupMwjTo1KUOv2wKXX6DJUqUOqUMHEQpY7HgEEClDqDMD0rRanzLHCD7VLqDML0qBSlTj/s0FL3888/Y+HChZg3bx7Wrl0b7KR69epo3bo1mjVrhsLCQv3daVSQf5CKioowY8aM2PcibVDqNML0fOrmzZsxf/58tGrVynMSbD9XApS6XIlxfIoApY7HQlgClLqw5PyeR6nTzz8nqdu0aRNmzZqFMWPGQP7Cly+bmT7lypULvoD26NEDBxxwAAoKCvR3mmMFSl2OwDg8sQQodYmNJvEbo9QlPqLEbpBSl9hoEr8xSl3iI0rkBil1+rEoSd2WLVvwySef4P7778fXX3+NfffdF507d0bLli1Ro0aN4D/yWbNmTfCf999/H1OnTg3Er3HjxrjiiiuCsVHKXRKkbvbs2Rg/fiKmTJmJr75ahF9/XYvCwjpo1qwFunU7PDiT2KRJE/0UWcFpApQ6p+PNa3OUurzidbo4pc7pePPaHKUur3idLU6p0482q9Rt3LgR//znPzFp0iR0794dxx9/fHCZpcpnxYoVePnll4P/yLxzzjkHlSpVUpmqPSZOqfvxxx8xaNAd+Pe/X0dx8dkAOgNoCaA8gF8BzEaVKhNRocJTGDy4LwYOHKDdLwu4S4BS5262+e6MUpdvwu7Wp9S5m22+O6PU5Zuwm/Updfq5ZpW6n376CdOmTUPHjh1Ru3btUCvKPXdy5k5q1KxZM1SNXCfFJXUfffQRune/HAsXdsJvv12fZdvFqF17IA45ZD2eeeaByNjkypLj4yVAqYuXv82rU+psTi/evVPq4uVv8+qUOpvTi2/vlDp99lmlTn+JeCrEIXXffvstOnY8EwsW9AHQU7nxnXa6GUcfvQQvv/yk8hwO9IcApc6frE13SqkzTdSfepQ6f7I23SmlzjRRP+pR6vRzNi51cv+d3FcnH7nXLsr76NJxxCF13btfjLFj9wSQ++WUdeqchxtv3B99+/bVT5UVnCJAqXMqzkibodRFitupxSh1TsUZaTOUukhxO7MYpU4/SuNSt2rVKvTv3z/Y2YgRI0JfsqnbWtRS99Zbb+HUUwdh5cp3Q279W9Sp0wGffjoDO++8c8ganOYiAUqdi6lG0xOlLhrOLq5CqXMx1Wh6otRFw9m1VSh1+olS6vQZBhUuuOAq/OMf+wG4MHTFwsLLcO+9B+D8888PXYMT3SNAqXMv06g6otRFRdq9dSh17mUaVUeUuqhIu7UOpU4/T0qdPsOgQpMm7bB06csAdtWoOBFdu07AhAmjNGpwqmsEKHWuJRpdP5S66Fi7thKlzrVEo+uHUhcda5dWotTpp0mp02eIZcuWYZ99DsPq1V9oVpN3APbE/PnTNetwuksEKHUupRltL5S6aHm7tBqlzqU0o+2FUhctb1dWo9TpJ0mp02cYvGS9ffvTsGLFbM1qP2OPPTpg6VLdOprb4PREEaDUJSoOqzZDqbMqrkRtllKXqDis2gylzqq4ErNZSp1+FJQ6fYZbz9QdjtWrF2hW+wb77NMDn376lmYdTneJAKXOpTSj7YVSFy1vl1aj1LmUZrS9UOqi5e3KapQ6/SSzSt3GjRvxySefYMOGDUqryYvGR40ahapVq3r19MvGjf+Mr76aBEDnyZWv4uST/4UXX/yHEmsO8oMApc6PnPPRJaUuH1T9qEmp8yPnfHRJqcsHVfdrUur0M84qdalXFHz99dc5rdaoUSOvpO7cc/vhqafaAjgvJ07pg6tX74t77mmNCy8M/wTN0ItzYmIJUOoSG03iN0apS3xEid0gpS6x0SR+Y5S6xEeUyA1S6vRjySp1qZeJyxfLXD7lypXz6uXjb775Jk4//SasXBn20skfULv2XzB//gzsuqvOEzRzSYljbSBAqbMhpWTukVKXzFxs2BWlzoaUkrlHSl0yc0n6rih1+glllTr9JaKrIC87nzBhQrDg+vXrsWjRIshfLoWFhZFs4rTTemH8+H0AXJXzerVrX4TBg/dF//65z815MU6wigClzqq4ErVZSl2i4rBqM5Q6q+JK1GYpdYmKw5rNUOr0ozIudZs2bcLcuXMxbdo09O7dG7Vr19bfpWIF+Uco9ZG/VGT9Dz74IDKpW7p0KTp2PBNffnklgDMVdw1UrjwMRx75GSZPHqM8hwP9IUCp8ydr051S6kwT9acepc6frE13SqkzTdSPepQ6/ZyNSd2KFSvwyiuv4OWXX8aaNWvg2z11qShmz56NM8+8DF9+WYTNm6/d+j+LbC6V84cA5KxhUwANAKxFzZoD0a7dSjz33IOoW7eufqKs4BwBSp1zkUbWEKUuMtTOLUSpcy7SyBqi1EWG2qmFKHX6cWpJndxvt2DBAowdOxYzZ86EnKWrUaMGTjrpJJx44omoV6+e/g5DVpB/kIqKijBjxozIztSltvrtt9/iqquGYOLEKfjlFzlTuQmAXJZZFcBqAB+hoKA+qlRZjAEDrsRNN12HgoKCkJ1ymusEKHWuJ5y//ih1+WPremVKnesJ568/Sl3+2LpcmVKnn24oqVu3bh1ee+01jBs3LnhHm3yqV6+OSy65BEcccQQqV66svzPNCnFK3cSJE3H55UOxbNlBWLeuF4DWGbp5EzVrPoyWLX/DyJE3o21beXImPySwIwFKHY+KsAQodWHJcR6ljsdAWAKUurDk/J5HqdPPX1nq5KycnIEaP348pk6dGry3TuStffv2+PDDD4MzdPKgkijvoSur/bikbvTo0ejX7w4UF48E0EEhoX9il13uwLhxj+Gwww5TGM8hvhGg1PmWuLl+KXXmWPpWiVLnW+Lm+qXUmWPpUyVKnX7aWaVOLql899138fTTT2Px4sWQVxW0atUK3bt3x/777w952Xj//v2DnfgudW+88Qa6deuD1atfAbB3Dum8gsaNb8Zbb72APfbYI4d5HOoDAUqdDynnp0dKXX64+lCVUudDyvnpkVKXH66uV6XU6SecVerSXz5+5pln4rTTTkOtWrW2rZz6c0od0LZtJ3z0kTz58vickyko+Bt69vwa//zn/TnP5QS3CVDq3M43n91R6vJJ1+3alDq3881nd5S6fNJ1tzalTj/brFK3ceNG/Otf/8ILL7wQPNVSLrns1KkTunXrhoYNG2L16tU8Uwfg2WefxaWXvoJVq54OnUrt2m3w5pujeX9daIJuTqTUuZlrFF1R6qKg7OYalDo3c42iK0pdFJTdW4NSp59pVqlLLZF6/5zIy8cffwz5ornLLrugY8eOwUNTqlat6vXll126nI0pU84KdZYuxbh8+Vtxyy0VMWjQAP1kWcEZApQ6Z6KMvBFKXeTInVmQUudMlJE3QqmLHLkTC1Lq9GNUlrr0pUq+k07+TJ5+2bdv3+BhHxUqVNDfmWaFKB+U8vvvv6NBg/2wfPk8AJU0dj4DRx55L95883mNGpzqGgFKnWuJRtcPpS461q6tRKlzLdHo+qHURcfapZUodfpphpK6kmfvXnrpJbz//vvb3lPXtWtXnHLKKYHoxfWJUuq++eYbtG3bBcXFH2u2uxxNm56EhQvf06zD6S4RoNS5lGa0vVDqouXt0mqUOpfSjLYXSl20vF1ZjVKnn6SW1KUvL0/BnDZt2rZ31zVq1CjWyzGjlDp5Kmi7dqdi5co5momsQePGR2HJkv9q1uF0lwhQ6lxKM9peKHXR8nZpNUqdS2lG2wulLlrerqxGqdNP0pjUpbYi77NbsGAB3nzzTZx11lmoWbOm/i5DVIhS6uRhMXvs0Ro///x1iJ2mT/kc++9/BebMmaJZh9NdIkCpcynNaHuh1EXL26XVKHUupRltL5S6aHm7shqlTj9J41KnvyUzFaKUOtlxmzbHYN48eR3BfhoNjMb558/B3/9+t0YNTnWNAKXOtUSj64dSFx1r11ai1LmWaHT9UOqiY+3SSpQ6/TSzSl36e+rKWq5atWpo3rx58KqD9u3bo6CgQH93GhWilrohQ27HsGGbsGnTDaF3XafOaXjiiXNw8sknh67Bie4RoNS5l2lUHVHqoiLt3jqUOvcyjaojSl1UpN1ah1Knn2dWqfvpp59w++2348cffyxzNXmfnQQiX0A7d+6Myy+/HFWqVNHfYcgKUUvdF198gQMP7Iiff/4IQO0Qu56O/fYbgk8+eSPEXE5xmQClzuV089sbpS6/fF2uTqlzOd389kapyy9fV6tT6vSTzSp1uSzx3XffYejQoZAHh/Tv3z+Qu7g+UUud9HnnnX/D8OGforj4Hzm2vQH16h2FUaOuRVFRUY5zOdx1ApQ61xPOX3+Uuvyxdb0ypc71hPPXH6Uuf2xdrkyp00/XqNTJdubOnYvBgwfj4IMPxsCBA1GxYkX9XYaoEIfUyTZPP70XpkwpxM8/j1Dc9c+oX/9sXHnlwRg0aKDiHA7ziQClzqe0zfZKqTPL06dqlDqf0jbbK6XOLE9fqlHq9JM2LnXLli3DNddcE7yAfMSIEahdO8yliPqNxSV1svPzzuuLV15ZhBUrbgRwUBnN/Bt16tyM6647OzizyQ8JZCJAqeNxEZYApS4sOc6j1PEYCEuAUheWnN/zKHX6+RuXutSDVWRrvkqd9P7MM89g6NBH8f33VbBmTRcA+wKoBqAY5cvPRfXqk9C6dSMMGXIJOnbsqJ8kKzhLgFLnbLR5b4xSl3fEzi5AqXM22rw3RqnLO2InF6DU6cdqXOq+/fbb4ExdnTp1ggesFBYW6u8yRIU4z9TJdp988kkMHfoIVq6shDVr6m7t4HcAFQBsQq1a36N5810wZMilOO6440J0yCm+EKDU+ZK0+T4pdeaZ+lKRUudL0ub7pNSZZ+pDRUqdfsrGpW7ChAkYOXJkICp9+/ZF+fLl9XcZokKcUnfWWRdj2rQfsWLFTfIGuzJ2Pxn16t2Evn274vrrB4XoklN8IECp8yHl/PRIqcsPVx+qUup8SDk/PVLq8sPV9aqUOv2EjUjdli1bUFxcjGnTpmH06NHBrm677Ta0aVOW0OhvvqwKcUldUdF5eP31XfHLL7crNrgR9ev3xMUXt8aQIeHfcae4GIdZSIBSZ2FoCdkypS4hQVi4DUqdhaElZMuUuoQEYdk2KHX6gWWVOtWXj6e2Ii8h79OnD4499thYX0Aeh9TdcsvtuPvuJVi9+tEck9mCevWOxCOPXBG8vJ0fEkgnQKnj8RCWAKUuLDnOo9TxGAhLgFIXlpzf8yh1+vlnlbp169bhhRdewJo1a8pcrVKlSth///2x3377oWrVqvo706wQtdR99tlnaN/+OKxZIy8fD3Mf4QzsvfdAfP75W5qdc7prBCh1riUaXT+UuuhYu7YSpc61RKPrh1IXHWuXVqLU6aeZVer0l4inQtRSd8MNw3DbbeWwefN1oRuuU6c7Ro06E6ecckroGpzoHgFKnXuZRtURpS4q0u6tQ6lzL9OoOqLURUXarXUodfp5ZpU6uV8udZauRo0asV5SmUu7UUtdq1Yd8cknIwHsk8s2S4x9GufchbJHAAAgAElEQVSe+z6eeOJejRqc6hoBSp1riUbXD6UuOtaurUSpcy3R6Pqh1EXH2qWVKHX6aWaVuqS8dy7XVqOUOmHUpElbrFnzVa7bLDF+Adq2vQxz576mWYfTXSJAqXMpzWh7odRFy9ul1Sh1LqUZbS+Uumh5u7IapU4/SUqdPkMsXrwY7dp1w8qVszWrrcEeexyFpUv/q1mH010iQKlzKc1oe6HURcvbpdUodS6lGW0vlLpoebuyGqVOP0lKnT5DfPPNN2jb9lgUF3+iWe1HNG1ahIULZ2rW4XSXCFDqXEoz2l4oddHydmk1Sp1LaUbbC6UuWt6urEap00+SUqfPEPKlu0GDlvjxxzkAqmhUfAdHHfUA3nhjrEYNTnWNAKXOtUSj64dSFx1r11ai1LmWaHT9UOqiY+3SSpQ6/TSVpU7uGzviiCNQuXJlpVXloSqnnnpqbK83iPKeOgFywgnnYtIkecfcSUp8Mg0qV24Ibr+9GgYMuDp0DU50jwClzr1Mo+qIUhcVaffWodS5l2lUHVHqoiLt1jqUOv08laXu66+/zmm1Ro0aYcSIEahdu3ZO80wNjlrqrrzyStx33wJs2TIxdAsFBY0wfvz9fKVBaIJuTqTUuZlrFF1R6qKg7OYalDo3c42iK0pdFJTdW4NSp5+pstTJUnFKWq6tRi11f5yp+wLAAABFuW4XwG0oKJiKO+44gWfqQtBzeQqlzuV089sbpS6/fF2uTqlzOd389kapyy9fV6tT6vSTpdTpMwzuqatXb2+sWvUogAsAvAygdQ6VxwO4C8BAHHbYP/H22/L/80MCfxCg1PFICEuAUheWHOdR6ngMhCVAqQtLzu95lDr9/J2SOjmTOGHChIDK+vXrsWjRIshfLoWFhfqkyqggT79s1uxwbNiwGIA85GQwAHkReWeFdR8H8BCAxwDsiZ13PhLLluk+RVNhWQ6xhgClzpqoErdRSl3iIrFmQ5Q6a6JK3EYpdYmLxIoNUer0Y3JK6uQfodRH/lLp3bs3Pvjgg7xLnbynrlmzo7F5c2r9aQBuAbAvgPMBHJQhqVe3ipw8eOamrWPXoGrVtvjlF5FDfkjgDwKUOh4JYQlQ6sKS4zxKHY+BsAQodWHJ+T2PUqeff1apW7duHV544YVgpTifZplrq1HeU/fFF1+gRYv22LKlOG2bGwA8CeBFAIsANANQDcBqAPMBHA5AnpZ5WtqcBahSpQt+/fV/cppr3xzvHgFKnXuZRtURpS4q0u6tQ6lzL9OoOqLURUXarXUodfp5ZpU6/SXiqRCl1MmZuubNj8Lvv08GsE+Ghr8F8BWAXwHUALAXgDoZxj2NatVuxNq1IoH8kMAfBCh1PBLCEqDUhSXHeZQ6HgNhCVDqwpLzex6lTj//rFK3ZcsWrFmzJvhimcunXLlykHfVFRQU5DLN2Ngope6HH37AnnseiPXrLwVwnUYPp6Nhw0/wzTdyJo8fEqDU8RjQI0Cp0+Pn82xKnc/p6/VOqdPj5+tsSp1+8lmlTl463r9/f/A9dWXDbtBgP/zwwzoA8wCEeTDLDACX48QTW+Pll+WyTX5IgFLHY0CPAKVOj5/Psyl1Pqev1zulTo+fr7MpdfrJZ5W61D11crYu22fp0qWYPXt2MKx169YYOnQoqlevnm1aXv48yjN10sDZZ1+BMWOWAagFQF5tkMtnC4AjUblyDdx334nBA174IYEUAV5+yWMhLAFKXVhynEep4zEQlgClLiw5v+dR6vTzzyp1Kkts3LgRkyZNwpNPPokNGzagW7du6NGjB6pWraoyPS9jopa6adOm4ayzbsOKFY0B7ArgdsW+NgLoGTxIpUaNMZg/fyYaNmyoOJfDfCBAqfMh5fz0SKnLD1cfqlLqfEg5Pz1S6vLD1fWqlDr9hLWlTs7ODR8+HPIEyD333BPXXnstmjZtqr8zzQpRS51st6jofLz00p+2Pt3yx62vKmhTRifyYBV5nUFX1Kz5NQYMaILrrhug2Tmnu0aAUudaotH1Q6mLjrVrK1HqXEs0un4oddGxdmklSp1+mqGlTs7IjR49GuPHj0f58uVxwQUX4IQTTkClSpX0d2WgQhxSJy8779jxDHz11fUAfgLwCIDdARy99T10cimqvPbgQwAidHIm8xKULz8PHTr8F6+/Li8u54cEtidAqeMREZYApS4sOc6j1PEYCEuAUheWnN/zKHX6+ecsdfI0zE8++QT3338/5FH+bdq0wZVXXonddxd5Sc4nDqmT7t977z10734Zli6VSyr7AZgI4D8A5IXiqVca7A3gLwAOQWHhAOy//1I8//xD2HVXuWyTHxL4g8DLL7+MmTNn4/PPv0Zx8Sq0aLEnDjpoPxxxxBFo1kzee8gPCZRNgFLHIyQsAUpdWHKcR6njMRCGAKUuDLXt5+QkdfLQFDk7Jy8j32mnnXDeeecFZ+cqVKigvxPDFeKSOmlDZPfqq2/H9OnzsXLlOQC6ANgjrcNPUFDwMmrW/AcuuugsDBs2ODFnOA3HwHIhCDzwwAO4445RWL9+XxQXHwFALmeuCOAHVK/+ASpUeAXHHdcJN954OfbZJ9N7EUMsyilOEqDUORlrJE1R6iLB7OQilDonY817U5Q6fcRKUidn5+SplnfeeSeKi4tx8MEHo1+/fqhbt67+DvJUIU6pS7X01ltv4ZlnXsYbb8zEDz8sRkFBFRQU/IYmTfbBSScdgTPP7IpWrVrliQDL2kZA7k8999yrMXduTaxeLe87lJfUl/Z5EHXq3I1HH70Tp512mm2tcr8REaDURQTawWUodQ6GGlFLlLqIQDu2DKVOP9CsUrd+/XqMHDkSU6ZMQcWKFXHRRRfh8MMPz/pScZ9ePq4Sw4oVK7BgwQL86U9/Cs5y8kMC6QSWLVuGLl3Oxty5JwK4QhHOHNSp0xOPPTY0eOIsPyRQkgCljsdEWAKUurDkOI9Sx2MgDAFKXRhq28/JKnV8+bg+ZKkgD5ZZsmQJWrRoYaYgqzhF4IwzeuNf/2oCYFCOfc1GnTqn4913J/JSzBzJ+TCcUudDyvnpkVKXH64+VKXU+ZCy+R4pdfpMs0qdvINOHowiUpLLp3LlymjZsmVs94ol4fLLdF6UulyOHr/GTpw4Eeeeey9WrJgasvEH0KPH53j66QdDzuc0VwlQ6lxNNv99Ueryz9jVFSh1riab374odfp8s0qd/hLxVEia1K1evXrb5ZdyGSs/JJAiIJddTpkil092DQ2lVq298f77k/hUzNAE3ZxIqXMz1yi6otRFQdnNNSh1buaa764odfqEKXX6DEutMGPGDDz77Mt4/fWZ+PbbRdiypRwq/n/2zgXMp2r9498xDMnMmBm3YgoJRUooIQfViVRCUjonXVwqTp2M+yW5JTGl002SrirKLURRVK5HSSGSwn+Qy5gxY1Ku83/WbsYZGn77t9f+7b3WXt/9POc559R63/W+3+9K85m191rFolGlSk20adMUHTrcxlfmIqi/DqnFt5ZVq16Bgwd3SJVbqlQvPPdcbdx///1SeRgcLAUIdcHy08tuCHVeqh2suQh1wfLTq24IdfJKh4Q6cY2BuMJAPO3atUPJkuLC7DM/WVlZGD16tDVgwIABiI+Pl6/SQQY/d+rEH2h9+z6FRYvW5F1pcGPesfT5jaxFdPRclCo1GT163IvhwwdZF7jzMU+BZcuWoW3b0di3b65k81Pw4INr8fLLYyXzMDxIChDqguSmt70Q6rzVO0izEeqC5KZ3vRDq5LUOCXX5B6WIqVJTU5GQkGDNGu5fly81vAx+Qd3q1auty8d/+aUDgN4hiv4dsbH9UL/+bkyd+iLKli0bXpMcrb0Cc+fORefOM5CRMVmyl8/Qps0UzJolm0eyDIYrpQChTik7tCqGUKeVXUoVS6hTyg5tiiHUyVtFqJPX8GQGcel4ixZ3YNu2vgAE1Nl7ihZ9Es2br8Onn75nL4CjAqPAggUL0KnTFGRmvi3Z0wLcfvsMfPDBRMk8DA+SAoS6ILnpbS+EOm/1DtJshLogueldL4Q6ea0JdfIanszQrl0XzJwpLhP/d9hZzz33fjz++KXo2zfU7l7YqRmgsALff/89rruuB9LTv5Ks8kUMGrQfI0c+LpmH4UFSgFAXJDe97YVQ563eQZqNUBckN73rhVAnrzWhTl5DK8Pnn3+O224bjIMHlzvMuBexsfXw44//xXnnnecwB8N0VKBixSuwa9cnAMo7Lj8x8U68+eY/cPPN4vJyPlTgTwUIdVwJThUg1DlVjnGEOq4BJwoQ6pyodmoMoU5eQyvD3Xf3xLvv1gdwr+OM0dEP4eWXr0TXrl0d52Cgfgr06jUEzz4bC0C8tuvk+RkVK7bHjh1rnQQzJsAKEOoCbG6EWyPURVjgAKcn1AXY3Ai2RqiTF5dQJ6+hlSEpqSYyMsQrdDKHncxHkyav4KuvZrlUFdPooMDmzZtRv35zHDy4EkBy2CUnJDyA4cPromfPnmHHMiDYChDqgu1vJLsj1EVS3WDnJtQF299IdUeok1eWUCevIXbv3o3k5Ho4dmynZLYdSEr6O9LTf5DMw3DdFJgwYQIef3we9u2bE2bpz6F582X4/PNpYcZxuAkKEOpMcDkyPRLqIqOrCVkJdSa47H6PhDp5TW1DnbivrkuXLihVqpQ1a05ODiZNmmT978L+urjPruAVCPKlhpfByysNNm3ahEsvbYXc3K3hFfmX0QcRE3MpDh9Ok8zDcB0VGDx4GCZO/Br79r1kc8fuSdSt+wVmzXoVF1xwgY4ts+YIK0Coi7DAAU5PqAuwuRFujVAXYYEDmp5QJ2+sbahLSwsPNJKTk42BujVr1qBevVYA9kg68n8oUqQRjh/fIZmH4boqIHbs+vYdgZycR5Gb2/kMh6fMQpkyL6JFi4vw/PPDUa5cOV3bZd0RVoBQF2GBA5yeUBdgcyPcGqEuwgIHND2hTt7YkFCXm5uL7OxsnDhxIqzZihQpgri4OERFRYUV59ZgL3fqxP10Vas2BvANAJmTK+eiSJEHCXVuLQJN84hv7CZMeBvTps3B4cOlcPx4ZZw4UQQxMfvx++9rce2116NHjzvQunVrTTtk2V4pQKjzSungzUOoC56nXnVEqPNK6WDNQ6iT9zMk1MlP4U8GL6FO/BBeo4aAuicByJxc+RCioqbhxIn9/ojGWZVTQNxjt3PnToj1XLduXdSoUQNJSUnK1cmC1FSAUKemLzpURajTwSU1ayTUqemL6lUR6uQdcgXqjh8/bv3gKe5XK1asmHxVLmTwEupWrFiBRo3aAKgM4L8OqxevtzZGkSKHcfy47GucDktgmHIKiF8Y7Nixw4K6K6+8EtWrVz/5XatyxbIg5RQg1ClniTYFEeq0sUq5Qgl1ylmiRUGEOnmbbEOdeA1z1apVeOONN/DAAw+gQYMGJ2c/ePAgBgwYgF9//RWdO3fGTTfdhKJFi8pXJ5HBS6j79ttvUa/e9cjNrQngFgD9HVQuvp9ajaJF9+Ho0X0O4hkSFAW2b9+OSZPexpQpc5GdfQxRUZVx7FgUihXLwNGjP6N587+jR4+OuO6664LSMvuIkAKEuggJa0BaQp0BJkeoRUJdhIQNeFpCnbzBtqDu2LFjmDJlCt59911rJy4lJQXNmzc/Obs4CXPhwoV4//33kZGRgbZt26Jbt26+gp2XUCd6Llu2Gk6ciAdQAcCDAASk2X2G5H2PdxwJCTuQkbHBbiDHBUyB119/HSkpI5GTcw+OHhVrSOz+FnyOA5iKpKSXcfPNV2L8+GEoXbp0wFRgO24pQKhzS0nz8hDqzPPcrY4JdW4paVYeQp2837agTuzQDR8+HOeffz6eeOIJVKxYsdCZhSFDhgyBODjk8ccfR+PG4jszfx4voU50WKZMbezffyeAzwHkAmgGYGiI5vcCGADgNwDfAuiIv/3teyxZwsvH/Vk1/s46atRoPPfcYuzb9yKAi0MWExU1FFddtQYzZ060Xn3mQwVOV4BQxzXhVAFCnVPlGEeo4xpwogChzolqp8aEhLqjR4/iqaeewtKlS22B2rJlyywAbNKkCfr37+/bN3ZeQ13Xrv/CpEnJADIA/JJ3z9gnAP4B4O8AagEoDuAggDUA5gF4H8DdAL4CcA+KFJmDadPuRfv27eWdZQatFHjttdcwYMA07Nsn1oX9V5eLFBmL669fi08+maJVvyzWGwUIdd7oHMRZCHVBdNWbngh13ugctFkIdfKOhoS6rKws9O7dG4cPH8bYsWNRvnz5s866Z88e9OnTB8WLF8e4ceMQHy9eSfT+8Rrq1q9fj/r1W+Hw4Z8AjAMwG0AnAL8DWJEHeocAiFflagBoAiALgLhoWpyaeSnKl38Au3d/771YnNFXBcRarVevBQ4c+AzARWHXkph4D0aNaoQHHxSv/fKhAv9TgFDH1eBUAUKdU+UYR6jjGnCiAKHOiWqnxoSEuszMTOsbOvGkpqYiISHhrLOGO16+hcIzeA11oop//vMBvPPOMQBvAhA/oL8KYHPeq5jiEJVzAWQCWAfgUwDinjHxg3htREVdiRde6IKHH344UpIwr6IK9O37BFJTY3DixECHFf6I5OS78X//97XDeIYFVQFCXVCdjXxfhLrIaxzUGQh1QXU2sn0R6uT1DQl1v/32m/Wd3O7du62dujN9T5dfirjaQOzUVahQASNGjMC55wqQ8eYR0PnKK69Yk4nXRg8cOADxh0tsbKwnBdSteyPWrhVQ1xDAqLw5xaEnqwFsy9u1i8v7XkqMuSBvTHtEReXgnnsuwRtvjPekVk6ijgIXXHAl0tLmAjjfcVFJSbfjrbfut06e5UMF8hUg1HEtOFWAUOdUOcYR6rgGnChAqHOi2qkxIaFOXGUwadIkTJs2Db169UKrVq3OOuv8+fPxzDPPWOMeffRRREdHy1dpM4M4hTP/2bZtGzp27IiVK1d6AnXi5M8ePT5CRsbLAB7Le7VyNIDqZ6n+CwD9ALQE8AQSEi7DkiVTUKdOHZsdc5juCqxbtw4tWjyI9PRlkq08jyFDsjB8+GDJPAwPkgKEuiC56W0vhDpv9Q7SbIS6ILnpXS+EOnmtQ0KdmEL84d63b1/rioKRI0eiWrVqhc68ZcsWDB48GAKunnzySV/hxOvXL1u1ugcLFnTMe6VSyDMh7z/i+zkBwpcAKJV3kMp3AOYAOAGgB4DbLD2jo0di5Mji6N+/j7yzzKCFAgsWLECnTu8gM/MdyXrno0OHWZg27c+daj5UQChAqOM6cKoAoc6pcowj1HENOFGAUOdEtVNjbEGd2K2bPXs2Xn75ZZxzzjlo06YNWrZsaX1fd+LECezfvx+ffPIJ5s6di99//x0PPfSQNSYqKkq+QocZvIS648eP47zzamHfPnHIScxpFc8AsArA1gKvX4rdu0YAbjht7DI0a/YcFi+e5rBrhummgPhnpnPnGcjImCxZ+mdo02YKZs2SzSNZBsOVUoBQp5QdWhVDqNPKLqWKJdQpZYc2xRDq5K2yBXViGgF2K1aswEsvvQRxwmVhjzgZUxz0cc011/gKdKI2L6Fux44duPzylsjIWC/pyD5cdNEt2LJlpWQehuuigLgCpG3bp7Bvn9i5LfjsBrAw71L6HQDEt5pJ1impwN8A1D9t/Lvo3n0NJkwQJ6/yoQJ/KkCo40pwqgChzqlyjCPUcQ04UYBQ50S1U2NsQ11+2LFjx6zDR77//nvs2rXL+stVq1bFZZddZl1O7ufuXMHWvIQ6cdl6gwbtsH+/uEBc5snGhRc2x7Zt38gkYaxGCuzduxcXX9wA2dnb86oW1148k3dyqjgdVQCcuOZA7AD/mnfojgBAcTn5IwCusuLOPbc3nnvuEjzwwAMadc9SI60AoS7SCgc3P6EuuN5GujNCXaQVDmZ+Qp28r2FDnfyU3mTwEurEKZsXXHAZDh5Mk2zuR1xxxSP49ltxaTkfUxS44YZOWLRI3GlYBYC4PqQ2AHHgibjT8EyP+AZPjHkCwL0oXfoSrFo1G9Wrn+1gHlMUZZ/5ChDquBacKkCoc6oc4wh1XANOFCDUOVHt1JiIQJ14VXPDhg3WDl7JkiXlq3SQwUuoE+Vddtn1WL/++bwDURwUbIW8g/vu+waTJz/rNAHjNFRAfK96333PIjPzCIBuFqTZe37Ju+C+Jjp0KIFp08ThPHyowP8UINRxNThVgFDnVDnGEeq4BpwoQKhzoppDqBOgtn79eqxatQoxMTGoV68eLr300r+8bikOTRF3xYmTMO1cVi7fQuEZvIa6oUOfxKhRJ3D8uPMj5RMT78DkyXdbh8zwMUuB8uXrYu/e+wH8K8zGf0JU1FWYOnUiOnToEGYshwddAUJd0B2OXH+EushpG/TMhLqgOxyZ/gh18rra2qnLyMiwrjIQd2oVfK699lr07t3b2o0T0Ld48WL85z//gbiwXHxjN3z4cJQqJY7x9/7xGuo2b96M+vWvx8GD4gTMs702dyYtvsIllwzBDz8s8V4szuirAtOnT0fXrm8gM/P0w1LslvUa2rRZgVmzJtkN4DhDFCDUGWJ0BNok1EVAVENSEuoMMdrlNgl18oKGhLqCl483aNAAPXr0gDjCf/z48RbkidMub7zxRrz44ov49NNPce655+Lee+/FTTfdZO3o+fV4DXWiz+uvb4XPPy+N3Nz3wmz7KIoUuRIpKa3w9NNPhxnL4bor0Lx5RyxZcl/eJfTOuhEX1y9dOtXaPedDBfIVINRxLThVgFDnVDnGEeq4BpwoQKhzotqpMSGhTtw7N2zYMGzcuBFjxoxBzZo1rQxr167FoEGDULt2bYirDObPn29dNv7YY4+hUqVK8pVJZvAa6oQ+DRu2RnZ2UwBlAYy12YE47fAfAMrj4ovXY/Pmr2zGcVgQFNi9ezdq1LgG2dniHkPnT8mS/fDssxehWzfxTR4fKvCnAoQ6rgSnChDqnCrHOEId14ATBQh1TlQLE+oyMzORkiJO5MMp38iJVzLFXxd3tBUtWhT33XcfbrvtNl935wq25jXUDR48Ak8+WRS5uQPyvov6PwBDCrlPrGCV4nU7cXrhnQD6IDHxLrz6age0a9dO3llm0EKBr776Cu3bj8W+fR9J1vs+unZdjYkTUyXzMDxIChDqguSmt70Q6rzVO0izEeqC5KZ3vRDq5LUOuVN3JqjL/+s7d+7EQw89ZB3uocoddUIWr6GuVq0W+OGHlwHUyHNFHDn/CoBEANflnYp5LoAMAN8BENcWiMuke4gXN/Ni3kXnzqvwxhvPyTvLDFooMHfuXHTuPAMZGZMl6/0cbdq8jVmzXpfMw/AgKUCoC5Kb3vZCqPNW7yDNRqgLkpve9UKok9daGurEN3filMvERAEv6jxeQp0A3MqVL0d2ttidO/35FMB/AYjX634HEAdA3CXWCEDD0wb/hMsvfxhr1y5UR0hWElEFPvnkE9x991vYv3+K5Dzz0LHjHLz/Pq81kBQyUOGEukDZ6WkzhDpP5Q7UZIS6QNnpWTOEOnmppaFOlODn1QVnksBLqNu6dSsaNGiP/fvXSDqSjQsuaI7t27+RzMNwXRQQ9zk2a9YF6ekrJEt+Dk888RuGDh0omYfhQVKAUBckN73thVDnrd5Bmo1QFyQ3veuFUCevNaFOXkPru8LLL78RGRkbJLPtxUUXtcGWLbI/4EuWwXBPFahcuQG2b58O4ALH8yYltcM773RDy5YtHedgYPAUINQFz1OvOiLUeaV08OYh1AXPUy86ItTJq2wb6sQrhk2bNkXx4sWtWQ8fPowvv/zS+t8F/3p+SXFxcdaBH+IOOz8eL3fqTpw4gfPOq4W9e78FUEKi3aVo0eIFfPbZ+xI5GKqbAr17D0JqajSA4Q5LX4+yZe/E3r3rHcYzLKgKEOqC6mzk+yLURV7joM5AqAuqs5Hti1Anr69tqEtLSwtrtuTkZF9fy/QS6oQwN998L+bNaw/glrB0Kji4WLHhGDXqXPTp8+dpo3zMUGDIkMcxatQk5OZ+lnegTrh9347zz9+AnTs3hhvI8QFXgFAXcIMj2B6hLoLiBjw1oS7gBkeoPUKdvLAhoU5+Cn8yeA11H3zwAR588ANkZExz3HDp0pdi6dIPUKtWLcc5GKifAjVrNsWPP94EQFxrIA7WKRVGE+JKjO0oU+ZXfPBBfzRr1iyMWA4NugKEuqA7HLn+CHWR0zbomQl1QXc4Mv0R6uR1JdTJa3gyQ/36rfHNN10AtA07a7FiI9G5cyZefZX3jIUtnsYBmzdvRqNGd2H//pEA7gVQDYC4GqOOja76AVgA4G+IiqqE0aOj0K9fHxtxHGKKAoQ6U5x2v09CnfuampKRUGeK0+72SaiT1zMk1IkrC7Kzs62ZxHdyoe6iO3LkCMSJfuIRO04xMTHyVTrI4PVOnShx6dKlaN26E7Kz59r8oTy/sQ9x8cXP4ssvp6NChQoOumWIrgosXLgQd901Afv37wTwFIBdAEblvcZ7D4BLT2vtIIAPALyUd/+h2KkTr/w2QKdOWZgyRfx1PlTgTwUIdVwJThUg1DlVjnGEOq4BJwoQ6pyodmpMSKg70+Xjhw4dwowZM6xsBQ9EOdN4+VLDy+AH1IkKxWuY3br1x4EDLwKwcxLhK0hOfgXTp7+CBg0ahNckR2uvwJw5c3DnnaNw6JC4s3B8Xj97AIjL68UvB8T/vhCA+OXIXgBZeZfVdwTQOG/8FwAG4tZbq2P2bF4+rv2icLEBQp2LYhqWilBnmOEutkuoc1FMg1IR6uTNdgx1Z4I306FOWPL555+jZ8/h2LWrOrKy7i/kknExah6Skiaibt1z8cILQ1GjRg15N5lBOwWWLFmC66/viuPHZwKoXUj94oAisXt3DEACALFOxEmZpz9/Q6tW5fDxx2IXjw8V+FMBQh1XglMFCHVOlWMcoY5rwIkChDonqp0aQ6iT17DQDOI11LfeeguvvDILP/20CRC6ihgAACAASURBVDEx1XD8eAlERx/E779vwjXXNMODD7a3djn5mKvAF198gebN70Nu7i+SIozGbbetxsyZf+6e86EChDquARkFCHUy6pkdS6gz23+n3RPqnCr3vzhCnbyGITP8+uuv+Pnnn7F161brO8OqVauidOnSIeM4IPgKLFq0CK1apeLYsfmSzX6Eli3fw/z570nmYXiQFOBOXZDc9LYXQp23egdpNkJdkNz0rhdCnbzWhDp5DW1lEJe1b9u2ja9Z2lLLnEHim7q77pqK334T39DJPItxyy1v4qOP3pBJwtiAKUCoC5ihHrZDqPNQ7IBNRagLmKEetUOokxeaUCevoa0MhDpbMhk3SHxT16HD80hPny7Z+wx07rwEb7zxH8k8DA+SAoS6ILnpbS+EOm/1DtJshLogueldL4Q6ea0JdfIa2spAqLMlk3GDtm/fjrp1WyEz8wep3mNinsC4cUn417/+JZWHwcFSgFAXLD+97IZQ56XawZqLUBcsP73qhlAnrzShTl5DWxkIdbZkMnLQn5fWDwZwjeP+k5KuwYIFz6N+/fqOczAweAoQ6oLnqVcdEeq8Ujp48xDqguepFx0R6uRVtg11aWniaHX7T3JyMlJTU5GQII5h9/7x6566M3VKqPN+Degy4+uvv46UlC+Qmen0e7hZuPbaKfjyS15noIvnXtVJqPNK6eDNQ6gLnqdedUSo80rpYM1DqJP3MyTU5V8ynp2dHdZscXFxp1xKHlawC4MJdS6IyBSeKVCv3k1Ys+Y+AB3CnPM3JCY2wQcfpKJFixZhxnJ40BUg1AXd4cj1R6iLnLZBz0yoC7rDkemPUCeva0iok5/CnwyEOn9056zOFPjvf/+Lli07IjNzEoDrbCY5jrJlO6Bv30bo3bu3zRgOM0kBQp1JbrvbK6HOXT1NykaoM8lt93ol1MlrSaiT19BWBr5+aUsmowd99tln+Mc/HsHu3Q8B6BlCi+UoW7Y/eva8EY8/Psho3dj8mRUg1HF1OFWAUOdUOcYR6rgGnChAqHOi2qkxtqEuNzcX69evx6pVq3DkyBGUKlUKTZo0QZUqVRAVFSVficsZuFPnsqBM54kCo0aNwrBhr+DoUXE5/b0AmgO4GEAxAL8CWAXgA0RHf43GjS/FzJnvIDEx0ZPaOIl+ChDq9PNMlYoJdao4oV8dhDr9PFOhYkKdvAu2oE58Vzdu3Dh89dVXf5nx73//O3r06IGSJUvKV+NiBkKdi2IylScKDB8+Ci+8sBT79r0IYB+ATwB8DUAcUnQMQBkAtQA0A3A7oqKGoX79/2LmzImoWLGiJzVyEr0UINTp5ZdK1RLqVHJDr1oIdXr5pUq1hDp5J2xB3dSpUzFp0iQ0aNAA//73v1GuXDns3bsX48ePx+rVq/Hwww+jbdu28tVIZhCnbb7yyitWlqNHj+LAgQMQf7jExsZKZpYP5+uX8hoGOcOrr76KQYNmYN++eQCK2G41KioV1133DRYufNd2DAeaowChzhyv3e6UUOe2oubkI9SZ47WbnRLq5NUMCXW///47hg0bhi1btuDpp59G1apVT866adMm9OvXD3Xq1MHgwYNRvHhx+YokMuTk5JyM3rZtGzp27IiVK1cS6iQ0ZWjkFRD/bNWv3wJZWV8AqBL2hImJ92LEiKusX67woQIFFSDUcT04VYBQ51Q5xhHquAacKECoc6LaqTEhoS4zMxMpKSlW1On3zmVkZFh/T3xT5+eddIXJwNcv5RcHM3ijQJ8+Q/HMMyVw4sQAhxP+hEqVOiItbY3DeIYFVQFCXVCdjXxfhLrIaxzUGQh1QXU2sn0R6uT1lYK6swGffGlyGQh1cvox2jsFkpPrYseO+QAqOJ40KekOvPlmZ7Ru3dpxDgYGTwFCXfA89aojQp1XSgdvHkJd8Dz1oiNCnbzKhDp5DW1l4Dd1tmQybtD333+P6657GOnpSyV7fx6DBx/AiBFDJPMwPEgKEOqC5Ka3vRDqvNU7SLMR6oLkpne9EOrktSbUyWtoKwOhzpZMxg1asGABOnV6B5mZ70j2Ph8dOszCtGl/HhTEhwoIBQh1XAdOFSDUOVWOcYQ6rgEnChDqnKh2aoxtqDt+/Lh1YEp8fPzJDFlZWRg6dKj1/0//e0WKFEFcXJxvd9jx9Uv5xcEMkVdgzpw5+Oc/P0RW1puSk32ONm3exqxZr0vmYXiQFCDUBclNb3sh1Hmrd5BmI9QFyU3veiHUyWttG+rS0sRdWfaf5ORkXw9PIdTZ94oj/VNg2bJluP76Ifjjj88li3gX99+/Cq+99pxkHoYHSQFCXZDc9LYXQp23egdpNkJdkNz0rhdCnbzWIaHuyJEj2LBhA8Trg+E84nqDWrVqISYmJpww18YS6lyTkokiqMCvv/6KihVrIzd3v9QsUVE9IW40eOGFF6TyMDhYChDqguWnl90Q6rxUO1hzEeqC5adX3RDq5JUOCXXyU/iTgVDnj+6cNTwFvv32W1x99V04enQsgFvCCz5ldBV07XozJk58XiIHQ4OmAKEuaI561w+hzjutgzYToS5ojnrTD6FOXueQUJebm2vNIu6i0+kh1Onklrm1zp8/Hx07jsXBg2JHe4FDIV4CsAjt2yfhww9fdZiDYUFUgFAXRFe96YlQ543OQZyFUBdEVyPfE6FOXuOQUCfuonv22Wdxxx13WK9Thgt3Agq3bNmCWbNmoUuXLkhISJCv2kYGQp0NkTjEdwXmzZuHe+75EBkZRQFcDKBvmDWtA3AzgKG47balmDlzcpjxHB5kBQh1QXY3sr0R6iKrb5CzE+qC7G7keiPUyWsbEuoElC1duhT/+c9/UKVKFTzwwAOoXr16SLg7duwY1q5di/feew9bt25Fz5490bx585Bx8i39mYFQ55aSzBNJBVauXIlbbx2GffteA/BPAO0BPGxzSgF0ImYAgMPo0WMDXnhhjM1YDjNBAUKdCS5HpkdCXWR0NSEroc4El93vkVAnr2lIqMufYv/+/Zg8eTI+//xziENQrrrqKlx55ZVITEyEOOlSPOKEzF27duGbb76B+FZIXIPQokUL3H///UhKSpKvNowMhLowxOJQ3xQ4cOAAkpNrISdnp/hVBIAUABUADATw5z9XhT/iPrpRAJ4GcCfOOedBTJjQCPfcc49vvXBi9RQg1KnniS4VEep0cUq9Ogl16nmiQ0WEOnmXbENd/lR79+61XqX85JNPkJ2dXWgFAuBatmyJm2++GWXKlJGv0kEGQp0D0RjiiwJ16rTAunXdAXQEIL5hfRbAJAD1AVwLoBqAYgB2A/gawFwAjQH0BHCZFRMdXR6//PI1LrjgAl964KRqKkCoU9MXHaoi1Ongkpo1EurU9EX1qgh18g6FDXX5U4rXMnNyciD+4T148KD1l2NjY60fKkuVKuXZa5ZnkoBQJ784mMEbBSpXvgLbt58DYEWBCcUvTBYBWAPgRwBH8nbuBMQ1BXBJgbFPo0SJN/Dpp6/g2msFBPKhAn8qQKjjSnCqAKHOqXKMI9RxDThRgFDnRLVTYxxDnfzUkc1AqIusvszujgLiEKGrr+6AjIxmAErmvVIpcg8CsBDALgC/ARAHqYinLIDaAAYDqAPgK+sbvOjom/DUU+XQu7d4fZMPFSDUcQ3IKUCok9PP5GhCncnuO++dUOdcu/xIQp28hrYyiMvbt23bhho1atgaz0FmKLBo0SLcdderSE8Xr1t2BnACwCYA5wPoBuC6PJATehzP2817H8BUAJcD+AnABGsn7+67P8U777xohnDs0pYC3KmzJRMHFaIAoY7LwqkChDqnypkdR6iT959QJ6+hrQyEOlsyGTfoo48+wv33z8b+/eL0y4cAvAdA3DXXIYQW4lAVAX37AHwH4HPceuvbmD37deM0ZMNnVoBQx9XhVAFCnVPlGEeo4xpwogChzolqp8YQ6uQ1tJWBUGdLJuMGLV68GHfc8SLS0+vlHZAiXrkUO3B2n055r2g+gs6dl+CNN/5jN5DjDFCAUGeAyRFqkVAXIWENSEuoM8DkCLRIqJMXlVAnr6GtDIQ6WzIZN0i8knvFFTciK+uPvBMvb3CgQV1ER8fimWduxyOPPOIgniFBVYBQF1RnI98XoS7yGgd1BkJdUJ2NbF+EOnl9CXXyGtrKQKizJZORgxITz0Nm5s15r12eLsEOAL8COAogEUB1AEVOG/Q5oqLuxapV09GgQQMjNWTThStAqOPKcKoAoc6pcowj1HENOFGAUOdEtVNjCHXyGtrKQKizJZORg4oVq4xjx2YXeO1yL4B3AMwDIC4lr5x3T5346zkAxG7eHQAaFdCrHl56qQseekh8l8eHCvypAKGOK8GpAoQ6p8oxjlDHNeBEAUKdE9UcQt2RI0ewatUqrFixAt27d0d8fLyVSZjw7LPP4ptvvrH+f7169fDYY4+hbFlx9Lp/D6808E97zmxfgc8++ww33NAFublb84LEQSmjALQG8M+86wsK5ssC8AGAl/Pg7gkAJayYW25ZBXHwCh8qkK8AoY5rwakChDqnyjGOUMc14EQBQp0T1RxA3aFDhzBu3Dh89dVXSE5ORmpqKhISEpCVlYXBgwcjLS0NjRs3xs6dO7Fx40ZUqVIFI0aM8BXsCHXyi4MZIq/A2LFj0b//5zhxYn7eQSkzALxg87CUvgAEDE4E8CWqVBmFX375b+SL5gzaKECo08Yq5Qol1ClniTYFEeq0sUqpQgl18nbYev3y008/tUDuqquuQr9+/VCqVClr5vy/PmjQIDRt2hTHjh3DxIkTMXPmTHTp0gUdO3aUr9BhBkKdQ+EY5qkCQ4YMwahRPyE3V+zMibvq5gCIC6OG4QC2A/gHKlR4DL/+ujaMWA4NugKEuqA7HLn+CHWR0zbomQl1QXc4Mv0R6uR1DQl1R48exVNPPYWvv/4aY8aMQc2aNa1Zjx8/boHe5s2b8fTTTyMxURziAPz888/o27cvLr74YgwdOhTnnHOOfJUOMhDqHIjGEM8VeOaZZ9Cnz2ycOCEOQ5kF4FIHNdwJoAyqVv0aP/+80kE8Q4KqAKEuqM5Gvi9CXeQ1DuoMhLqgOhvZvgh18vqGhDrximXv3r2tXTgBcfnwlv/XBbylpKQgOjraqiYzM9P6/+LJf01TvszwMxDqwteMEd4rsHTpUjRt2ha5uT0BDHVYwDoAt6Ndu9qYPn26wxwMC6IChLoguupNT4Q6b3QO4iyEuiC6GvmeCHXyGoeEujNBWv6OXKdOndC+ffuTlRDqCjeFp1/KL9agZihSpCJyc1cAuECixebo1etK6xcpfKhAvgKEOq4FpwoQ6pwqxzhCHdeAEwUIdU5UOzUmJNT99ttvEN/97N69G+JQh4oVK1oZxPd0zz33nPVq5mWXXXYy66ZNm6zv7i655BK+fllAa0Kd/GINYoYNGzagXr2OOHx4vWR74/HEE4cwdOhAyTwMD5IChLogueltL4Q6b/UO0myEuiC56V0vhDp5rUNCXW5uLiZNmoRp06ahV69eaNWqFcT1BqNHj8aePXus/86/3kB8ZzdhwgTMmjXLOiRFHJbi18PXL/1SnvOGo4D45UinTm9g//53wwkrZOzHuOOOjzB16gTJPAwPkgKEuiC56W0vhDpv9Q7SbIS6ILnpXS+EOnmtQ0KdmGLr1q0YMGCAdYWBuLogJycH3333nXXR8a233goBfunp6fjggw8we/ZslClTxtrBE9cf+PUQ6vxSnvOGo8CcOXNw772zkJHxWjhhhYz9DG3aTMGsWZMl8zA8SAoQ6oLkpre9EOq81TtIsxHqguSmd70Q6uS1tgV1Yhrxmph43VIAXvHixXHnnXda/ylatOjJw1HEfXUC5MQVBxdddNEZqxMQOG/ePGsH8Pfff0f16tXx4IMPolatWqfEiMNZpk6dasGiGCcuNheHtuQf1nK29gl18ouDGSKvgLj7sV27cUhPny052fvo0mU1Xn2V39RJChmocEJdoOz0tBlCnadyB2oyQl2g7PSsGUKdvNS2oe5sU4nLycWOg7juQICZAL2zPXv37sX48eOt1zMrV65s7e5t2bLFer0z/xRNEb9s2TIsXrwY//73v1GiRAnr/jsBjo8++ugp4wqbi1AnvziYIfIKiG9Va9S4BtnZ4hJx50/Jkv3w7LMXoVu3bs6TMDJwChDqAmepZw0R6jyTOnATEeoCZ6knDRHq5GV2BerCLePbb7/FokWLTkKc+DbvpZdesnbhYmNjz5hO/Evm5ZdfxuDBg09+x3emwYS6cF3heL8UaNasI7744j4ALR2XkJBQB0uXvo9LL3Vyz53jaRmouAKEOsUNUrg8Qp3C5iheGqFOcYMULY9QJ2+M61AnXplcu3atBW3du3dHQkLCX6pctWoVVq5cae24iUdcgzBy5EgL8vJP1yysNZF3/vz5FvwVK1bsrN0T6uQXBzN4o4C4W65797ewf7/TVzAn49Zbl2P27EneFMxZtFGAUKeNVcoVSqhTzhJtCiLUaWOVUoUS6uTtcA3qxEEpc+fOtV7DzM7Otr6tO9Pl4+I1SvEPfUGoGzZsGB555BFUrVq10K7EIS3iSoV7770X1apVO2WMOLhFPOL6hfxn+/bt6Ny5Mz777DOUKlXK+o+fj7jSQNQkvh/kQwVOV+Cmm+7BJ580BCAuIQ/n+Rmxsc2wePEs1K1bN5xAjjVAgc2bN+PCCy+0voPmQwXCUUB8P1+2bFnf/90ZTs0cq4YC4jMZ8dZV6dKl1SiIVWihgOAIsTFUoUIFJeoVfwb+8ccffznvQ4nizlCEFNSJA0/EDw3iMJMVK1ZYZsTFxeGWW27BzTffbJ2CWdgT7k6d+GZPAOINN9yAhg3FD76nPuL1zWuvvdba8RPwl/+IKxYqVapk3bNXWJyXxgithD6hdhi9rIlzqaOA+Jdg9+6DkZb2CIDONgvbioSEjkhJaYM2bdrYjOEwkxQ4evSo9Y1zVFSUSW2zVxcU4NpxQURDU4ifdYoUKWL9hw8VsKuA+JldPAXP1rAbG4lx4s/AmJiY4EOdgCxxv9aHH35o3VUnHrET9vDDD6Np06Yhfyu8bt06LFy48OSBJyKHOFlTXFqef+ddvkH79+/H5MmTUbt2bbRs2dL2Dyd8/TISS5w5I6nA+vXr8c9/9sJPP12O334bAiDuLNO9i/j4wXjmmcG4//77I1kWc2usAF+/1Ng8n0vn65c+G6Dx9Hz9UmPzfCydr1/Ki297p07sNO3cuRPi+x8BZOJ1QvFKz9VXX23dWSd26M70uuXpZYrTL8eMGYMePXqgSpUqWLBgAdasWYO+ffuespMlDB4xYgTatm2LZs2a2QY6MR+hTn5xMIP3CohXiUePfhbPPz8RQBscPNgUgHjdOAbAr4iOXo3Speegbt0qGDHiEd93oL1XiDOGowChLhy1OLagAoQ6rgenChDqnCpndhyhTt7/kFAnttHF1QJTpkyx7qgT2+li10zcUXfFFVdYF5GnpKRYldiFOgGIAg7feOMNCw7FNx8DBw60vqcTr1Dmf18nXukUYwo+Z/tW7/R/IYlX0pYvX37WEzXlJbSXQfS5bds21KhRw14ARxmtwK5du6xfnixevAY//5xmfadauXIyGjeuhebN/4YGDRoYrQ+bt6cAoc6eThz1VwUIdVwVThUg1DlVzuw4Qp28/yGhTkCWgDbxzU/Hjh1x++23n/Lxa/7fDwfq5MsOnYE7daE14gg9FDhx4gR++OEH65cpfKhAOAoQ6sJRi2NP/8VouXLleFAKl0XYChDqwpaMAQAIdfLLICTUHTlyBB988AFmzJhh7RaIVy7FgSXt27e3rh84cOBA2Dt18mWHzkCoC60RR+ihAKFOD59UrJJQp6IretTEnTo9fFKxSkKdiq6oXxOhTt6jkFCXP0X+/XPvvfcexIEO4gfN8uXLo0WLFtahKSVLlrT9+qV82aEzEOpCa8QReihAqNPDJxWrJNSp6IoeNRHq9PBJxSoJdSq6on5NhDp5j2xDXcGpTr+TTvw9cfqluHeuSZMm1hHafj+EOr8d4PxuKUCoc0tJ8/IQ6szz3K2OCXVuKWleHkKdeZ670TGhTl5FR1B3+u7dRx99hNWrV5+8p+62226zTqz088JvQp384mAGNRQg1Knhg45VEOp0dE2Nmgl1avigYxWEOh1d879mQp28B1JQV3B6cQrmokWLTt5dZ/eUSvkWCs9AqIuUsszrtQKEOq8VD858hLrgeOl1J4Q6rxUPznyEuuB46WUnhDp5tV2DuvxSxHUFmzdvxuLFi3HXXXf95TJx+ZLtZSDU2dOJo9RXgFCnvkeqVkioU9UZ9esi1KnvkaoVEupUdUbtugh18v6EDXXiwBTxD6y4s27Lli2Ijo5G9erVcdFFF+H8888P64Jw+fLPnIFQF0l1mdtLBQh1XqodrLkIdcHy08tuCHVeqh2suQh1wfLTq24IdfJK24Y6AXMff/wx3nzzTetqg8KexMREdO3aFdddd53vcEeok18czKCGAoQ6NXzQsQpCnY6uqVEzoU4NH3SsglCno2v+10yok/fAFtQJoJs4cSJmzpwJAW7iEvJrrrkGJUqUsCoQ39MtXbrU+p5OAJ84JKVbt26+noJJqJNfHMyghgKEOjV80LEKQp2OrqlRM6FODR90rIJQp6Nr/tdMqJP3wBbUffnllxg1ahSqVKmCESNGoGzZsoXOLAwZMmSI9Wrm448/jsaNG8tX6DADoc6hcAxTTgFCnXKWaFMQoU4bq5QrlFCnnCXaFESo08YqpQol1MnbERLqjh49iqeeegorV660wO6KK64466zLli3D8OHDrVcwU1JSrG/u/HgIdX6ozjkjoQChLhKqmpGTUGeGz5HoklAXCVXNyEmoM8Nnt7sk1MkrGhLqsrKy0Lt3bxw+fBhjx45F+fLlzzrrzp070adPH+s1zdGjRyM2Nla+SgcZCHUORGOIkgoQ6pS0RYuiCHVa2KRkkYQ6JW3RoihCnRY2KVckoU7ekpBQl5mZae24iSc1NRUJCQlnnTXc8fItFJ6BUBcpZZnXawUIdV4rHpz5CHXB8dLrTgh1XisenPkIdcHx0stOCHXyahPq5DW0lUHsdG7btg01atSwNZ6DqEC+AoQ6rgWnChDqnCrHOEId14BTBQh1TpUzO45QJ+8/oU5eQ1sZCHW2ZOKgQhQg1HFZOFWAUOdUOcYR6rgGnCpAqHOqnNlxhDp5/wl18hraykCosyUTBxHquAZcVIBQ56KYhqUi1BlmuIvtEupcFNOgVIQ6ebNtQ11aWlpYsyUnJ9v6Bi+spGEM5jd1YYjFoUorwJ06pe1RujhCndL2KF0coU5pe5QujlCntD3KFkeok7cmJNQdOnQIM2bMsC4VD+eJi4tDu3btULJkyXDCXBtLqHNNSibyWQFCnc8GaDw9oU5j83wunVDnswEaT0+o09g8H0sn1MmLHxLq5KfwJwOhzh/dOav7ChDq3NfUlIyEOlOcdr9PQp37mpqSkVBnitPu9kmok9eTUCevoa0M/KbOlkwcVIgChDouC6cKEOqcKsc4Qh3XgFMFCHVOlTM7jlAn7z+hTl5DWxkIdbZk4iBCHdeAiwoQ6lwU07BUhDrDDHexXUKdi2IalIpQJ292SKjLysrC6NGjsXfv3rBmK1euHAYMGID4+Piw4twazNcv3VKSefxWgDt1fjug7/yEOn2987tyQp3fDug7P6FOX+/8rJxQJ69+SKjLzMxESkoKePqlnNjcqZPTz+RoQp3J7sv1TqiT08/kaEKdye7L9U6ok9PP1GhCnbzzIaFOfgp/MnCnzh/dOav7ChDq3NfUlIyEOlOcdr9PQp37mpqSkVBnitPu9kmok9eTUCevoa0M3KmzJRMHFaIAoY7LwqkChDqnyjGOUMc14FQBQp1T5cyOI9TJ+x8S6vJfvxRTpaamIiEhQX5WDzJwp84DkTmFJwoQ6jyROZCTEOoCaasnTRHqPJE5kJMQ6gJpa8SbItTJS0yok9fQVgbu1NmSiYO4U8c14KIChDoXxTQsFaHOMMNdbJdQ56KYBqUi1MmbTaiT19BWBkKdLZk4iFDHNeCiAoQ6F8U0LBWhzjDDXWyXUOeimAalItTJm02ok9fQVgZCnS2ZOIhQxzXgogKEOhfFNCwVoc4ww11sl1DnopgGpSLUyZttG+oOHTqELl26oFSpUrZmLV68OGrVqoWYmBhb490exG/q3FaU+fxSgN/U+aW8/vMS6vT30K8OCHV+Ka//vIQ6/T30owNCnbzqtqGO99TJic2dOjn9TI4m1JnsvlzvhDo5/UyOJtSZ7L5c74Q6Of1MjSbUyTtvG+qOHz+OYcOGIT4+3tasRYoUQVxcHKKiomyNd2OQ+JdQ/iP+UOnevTu+/vprxMbGupFeKgehTko+o4MJdUbbL9U8oU5KPqODCXVG2y/VPKFOSj5jgwl18tbbhjoxlepXGoj6Zs6caanyxx9/4Oeff4b4w4VQJ79QmME/BQh1/mmv+8yEOt0d9K9+Qp1/2us+M6FOdwf9qZ9QJ697oKCuoBz8pk5+cTCDGgoQ6tTwQccqCHU6uqZGzYQ6NXzQsQpCnY6u+V8zoU7eA0KdvIa2MvD1S1sycVAhChDquCycKkCoc6oc4wh1XANOFSDUOVXO7DhCnbz/IaEuKysLo0ePtmYaMGCA7W/q5EuTy8CdOjn9GK2OAoQ6dbzQrRJCnW6OqVMvoU4dL3SrhFCnm2Nq1Euok/chJNQ5nSIzMxPnnnsurzTIE5A7dU5XEuMIdVwDThUg1DlVjnGEOq4BpwoQ6pwqZ3YcoU7e/7CgTuza/fTTTyhWrBiqVq1a6AEkR44cwaxZs7Bw4UI8/fTTSEhIkK/SQQbu1DkQjSFKKkCoU9IWLYoi1Glhk5JFEuqUtEWLogh1WtikXJGEOnlLbEGd2GWaNGkS5s6di2PHjlmzFi1aFJ06dcJdzOGXDQAAIABJREFUd91l/W/xiNMmx4wZg61bt6Jy5coYN26cb69rEurkFwczqKEAoU4NH3SsglCno2tq1EyoU8MHHasg1Onomv81E+rkPbAFdVOnTrWgLjk52YI4cWfd22+/jfT0dAwaNAiNGjWydudee+01iB9Amzdvjq5duyIpKUm+QocZCHUOhWOYcgoQ6pSzRJuCCHXaWKVcoYQ65SzRpiBCnTZWKVUooU7ejpBQJ+57GzFiBNauXYtRo0bhiiuusGZdtmwZhg8fjiZNmqBGjRoW0JUuXRqPPvoorrnmGk8vHS9MBkKd/OJgBjUUINSp4YOOVRDqdHRNjZoJdWr4oGMVhDodXfO/ZkKdvAchoU4ceJKSkoLc3Fzr8vHExERr1j179qBPnz7WfxcpUgTXXnstHn74YQvsVHgIdSq4wBrcUIBQ54aKZuYg1JnpuxtdE+rcUNHMHIQ6M32X7ZpQJ6sgYBvqxFQC6vIPPsmHvbS0NLRt2xbdunU7+W2dfFnyGQh18hoygxoKEOrU8EHHKgh1OrqmRs2EOjV80LEKQp2OrvlfM6FO3gNpqBMHp4wdOxbly5eXr8bFDIQ6F8VkKl8VINT5Kr/WkxPqtLbP1+IJdb7Kr/XkhDqt7fOteEKdvPTSUHf6Dp58Se5kINS5oyOz+K8Aoc5/D3StgFCnq3P+102o898DXSsg1OnqnL91E+rk9SfUyWtoKwMvH7clEwcVogChjsvCqQKEOqfKMY5QxzXgVAFCnVPlzI4j1Mn7bxvqDh06hC5duqBUqVLWrDk5OdY1B+Ip+NfzSypevDhq1aqFmJgY+SodZOBOnQPRGKKkAoQ6JW3RoihCnRY2KVkkoU5JW7QoilCnhU3KFUmok7fENtSJA1HCecSddgUPVgkn1o2xhDo3VGQOFRQg1Knggp41EOr09E2Fqgl1KrigZw2EOj1987tqQp28AyGhTlxlkJ2dbV0qHs4jrjmIi4vz7b46Ql04bnGsygoQ6lR2R+3aCHVq+6NydYQ6ld1RuzZCndr+qFodoU7emZBQJz+FPxkIdf7ozlndV4BQ576mpmQk1JnitPt9Eurc19SUjIQ6U5x2t09CnbyeEYG69PR0fPHFF7j++usRHx8vX6WDDIQ6B6IxREkFCHVK2qJFUYQ6LWxSskhCnZK2aFEUoU4Lm5QrklAnb4lrUCfuq1u7di3ee+89rF+/HhUrVuQ3dQX84emX8ovV1AyEOlOdl++bUCevoakZCHWmOi/fN6FOXkMTMxDq5F2XhjpxCuaiRYssmMvIyID4lq527dro1KkTrrzySn5Tl+cRoU5+sZqagVBnqvPyfRPq5DU0NQOhzlTn5fsm1MlraGIGQp28646gThyesnnzZkydOhUrVqyA2KUrWrQoWrZsiQ4dOuD888+Xr0wyA1+/lBSQ4cooQKhTxgrtCiHUaWeZMgUT6pSxQrtCCHXaWaZEwYQ6eRvCgjqx27R8+XJrV27r1q3W7BUqVEBmZibKlSvn6+uWp0tBqJNfHMyghgKEOjV80LEKQp2OrqlRM6FODR90rIJQp6Nr/tdMqJP3ICTUiV25nTt3Yvr06Vi4cCEE2ImrClq3bm3tzJUoUQK9e/e2KvHzXjpCnfxiYAY1FSDUqemLDlUR6nRwSc0aCXVq+qJDVYQ6HVxSr0ZCnbwnIaFO7MKlpKRAXD7evHlztGvXDtWqVbNetxRP/t8n1J3dDH5TJ79YTc1AqDPVefm+CXXyGpqagVBnqvPyfRPq5DU0MQOhTt71kFB36NAhjBkzBitXrrRmq1q1Ku644w40atQIxYsXJ9TZ9IBQZ1MoDvuLAoQ6LgqnChDqnCrHOEId14BTBQh1TpUzO45QJ+9/SKjLn0LcPTd37lzMmTMH2dnZFtBdffXV1l10EyZMQHR0NF+/PIsfhDr5xWpqBkKdqc7L902ok9fQ1AyEOlOdl++bUCevoYkZCHXyrtuGuvypTr+PTvzAKZ6kpCQ8+eST1k6eCg8PSlHBBdbghgKEOjdUNDMHoc5M393omlDnhopm5iDUmem7bNeEOlkFgbChruCU+bt3CxYswP79+5W5o07USKiTXxzMoIYChDo1fNCxCkKdjq6pUTOhTg0fdKyCUKeja/7XTKiT90AK6vKnL+zeupo1a2LkyJGIj4+Xr9JBBkKdA9EYoqQChDolbdGiKEKdFjYpWSShTklbtCiKUKeFTcoVSaiTt8Q21AlwW79+PVatWoUjR46gVKlSaNKkCapUqYKoqKiTleTk5GDRokVYtmwZBg4ciISEBPkqHWQg1DkQjSFKKkCoU9IWLYoi1Glhk5JFEuqUtEWLogh1WtikXJGEOnlLbEGdOAFz3Lhx+Oqrr/4y49///nf06NEDJUuWlK/GxQyEOhfFZCpfFSDU+Sq/1pMT6rS2z9fiCXW+yq/15IQ6re3zrXhCnbz0tqBu6tSpmDRpEho0aIB///vfKFeuHPbu3Yvx48dj9erVePjhh9G2bVv5alzMQKhzUUym8lUBQp2v8ms9OaFOa/t8LZ5Q56v8Wk9OqNPaPt+KJ9TJSx8S6n7//XcMGzYMW7ZswdNPP33K6ZabNm1Cv379UKdOHQwePNi65kCVh1CnihOsQ1YBQp2sgubGE+rM9V62c0KdrILmxhPqzPVepnNCnYx6f8aGhLrMzEykpKRYg1NTU0/5Ri4jI8P6e+KbutP/nnxpchkIdXL6MVodBQh16nihWyWEOt0cU6deQp06XuhWCaFON8fUqJdQJ++DFNSdDfjkSws/g/iXUP4j/lDp3r07vv76a8TGxoafzOUIXj7usqAGpSPUGWS2y60S6lwW1KB0hDqDzHa5VUKdy4Iako5QJ290oKBO7BbOnDnTUuWPP/7Azz//DPGHC6FOfqEwg38KEOr80173mQl1ujvoX/2EOv+0131mQp3uDvpTP6FOXvdAQV1BOfj6pfziYAY1FCDUqeGDjlUQ6nR0TY2aCXVq+KBjFYQ6HV3zv2ZCnbwHtqHu+PHj1oEpBS8Tz8rKwtChQ60qTv97RYoUQVxc3Cl32MmXaz8Doc6+VhyptgKEOrX9Ubk6Qp3K7qhdG6FObX9Uro5Qp7I76tZGqJP3xjbUpaWlhTVbcnKyr4enEOrCsouDFVaAUKewOYqXRqhT3CCFyyPUKWyO4qUR6hQ3SNHyCHXyxoSEuiNHjmDDhg0QB32E84jrDWrVqoWYmJhwwlwbS6hzTUom8lkBQp3PBmg8PaFOY/N8Lp1Q57MBGk9PqNPYPB9LJ9TJix8S6uSn8CcDoc4f3Tmr+woQ6tzX1JSMhDpTnHa/T0Kd+5qakpFQZ4rT7vZJqJPXk1Anr6GtDLzSwJZMHFSIAoQ6LgunChDqnCrHOEId14BTBQh1TpUzO45QJ+8/oU5eQ1sZCHW2ZOIgQh3XgIsKEOpcFNOwVIQ6wwx3sV1CnYtiGpSKUCdvNqFOXkNbGQh1tmTiIEId14CLChDqXBTTsFSEOsMMd7FdQp2LYhqUilAnbzahTl5DWxkIdbZk4iBCHdeAiwoQ6lwU07BUhDrDDHexXUKdi2IalIpQJ282oU5eQ1sZCHW2ZOIgQh3XgIsKEOpcFNOwVIQ6wwx3sV1CnYtiGpSKUCdvNqFOXkNbGQh1tmTiIEId14CLChDqXBTTsFSEOsMMd7FdQp2LYhqUilAnb3ZIqMvNzUV2drY1U1xcHKKios46a/69dmIQ76n7n1SEOvnFamoGnn5pqvPyfRPq5DU0NQOhzlTn5fsm1MlraGIGQp286yGhLjMzEykpKdZMqampSEhIsP73oUOHMGPGDOt/t2vXDiVLlrT+95nGy5caXgbeUxeeXhytrgKEOnW9Ub0yQp3qDqlbH6FOXW9Ur4xQp7pDatZHqJP3xTHUnQneCHWFm8KdOvnFamoGQp2pzsv3TaiT19DUDIQ6U52X75tQJ6+hiRkIdfKuE+rkNbSVgVBnSyYOKkQBQh2XhVMFCHVOlWMcoY5rwKkChDqnypkdR6iT959QJ6+hrQyEOlsycRChjmvARQUIdS6KaVgqQp1hhrvYLqHORTENSkWokzebUCevoa0MhDpbMnEQoY5rwEUFCHUuimlYKkKdYYa72C6hzkUxDUpFqJM3m1Anr6GtDIQ6WzJxEKGOa8BFBQh1LoppWCpCnWGGu9guoc5FMQ1KRaiTN5tQJ6+hrQyEOlsycRChjmvARQUIdS6KaVgqQp1hhrvYLqHORTENSkWokzebUCevoa0MhDpbMnEQoY5rwEUFCHUuimlYKkKdYYa72C6hzkUxDUpFqJM32zbUpaWlhTVbcnLyKffahRXswmDeU+eCiEyhhAI8/VIJG7QsglCnpW1KFE2oU8IGLYsg1Glpm+9FE+rkLQgJdfmXjGdnZ4c1W1xc3CmXkocV7MJgQp0LIjKFEgoQ6pSwQcsiCHVa2qZE0YQ6JWzQsghCnZa2+V40oU7egpBQJz+FPxkIdf7ozlndV4BQ576mpmQk1JnitPt9Eurc19SUjIQ6U5x2t09CnbyehDp5DW1l4Dd1tmTioEIUINRxWThVgFDnVDnGEeq4BpwqQKhzqpzZcYQ6ef/Dhrr09HQsX74cmzdvhviBoWjRoqhZsyZq166N+vXrIz4+Xr4qFzJwp84FEZlCCQUIdUrYoGURhDotbVOiaEKdEjZoWQShTkvbfC+aUCdvgW2oy8nJwcsvv4xFixZB/JBZ2CMA76abbsIDDzyAkiVLylcnkYFQJyEeQ5VSgFCnlB1aFUOo08oupYol1Cllh1bFEOq0skuZYgl18lbYgjpxWMro0aOxcuVK1KlTB127dkW1atWsXTrxHD16FBs3bsTkyZOxYcMGNGzYEAMGDPAV7Ah18ouDGdRQgFCnhg86VkGo09E1NWom1Knhg45VEOp0dM3/mgl18h7YgrqZM2fipZdeCglrBeGvV69eaNWqlXyFDjMQ6hwKxzDlFCDUKWeJNgUR6rSxSrlCCXXKWaJNQYQ6baxSqlBCnbwdIaFOHPAxcuRIfP/99xgzZoz1/dzZnrVr12LQoEEWAPbv3x/FihWTr9JBBkKdA9EYoqQChDolbdGiKEKdFjYpWSShTklbtCiKUKeFTcoVSaiTtyQk1GVmZiIlJQW5ubnWZeKJiYlnnXXPnj3o06cPihcvjnHjxvl2cAqhTn5xMIMaChDq1PBBxyoIdTq6pkbNhDo1fNCxCkKdjq75XzOhTt4D21AnphJQl5CQcNZZ8yHQ7nj5FgrPQKiLlLLM67UChDqvFQ/OfIS64HjpdSeEOq8VD858hLrgeOllJ4Q6ebUJdfIa2srAe+psycRBhShAqOOycKoAoc6pcowj1HENOFWAUOdUObPjCHXy/hPq5DW0lYFQZ0smDiLUcQ24qAChzkUxDUtFqDPMcBfbJdS5KKZBqQh18mbbhrrjx49j2LBhIb+Ry8rKwtChQxEdHW3rdU35FgrPwNcvI6Us83qtAHfqvFY8OPMR6oLjpdedEOq8Vjw48xHqguOll50Q6uTVtg11aWlpYc2WnJxMqCugGHfqwlo+HFxAAUIdl4NTBQh1TpVjHKGOa8CpAoQ6p8qZHUeok/c/JNQdOXLEulBcQEk4jzj9slatWoiJiQknTGrs8uXLT8bv2rUL/fr1g7hiITY2ViqvG8GEOjdUNDMHoc5M393omlDnhopm5iDUmem7G10T6txQ0bwchDp5z0NCnfwU3mUQp3OuWLHCmvC3337DypUrIf5wIdR55wFncl8BQp37mpqSkVBnitPu90moc19TUzIS6kxx2t0+CXXyegYK6grKwW/q5BcHM6ihAKFODR90rIJQp6NratRMqFPDBx2rINTp6Jr/NRPq5D0g1MlraCsDX7+0JRMHFaIAoY7LwqkChDqnyjGOUMc14FQBQp1T5cyOI9TJ+0+ok9fQVgZCnS2ZOIhQxzXgogKEOhfFNCwVoc4ww11sl1DnopgGpSLUyZtNqJPX0FYGQp0tmTiIUMc14KIChDoXxTQsFaHOMMNdbJdQ56KYBqUi1MmbTaiT19BWBkKdLZk4iFDHNeCiAoQ6F8U0LBWhzjDDXWyXUOeimAalItTJm02ok9fQVgZCnS2ZOIhQxzXgogKEOhfFNCwVoc4ww11sl1DnopgGpSLUyZvtOtRlZmYiJSXFqkxcMZCQkCBfpYMMPP3SgWgMUVIBHpSipC1aFEWo08ImJYsk1ClpixZFEeq0sEm5Igl18pYQ6uQ1tJWBO3W2ZOIg7tRxDbioAKHORTENS0WoM8xwF9sl1LkopkGpCHXyZhPq5DW0lYFQZ0smDiLUcQ24qAChzkUxDUtFqDPMcBfbJdS5KKZBqQh18mYT6uQ1tJWBUGdLJg4i1HENuKgAoc5FMQ1LRagzzHAX2yXUuSimQakIdfJmE+rkNbSVgVBnSyYOItRxDbioAKHORTENS0WoM8xwF9sl1LkopkGpCHXyZhPq5DW0lYFQZ0smDiLU2VoD06dPx/z5y7Fu3WYcPJiNkiVLokaNqmjZsiFat26NxMREW3mCPohQF3SHI9cfoS5y2gY9M6Eu6A5Hpj9CnbyuIaEuNzcX2dnZECfw2XmysrIwdOhQREdH8/TLAoIR6uysHo4pTAGefvk/Vd566y08/vjzOHiwOjIyWgG4HIAAuIMANiAu7lPExCzB4MEP49FHHzV+QRHqjF8CjgUg1DmWzvhAQp3xS8CRAIQ6R7KdEhQS6vKvKEhLSwtrtuTkZEIdoS6sNcPBhStAqPtTl+7dUzBz5mbs2zcyD+bOtGJ2ICFhKK666jDefvtZlC1b1tilRagz1nrpxgl10hIam4BQZ6z1Uo0T6qTks4JDQt2RI0ewYcMGiJ2mcJ7ixYujVq1aiImJCSfMtbG8p841KZnIZwUIdUCXLo9h+vTDOHDgJdtuxMQ8iUaNvsWnn76LYsWK2Y4L0kBCXZDc9LYXQp23egdpNkJdkNz0rhdCnbzWIaFOfgp/MhDq/NGds7qvgOlQ99prr6F//7lIT58ZtrhxcY/hwQfjMWbME2HHBiGAUBcEF/3pgVDnj+5BmJVQFwQXve+BUCeveUSgLj09HV988QWuv/56xMfHy1fpIAOhzoFoDFFSAZOhTnzPe8klTbBr1zQANR34cxTx8bWwdOkM1K5d20G83iGEOr3987N6Qp2f6us9N6FOb//8qp5QJ6+8a1B37NgxrF27Fu+99x7Wr1+PihUr8pu6Av7woBT5xWpqBpOhThyM8sgjS5GVNVHC/rHo3/8QRo8eKpFDz1BCnZ6+qVA1oU4FF/SsgVCnp29+V02ok3dAGupycnKwaNEiC+YyMjJQpEgR6zfinTp1wpVXXomoqCj5Kh1k4E6dA9EYoqQCJkNd+/ZdMWPGLQBulfDmR1x66UPYsOFziRx6hhLq9PRNhaoJdSq4oGcNhDo9ffO7akKdvAOOoE5cc7B582ZMnToVK1asgNilK1q0KFq2bIkOHTrg/PPPl69MMgOhTlJAhiujgMlQV7Pmtfjxx/cAVJLyIza2EtLSNvj2OrhU8RLBhDoJ8QwPJdQZvgAk2ifUSYhncCihTt78sKBOvEK4fPlya1du69at1uwVKlSAuPagXLlyvr5ueboUhDr5xcEMaihgMtSdf35t/PrrGgByp+gmJl6G776bj0qV5OBQjRVhvwpCnX2tOPJUBQh1XBFOFSDUOVXO7DhCnbz/IaFO7Mrt3LkT06dPx8KFC62rDeLi4tC6dWtrZ65EiRLo3bu3VUlqaioSEhLkq3IhA6HOBRGZQgkFTIa6KlUaYNu2TwHI/blSunQ1bN68wrg76wh1SvwjrGURhDotbVOiaEKdEjZoVwShTt6ykFBX8PLx5s2bo127dqhWrZr1uqV48v8+oe7sZvCgFPnFamoGk6GuefM7sGTJowAaS9i/H8nJN+D//k/s+Jn1EOrM8tvNbgl1bqppVi5CnVl+u9UtoU5eyZBQd+jQIYwZMwYrV660ZqtatSruuOMONGrUCOKCcUKdPRMIdfZ04qi/KmAy1I0bl4qBAw/i6FGZe+bexV13LcO7775o3PIi1BlnuWsNE+pck9K4RIQ64yx3pWFCnbyMIaEufwpx99zcuXMxZ84ciLujBNBdffXV1l10EyZMQHR0NF+/PIsfhDr5xWpqBpOhbuPGjWjUqA0OHNjs2P4yZVrhzTf/hZtuuslxDl0DCXW6Oud/3YQ6/z3QtQJCna7O+Vs3oU5ef9tQlz/V6ffRiR84xZOUlIQnn3zS2slT4eE3dSq4wBrcUMBkqBP69ezZH6+9FoM//hjuQM7JuO66hVi0SJygad5DqDPPc7c6JtS5paR5eQh15nnuRseEOnkVw4a6glPm794tWLAA+/fvV+aOOlEjoU5+cTCDGgqYDnXi/su//a0D1q/vDOCeMEz5DGXLPozPPvsQl112WRhxwRlKqAuOl153QqjzWvHgzEeoC46XXnZCqJNXOyTUidMvxeuW4hGnXhZ2mXhh99bVrFkTI0eO9O1eKEKd/OJgBjUUMB3qhAvr16/H7bc/hB9/FJeQ97FhzNtIShqG99+fYL0ibupDqDPVefm+CXXyGpqagVBnqvNyfRPq5PQT0SGhLtyDUHJycrBo0SIsW7YMAwcO9O2KA0Kd/OJgBjUUINT96YO4WuWxx4Zj8eIfkZ5+P4A2AOILmHQMwHwkJb2GSy8tiueeG4S6deuqYaJPVRDqfBI+ANMS6gJgok8tEOp8El7zaQl18ga6DnXyJbmTgVDnjo7M4r8ChLpTPRC/NJo8eRaWLPkCR45Eo0iReOTm/obc3AO4+urG6Nq1LW677Tb/jVOgAkKdAiZoWgKhTlPjFCibUKeACRqWQKiTN41QJ6+hrQw8/dKWTBxUiAKEujMvi61bt0K8HXDOOecgOTnZOpWXz/8UINRxNThVgFDnVDnGEeq4BpwoQKhzotqpMYQ6eQ1tZSDU2ZKJgwh1XAMuKkCoc1FMw1IR6gwz3MV2CXUuimlQKkKdvNm2oU58W9e0aVPbvwkXh6q0a9cOJUuWlK/SQQa+fulANIYoqQB36pS0RYuiCHVa2KRkkYQ6JW3RoihCnRY2KVckoU7eEttQl5aWFtZs4lWo1NRUHpSSpxp36sJaPhxcQAFCHZeDUwUIdU6VYxyhjmvAqQKEOqfKmR1HqJP33zbUian8hLRwW+VOXbiKcbyqChDqVHVG/boIdep7pGqFhDpVnVG/LkKd+h6pWCGhTt6VQEHdzJkzTyqyZ88ejB492rrfKjY2Vl4pyQzcqZMU0OBwQp3B5ku2TqiTFNDgcEKdweZLtk6okxTQ0HBCnbzxgYI6sZMo/kUkHnFh+scff4xt27YR6uTXCTP4qAChzkfxNZ+aUKe5gT6WT6jzUXzNpybUaW6gT+UT6uSFDxTUFZSDr1/KLw5mUEMBQp0aPuhYBaFOR9fUqJlQp4YPOlZBqNPRNf9rJtTJexAS6g4dOoQZM2ZYM/l5mmW4rRLqwlWM41VVgFCnqjPq10WoU98jVSsk1KnqjPp1EerU90jFCgl18q6EhDr5KfzJQKjzR3fO6r4ChDr3NTUlI6HOFKfd75NQ576mpmQk1JnitLt9Eurk9Qwb6nJycrBq1SosWbIEO3futCqoWLEimjVrhquvvhqlSpWSr8qFDIQ6F0RkCiUUINQpYYOWRRDqtLRNiaIJdUrYoGURhDotbfO9aEKdvAW2oe7YsWOYN28eXn/9dfz222/WzGXKlLH+Oz093frvc889F/fddx9at26NokWLylcnkYFQJyEeQ5VSgFCnlB1aFUOo08oupYol1Cllh1bFEOq0skuZYgl18lbYgrrc3FzMnj0bL7/8MkqXLo0ePXrgmmuuQbFixawKBPCtWbMGEyZMsHbvbr/9dtx///2Ijo6Wr9BhBkKdQ+EYppwChDrlLNGmIEKdNlYpVyihTjlLtCmIUKeNVUoVSqiTt8MW1G3cuBEDBw5E+fLlMWLECJQtW7bQmYUhQ4YMwY4dO/Dkk0+iTp068hU6zECocygcw5RTgFD3V0uWL1+OZcuWY/Xqn5CZmYXY2FKoU6cKGje+CjfccINyHvpVEKHOL+X1n5dQp7+HfnVAqPNLeb3nJdTJ+xcS6sQu3QsvvICPPvoIvXr1QqtWrc466/z58/HMM8/g1ltvRc+ePREVFSVfpYMMhDoHojFESQUIdf+zZcGCBRg69CX88stBZGTciBMnxC+OEgFkAdiIpKTPkZR0AEOHPohOnTop6aeXRRHqvFQ7WHMR6oLlp5fdEOq8VDs4cxHq5L0MCXUHDx7EgAEDkJGRgbFjx1qHopztEa9f9unTBxUqVLB29cR3dn48hDo/VOeckVCAUPenqiNHPonnnpuN9PQnAJztl0urUabMMNxySzVMnjw+EpZok5NQp41VyhVKqFPOEm0KItRpY5VShRLq5O0ICXWZmZlISUmxZkpNTUVCQsJZZw13vHwLhWcg1EVKWeb1WgFCHfD44yMwYcJ67Nv3DoA/v+UN9cTF9ULLlocwdeqEUEMD+/cJdYG1NuKNEeoiLnFgJyDUBdbaiDZGqJOXNyTUZWVloXfv3jh8+LC1Uye+qzvbs2fPHmunLi4uDqNHj0ZsbKx8lQ4yEOociMYQJRUwHeo+/PBDPPTQC0hPXxK2P4mJnTFo0OXWq+MmPoQ6E113p2dCnTs6mpiFUGei6/I9E+rkNQwJdUePHsVTTz2FpUuX4vHHH0fjxo3POuuyZcswfPhwXHfdddYOn18nYBLq5BcHM6ihgOlQd/HFTbBlyzgADQsx5DCAHADnAChZyN9PR6lSdfDdd0tRtWpVNQz1sApCnYdiB2wqQl3ADPWwHUKdh2IHaCpCnbyZIaFOTJEPavXq1cPgwYNRsmRhPzwB4mLyoUOHYtOmTRYAisvI/XoIdX4pz3ndVsBkqBO7dN27z0BGxrsFZF16Aj/PAAAgAElEQVQH4CMAXwHYBEBcnSLgrhqARgBaA/jfL5+KFRuK4cNLoX//Pm5bo3w+Qp3yFilbIKFOWWuUL4xQp7xFShZIqJO3xRbUiXvoJk6ciJkzZ6Jhw4b417/+hXLlyp0y+969ezF+/HisXr0abdu2Rbdu3Xy9gJxQJ784mEENBUyGun/8oyemTLkWQMc8cBsFYCqAewHcDOCyAib9DGA+gCkA6gIYCKASgO9Qt25/rFkj/p5ZD6HOLL/d7JZQ56aaZuUi1Jnlt1vdEurklbQFdWKaQ4cOWZePf/rppxA/ZJYpUwaVKlWyDk754YcfIMwQz80332wBXfHixeWrk8hAqJMQj6FKKWAy1NWu3RwbNkwGIP486QmgCoCn83bnzmbTWAAzAbwA4ErExVXCrl0/+nYar18LilDnl/L6z0uo099Dvzog1PmlvN7zEurk/bMNdWIqcWfdli1brDvrvv76a6Snp1sVlC5d2trBu/3223HBBRf4djddQTkIdfKLgxnUUMBkqKtYsQ527VoBoHPeN3W9wzDlfQDiSoNpSEy8Cd99t8D6RZRJD6HOJLfd7ZVQ566eJmUj1Jnktnu9EurktQwL6uSn8y4Doc47rTlTZBUwGeouvLAe/u//xGuWGQCedyB0KoCfULr0Z9i0aWnI03sdTKB0CKFOaXuULo5Qp7Q9ShdHqFPaHmWLI9TJWxMS6sRrlzNmzLBmateu3RkPSZEvxd0MhDp39WQ2/xQwGerq12+Jb775DsBG8U6AQxMaIynpV6Sn/+IwXt8wQp2+3vldOaHObwf0nZ9Qp693flZOqJNXPyTUqXKZeLitEurCVYzjVVXAZKhr3fpWfPyxONXyGQl7XsWFF07Ctm2rJHLoGUqo09M3Faom1Knggp41EOr09M3vqgl18g4Q6uQ1tJVBXN6+bds21KhRw9Z4DqIC+QqYDHXXXHMrVq78N4AWEgtiF8qXvxG7d4urEMx6CHVm+e1mt4Q6N9U0Kxehziy/3eqWUCevJKFOXkNbGQh1tmTioEIUMBnqLrqoIX75ZQ6AslJrIz6+Cn7++WskJSVJ5dEtmFCnm2Pq1EuoU8cL3Soh1OnmmBr1EurkfSDUyWtoKwOhzpZMHESoO0WBP0+//C+AElJrIzGxNk+/lFKQwaYpQKgzzXH3+iXUuaelSZkIdfJu24a6tLS0sGZLTk5GamqqdY+dHw+/qfNDdc4ZCQVM3qmrXr0xfvppOoAKUtLGxV2Abdu+8+3PI6niJYK5UychnuGhhDrDF4BE+4Q6CfEMDiXUyZtvG+rEgSlNmza1fal4XFycr6dlEurkFwczqKGAyVB38833Yt68uwDcKGHGNlx88T+wefNSiRx6hhLq9PRNhaoJdSq4oGcNhDo9ffO7akKdvAO2oU5M5efOW7itEurCVYzjVVXAZKh79dVX0avXBuTkiEvEnT4voGfPXXj++SedJtA2jlCnrXW+F06o890CbQsg1Glrna+FE+rk5SfUyWtoKwO/qbMlEwcVooDJULd7925cemkjZGYuA3Ceo/WRlFQfc+e+gIYNGzqK1zmIUKeze/7WTqjzV3+dZyfU6eyef7UT6uS1J9TJa2grA6HOlkwcRKj7iwLjx4/H8OHfIzNzctjrIyZmOO6+OxOTJz8bdmwQAgh1QXDRnx4Idf7oHoRZCXVBcNH7Hgh18poT6uQ1tJWBUGdLJg4i1BW6Bho2bI1Vq2oDGBPGGpmESpVexrfffoIyZcqEERecoYS64HjpdSeEOq8VD858hLrgeOllJ4Q6ebVDQl1ubi6ys7OtmcThJ1FRUfKzepCB39R5IDKn8EQBk1+/FAJv3LgRTZveivT0GnmvYIpv40LdWzcYwDLExaXhww9fxg033OCJV6pNQqhTzRF96iHU6eOVapUS6lRzRI96CHXyPoWEOvkp/MlAqPNHd87qvgKmQ12bNg/go48aAHgQwK0AxCmW9wJoA6Cu+HUTgEMANgCYD2ACgOoA3gbwA2rXHot16xa5b4wGGQl1GpikaImEOkWN0aAsQp0GJilYIqFO3hRfoE7s/s2bNw+TJk3C77//jurVq+PBBx9ErVq1Cu1IjJ89e7a1S9imjfhBLvRDqAutEUfooYDJULdixQrccksK9u9fAOBfAIrl/fdXeXD3IwDxJsG5AC4CcA2A1gDeAyAuLX8eCQnD8eKLN+Ouu8TVCGY9hDqz/HazW0Kdm2qalYtQZ5bfbnVLqJNX0heo27t3L8ThB126dEHlypUtYNuyZQt69eqF6OjoU7o6duwYZs2ahddeew3dunVD27ZtbXVNqLMlEwdpoIDJUDdgwDA89VQ8gLUALgQwLAzHJgGYCuABtGr1MT7++K0wYoMxlFAXDB/96IJQ54fqwZiTUBcMH73uglAnr7gvUPftt99i0aJFJyFuz549eOmll9C7d2/Exsae0tUrr7xifdNXrlw565s+Qp286cyglwImQ13Dhrdi1SrxKmUGgPBPv/wTAvejfPlF2L37B72Md6FaQp0LIhqaglBnqPEutE2oc0FEA1MQ6uRN9wXqVq1ahZUrV+LRRx+1OsjMzMTIkSMtyKtYseIpXYlTI2NiYqzdOvEQ6uRNZwa9FDAZ6ipWrI1du34DsNzxPXVAfcTG7sPmzatQoUIFvcyXrJZQJymgweGEOoPNl2ydUCcpoKHhhDp5432BupkzZ0L8Q18Q6oYNG4ZHHnkEVatWLbQrEXMmqBM7fcuXL4eAxfznwIEDmD59OsaMGYPExEQ0a9ZMXi2JDEePHoV47fR0aJVIyVBDFBBQt2PHDlxwwQWGdPy/NitXro2srPYAnpPo/UUUL/40vv12Ac47z9kF5hKT+xq6c+dO6y2HYsXEt4h8qIB9BcS/V+Pj41GiRAn7QRxJBQCIH85LliyJc88V3zrzoQL2FMjKyoL4eSchIcFeQIRHiT8DxSdgZzrvI8LTO0rvC9SFs1OX31UoqBs+fDjWrl178vqFI0eOYPv27bj99ttx0003oUmTJo4Ecivo+PHjOHjwIEqXLu1WSuYxRAFxUJDYzRa/nDDtqVXrBuTk/AfAjRKtb0eRIo2wceNi435AFb/cEq+0n/6tsoSYDDVEAfHZwznnnMNfCBjit5tt5uTkWG9Yif/woQJ2FRAHJ4qfd8QvBFR4xJ+B4oBGQl0IN9atW4eFCxdaO3Xihw1Bw8899xz69etn/WawsOdsUFfYeB6UosI/EqzBDQVMfv0yPr46srO/BCD32mR0dFns27dZmd8AurEu7OTg65d2VOKYM/07VOzylipVigJRgbAU4OuXYcnFwXkK8PVL+aXgy06deA1RvBbZo0cPVKlSBQsWLMCaNWvQt2/fM/5WkFAnbzYz6KmAyVCXlHQxMjLWAyh+mnniGzvxn58AZAEQP3hWBnAVgL//xehzzrkIP/64BMnJyXouAodVE+ocCscw8Js6LgKnChDqnCpndhyhTt5/X6BObK+K793eeOMNiINQLrzwQgwcOND6nk68ZlbY93WEOnmzmUFPBUyGugoVamPPnsUAyuaZJ+6reynvbrqWAOoAEK+lirvqNgL4DMCBvIvKO500vHjx87Fz5zokJSXpuQgcVk2ocygcwwh1XAOOFSDUOZbO6EBCnbz9vkCdfNmhM/D1y9AacYQeCpgMdeefXw+//joWQAsAowGIA5PENQWtzmKeuHR8OIBqAMYD2IWYmEY4fHibHoa7WCWhzkUxDUvFnTrDDHexXUKdi2IalIpQJ282oU5eQ1sZxI7ktm3bUKNGDVvjOYgK5CtgMtSdd1517N7dBoC4v3IdgCkA7H58/xiAQxBXGhQrNhQZGZuN+z6IUMc/R5wqQKhzqhzjCHVcA04UINQ5Ue3UGEKdvIa2MhDqbMnEQYUoYDLUVahwiXWQ0p+vWS5xsD7uBfAF4uKisGHDl6hUqZKDHPqGEOr09c7vygl1fjug7/yEOn2987NyQp28+oQ6eQ1tZSDU2ZKJgwh1pyhQuXJ9bN8uLh9/HUBDB+tjH4Ca1qm6P/64AuXLl3eQQ98QQp2+3vldOaHObwf0nZ9Qp693flZOqJNXn1Anr6GtDIQ6WzJxEKHuFAUuueRqbNokTrWcKrE2Hkds7GvIzt4pkUPPUEKdnr6pUDWhTgUX9KyBUKenb35XTaiTd4BQJ6+hrQyEOlsycRCh7hQF6tRpjnXr/p+9MwHTser/+HcW2zBZBlmzhrKLREklIpWQSEglS7JkX8JLsq/ZS2iR5NX2r2RJiiYUQpZsWSJl7DK2mflfv7vn8c5olvM85362+3zv63qv930553fO+fyOmefznHOf0wXAkxpzYyty5nwKZ87s1IgRmlUpdaGZt2DoNaUuGLIQmn2g1IVm3gLda0qdfgYodfoMlSJQ6pQwsRClLgWBUqVq4cCB9wGU0Job2bIVwIkT+5E9e3atOKFWmVIXahkLnv5S6oInF6HWE0pdqGUsOPpLqdPPA6VOn6FSBEqdEiYWotSlIFC4cCUcOyZXFGTVmht58pTHtm0rULhwYa04oVaZUhdqGQue/lLqgicXodYTSl2oZSw4+kup088DpU6foVIESp0SJhai1KUgULRoVfz+u5x6mVNrbkRHl8KePd+jQIECWnFCrTKlLtQyFjz9pdQFTy5CrSeUulDLWHD0l1KnnwdKnT5DpQiUOiVMLESpS0GgdOna2L9/KoAaGnPjAqKiyuPvvw9pxAjNqpS60MxbMPSaUhcMWQjNPlDqQjNvge41pU4/A5Q6fYZKESh1SphYiFKXgkDZsndiz57mAPprzI1PkD17P1y4sEcjRmhWpdSFZt6CodeUumDIQmj2gVIXmnkLdK8pdfoZoNTpM1SKQKlTwsRClLoUBIoVq4LDh5MAbNWYGy2QLdsa/P77r8iTJ49GnNCrSqkLvZwFS48pdcGSidDrB6Uu9HIWDD2m1OlngVKnz1ApAqVOCRMLUepSEPjnoJS7AZQG0NuL+fExgLcQE3MIW7Z8iaJFi3oRI3SrUOpCN3eB7jmlLtAZCN32KXWhm7tA9pxSp0+fUqfPUCkCpU4JEwtR6lIQKF26Fvbvnw7gBQCvAmjswRz5BcAjAN5DzpxtsX//T4iJifGgfugXpdSFfg4DNQJKXaDIh367lLrQz2EgRkCp06dOqdNnqBSBUqeEiYUodSkINGzYBsuXPwsgM4COAAYBaKswT1YCeBHASAD3oGTJ5ti/f71CPWcVodQ5K5/+HA2lzp+0ndUWpc5Z+fTXaCh1+qQpdfoMlSJQ6pQwsRClLgWB/v37Y/z4S0hKkhMwfwYwHEAWAJ0A3J8Krc0A5gLYDmAogPoA3kS9el9h1aqlxs0vSp1xKbdtwJQ621AaF4hSZ1zKbRkwpU4fI6VOn6FSBEqdEiYWotSlINCzZ19MnboAwF4AuVx/9z6A/7ok7zbXn//tKiOXizcF0B5ANlf5Grj77vxYt+4L4+YXpc64lNs2YEqdbSiNC0SpMy7ltgyYUqePkVKnz1ApAqVOCRMLUepSELj77scRG1vE9Wfybl3y5ziA3wCcdwncLQCK3VBmAoBfUbDgehw7Jqt3Zj2UOrPybedoKXV20jQrFqXOrHzbNVpKnT5JSp0+Q6UIlDolTCxEqUtBoFixajh8eLXroJSaAPp4MEcWAXgdwIfIlesB/Prr98ifP78H9UO/KKUu9HMYqBFQ6gJFPvTbpdSFfg4DMQJKnT51Sp0+Q6UIlDolTCxEqUtBoHDhijh27EcApwC8BKA4gLEAMmUwV8YB+BSArO5VRZ485bFt2woULizbM815KHXm5NrukVLq7CZqTjxKnTm5tnOklDp9mpQ6fYZKESh1SphYiFKXgkCFCvdjx455AEoAuAxgFAB5p05OxJTrCiolK78PwHIA7wK4w3VS5j8Sd9NNRXHs2G5kz57dqDlGqTMq3bYOllJnK06jglHqjEq3bYOl1OmjpNTpM1SKQKlTwsRClLoUBNq06YaFC+8B0DLZn+8E8AmAtdb7ckCi6z+lANRyyV7tZOW3omrVAdi8eZlx84tSZ1zKbRswpc42lMYFotQZl3JbBkyp08dIqdNnqBSBUqeEiYUodSkILF26FB07LsWpU7I6l9pzBYCcfJk12WmXKctlzjwUw4fnwIAB/YybX5Q641Ju24ApdbahNC4Qpc64lNsyYEqdPkZKnT5DpQiUOiVMLESp+xeBsmXrYM8eeY8u+eqb6lT5C9HR1bB161qUKCFbOM16KHVm5dvO0VLq7KRpVixKnVn5tmu0lDp9kpQ6fYZKESh1SphYiFL3LwKyWte581TExa0BEO7RHImJaYfBg6vi5Zdf9qieUwpT6pySSf+Pg1Lnf+ZOaZFS55RM+ncclDp93pQ6fYZKESh1SphYiFKX6hwYPvw1zJixBSdOyCEo7kvF058uOXN2x8MPX8X7788ydl5R6oxNvfbAKXXaCI0NQKkzNvVaA6fUaeGzKlPq9BkqRaDUKWFiIUpdmnOgZcunsGTJRiQlTQHwaDpz5QeEhb2MO++Mxvr1K42eU5Q6o9OvNXhKnRY+oytT6oxOv9eDp9R5je56RUqdPkOlCJQ6JUwsRKlLdQ7MnTsXAwe+hbi4DgA+B3ASwEOuKw3yADgHYBeArwHEA2iLvHk/R6dOlTBy5DBj5xWlztjUaw+cUqeN0NgAlDpjU681cEqdFj6u1OnjU49AqVNnxZIpCSQmJmLnzp2oUKGCkWjWrFmDZs064/TpFQBucTFY5Lpc/KDr/jq5jLwggIYAulznlC9fA0yc2BZt27Y1kh2lzsi02zJoSp0tGI0MQqkzMu3ag6bUaSPk9kt9hGoRKHVqnFjq3wRMl7qaNR/Dxo3PA2gCIBbAbADbANQHUBFALgAXk63UxQB4wXVf3S8oWLA1duz4Frlz5zZuelHqjEu5bQOm1NmG0rhAlDrjUm7LgCl1+hi5/VKfoVIESp0SJhZKhYDJUrd8+XI8/fTrOHnyCwDTAMwAMBRA63TmynIAIwHUtf47R47uGDfuNnTp8r8VPFMmGqXOlEzbP05Knf1MTYlIqTMl0/aOk1Knz5NSp89QKQKlTgkTC1HqUhDo0qUfZs8uC+CM6325dwDkVZwnsloXDaA57r57Itat+0ixnnOKUeqck0t/j4RS52/izmmPUuecXPpzJJQ6fdqOkro5c+ZcJyKTY9asWdi9ezeio+WDXWAfSl1g+Ydy6yav1FWt+hB+/rkpgHkAVgPI4WEqWwB4ALlzj8cff+xClixZPKwf2sUpdaGdv0D2nlIXSPqh3TalLrTzF6jeU+r0yTtK6iZOnIgLFy5YVE6fPo1FixZh3759lDr9ecIIASRgstQVKVIZR4/K6ZZDLDnz/Dlk1cuVKxK//LIahQsX9jxECNeg1IVw8gLcdUpdgBMQws1T6kI4eQHsOqVOH76jpC45DvmF1KRJE8TGxlLq9OcJIwSQgMlSly9fScTFVQWwVCMD/REV9Tb27t2MQoUKacQJvaqUutDLWbD0mFIXLJkIvX5Q6kIvZ8HQY0qdfhYodfoMlSJw+6USJhZKhYDJUpc3bwWcPDkAQBuNufEjIiOfQHz8fkRGRmrECb2qlLrQy1mw9JhSFyyZCL1+UOpCL2fB0GNKnX4WKHX6DJUiUOqUMLEQpS4FgX+k7lMApbTmRmRkPpw9ewhRUVFacUKtMqUu1DIWPP2l1AVPLkKtJ5S6UMtYcPSXUqefB0qdPkOlCJQ6JUwsRKlLQSBfvrKIi9sKIKvW3Mie/Vbs3v0NihQpohUn1CpT6kItY8HTX0pd8OQi1HpCqQu1jAVHfyl1+nmg1OkzVIpAqVPCxEKUuhQEihW7A4cPfwPgJq25kStXWeza9S0KFCigFSfUKlPqQi1jwdNfSl3w5CLUekKpC7WMBUd/KXX6eaDU6TNUikCpU8LEQpS6FARq1XoM69cPByCHpXj7XMLNN1fD8eM7vQ0QsvUodSGbuoB3nFIX8BSEbAcodSGbuoB2nFKnj59Sp89QKQKlTgkTC1HqUhAYOHA4xoyRVbqXNebGF2jU6EN8+eXbGjFCsyqlLjTzFgy9ptQFQxZCsw+UutDMW6B7TanTzwClTp+hUgRKnRImFqLUpSCwfv16PPLIyzh58gev50bu3G0wc+YjaNWqldcxQrUipS5UMxf4flPqAp+DUO0BpS5UMxfYflPq9PlT6vQZKkWg1ClhYiFK3b8INGnyPD77rAaAzl7Mj+WoUGEctm//2ou6oV+FUhf6OQzUCCh1gSIf+u1S6kI/h4EYAaVOnzqlTp+hUgRKnRImFqLU/YvArl27ULfu4zhx4k0A93owR35D7twPY/Hi11G/fn0P6jmnKKXOObn090godf4m7pz2KHXOyaU/R0Kp06dNqdNnqBSBUqeEiYUodanOga+++gotW76Ac+emA2iiME82IiamEyZM6IH27dsrlHdmEUqdM/Pqj1FR6vxB2ZltUOqcmVdfj4pSp0+YUqfPUCkCpU4JEwtR6tKcA+vWrUOXLsNw5EgZnD3bCUCVVMr+hqxZ5yJPnv/DtGn/QbNmzYyeU5Q6o9OvNXhKnRY+oytT6oxOv9eDp9R5je56RUqdPkOlCJQ6JUwsRKlLdw5cuXIFc+fOxcyZS3H8+BkAtyMhISfCwy8iPHwPcuS4gueea4qOHZ/DzTffbPx8otQZPwW8BkCp8xqd8RUpdcZPAa8AUOq8wpaiEqVOn6FSBEqdEiYWotQpzwERFvngef78eWTLlg3FihVDpUqVlOubUJBSZ0KWfTNGSp1vuJoQlVJnQpbtHyOlTp8ppU6foVIESp0SJhai1HEO2EiAUmcjTMNCUeoMS7iNw6XU2QjToFCUOv1kU+r0GSpFoNQpYWIhSh3ngI0EKHU2wjQsFKXOsITbOFxKnY0wDQpFqdNPNqVOn6FSBEqdEiYWotRxDthIgFJnI0zDQlHqDEu4jcOl1NkI06BQlDr9ZFPq9BkqRaDUKWFiIUod54CNBCh1NsI0LBSlzrCE2zhcSp2NMA0KRanTTzalTp+hUgRKnRImFqLUcQ7YSIBSZyNMw0JR6gxLuI3DpdTZCNOgUJQ6/WRT6vQZKkWg1ClhYiFKHeeAjQQodTbCNCwUpc6whNs4XEqdjTANCkWp0082pU6foVIESp0SJhai1HEO2EiAUmcjTMNCUeoMS7iNw6XU2QjToFCUOv1kU+r0GSpFoNQpYWIhSh3ngI0EKHU2wjQsFKXOsITbOFxKnY0wDQpFqdNPNqVOn6FSBEqdEiYWotRxDthIgFJnI0zDQlHqDEu4jcOl1NkI06BQlDr9ZFPq9BkqRaDUKWFiIUod54CNBCh1NsI0LBSlzrCE2zhcSp2NMA0KRanTTzalTp+hUgRKnRImFqLUcQ7YSIBSZyNMw0JR6gxLuI3DpdTZCNOgUJQ6/WRT6vQZKkWg1ClhYiFKHeeAjQQodTbCNCwUpc6whNs4XEqdjTANCkWp0082pU6foVIESp0SJhai1HEO2EiAUmcjTMNCUeoMS7iNw6XU2QjToFCUOv1kU+r0GSpFoNQpYWIhSh3ngI0EKHU2wjQsFKXOsITbOFxKnY0wDQpFqdNPNqVOn6FSBEqdEiYWotRxDthIgFJnI0zDQlHqDEu4jcOl1NkI06BQlDr9ZFPq9BkqRaDUKWFiIUod54CNBCh1NsI0LBSlzrCE2zhcSp2NMA0KRanTTzalTp+hUgRKnRImFqLUcQ7YSIBSZyNMw0JR6gxLuI3DpdTZCNOgUJQ6/WRT6vQZKkWg1ClhYiFKHeeAjQQodTbCNCwUpc6whNs4XEqdjTANCkWp0082pU6foVIESp0SJhai1HEO2EDg+PHj2LFjB7Zu3Yp8+fKhSJEiKF++PPLnz29DdIYwgQClzoQs+2aMlDrfcHV6VEqdfoYpdfoMlSJQ6pQwsRCljnNAg8CKFSswadK7+OGHtcicuTouXSqIsLAwZMlyFJcv/4h7762Hnj2fxoMPPqjRCquaQIBSZ0KWfTNGSp1vuDo9KqVOP8OOkro5c+ZcJyKTY9asWdi9ezeio6P1SWlGoNRpAjS4emJiInbu3IkKFSoYTIFDT4/AxYsX0b37K/j0058QF9cDQPM0ii9B3ryT0bJlHUyfPpZQSSBNApQ6Tg5vCVDqvCVndj1KnX7+HSV1EydOxIULFywqp0+fxqJFi7Bv3z5Knf48YYQAEqDUBRB+CDR97tw5PP54B8TGlsLly6OVehwV1Qt1657Al1++q1SehcwjQKkzL+d2jZhSZxdJs+JQ6vTz7SipS45DfiE1adIEsbGxlDr9ecIIASRAqQsg/BBounXrF/HRR3lx+fIIj3obFdUXrVsn4M03J3lUj4XNIECpMyPPvhglpc4XVJ0fk1Knn2NKnT5DpQjcfqmEiYVSIUCp47RIi8B///tfdOkyH3FxX3gFKW/eBzBv3st49NFHvarPSs4lQKlzbm59PTJKna8JOzM+pU4/r5Q6fYZKESh1SphYiFLHOeABgerVG2PTpr4A7vOgVvKiy3DPPXOxdu1SL+uzmlMJUOqcmlnfj4tS53vGTmyBUqefVUqdPkOlCJQ6JUwsRKnjHFAksG3bNjzwQAecPLlRsUbqxXLnroCNGz9B6dKlteKwsrMIUOqclU9/joZS50/azmmLUqefS0qdPkOlCJQ6JUwsRKnjHFAk8O6776Jr1004f36KYo3Ui+XK1RFz5z6E5s3TOjFTKzwrhygBSl2IJi4Iuk2pC4IkhGAXKHX6SaPU6TNUikCpU8LEQpQ6zgFFAmPHjsOAAZkB9FSskXqx8PDXMHlyNLp3764Vh5WdRYBS56x8+nM0lDp/0nZOW5Q6/VxS6vQZKkWg1ClhYiFKHeeAIoGRI0djyBC5g/MlxRqpFwsLG4UpU3JQ6rQoOq8ypc55OfXXiCh1/iLtrHYodfr5pAPrwKoAACAASURBVNTpM1SKQKlTwsRClDrOAUUCw4cPx3/+cw7ARMUaaUldB0yeXBE9esil5XxI4B8ClDrOBG8JUOq8JWd2PUqdfv4pdfoMlSJQ6pQwsRCljnNAkcCwYcPw6qtfIylpnWKNtKSuCsaPb4vevXtrxWFlZxGg1Dkrn/4cDaXOn7Sd0xalTj+XlDp9hkoRKHVKmFiIUsc5oEhg/Pjx6NfvLQD/B+BWxVo3FtuKsLB2mDLleW6/9JKgU6tR6pyaWd+Pi1Lne8ZObIFSp59VSp0+Q6UIlDolTCxEqeMcUCTw6qujMHToFgB5AcxSrHVjsfYIDz+HSZPqcvullwSdWo1S59TM+n5clDrfM3ZiC5Q6/axS6vQZKkWg1ClhYiFKHeeAIoHZs2eje/eDuHp1K4A2AJ5WrOkuJqt8nyNr1iJ444070bZtWw/rs7iTCVDqnJxd346NUudbvk6NTqnTzyylTp+hUgRKnRImFqLUcQ4oEvj2229Rr94rSEiYBqAdgMEAWirWXgBgOoB3EBnZBrGxc1CjRg3FuixmAgFKnQlZ9s0YKXW+4er0qJQ6/QxT6vQZKkWg1ClhYiFKHeeAIoENGzagdu3mSEyMBXACQH8AlQH0BVAgjSiHAYwD8Jvrv8MREdEImzd/hkqVKim2zGImEKDUmZBl34yRUucbrk6PSqnTzzClTp+hUgRKnRImFqLUcQ4oEpg3bx46d34XV69WBTAJwN8AZNVOVuGqAKgJoKgrmsjcDwB2A3gWQDcAmQB0QZYsOzF/fmc89dRTii2zmAkEKHUmZNk3Y6TU+Yar06NS6vQzTKnTZ6gUgVKnhImFKHWcA4oERo0ai8GDI6z34oCeAB531bwA4FsA2wH86fozWbmTlbhGyaIvBjAf4eH3YuLEKPTsKTH4kMA/BCh1nAneEqDUeUvO7HqUOv38U+r0GSpFoNQpYWIhSh3ngCKBwYOHYNSo/ACquw5KeR1AY8XaS13v4L2HsLBlmDAhO3r16qVYl8VMIECpMyHLvhkjpc43XJ0elVKnn2FKnT5DpQiUOiVMLESp4xxQJPDyyy9j6tQEJCWJzK11vUv3kOvduqg0opwDMAaAXFg+3tqiGRb2DIYMKY7hw4crtsxiJhCg1JmQZd+MkVLnG65Oj0qp088wpU6foVIESp0SJhai1HEOKBLo27cvJkxYA+BHV42/AIjgzXet2NVyvVOXBMD9Tt1KAM8B6A4gt6ve7Rgx4ikMGTJEsWUWM4EApc6ELPtmjJQ633B1elRKnX6GKXX6DJUiUOqUMLEQpY5zQJHAP5ePLwEwB8CdyWrJe3SrXe/UHQcQ7joNsyKABwDkS1Z2NcLC+mHy5La8fFyRuynFKHWmZNr+cVLq7GdqQkRKnX6WKXX6DJUiUOqUMLEQpY5zQJHApEmT0Lv3RgCJAD5UrHVjsUcRHp4FM2fWR6dOnbyMwWpOJECpc2JW/TMmSp1/ODutFUqdfkYpdfoMlSJQ6pQwsRCljnNAkcBHH32EDh0+x+nT1wDIKpzcT+fJ8xqAg4iJOY/33muPhg0belKZZR1OgFLn8AT7cHiUOh/CdXBoSp1+cil1+gyVIlDqlDCxEKWOc0CRwJEjR1CxYl2cPSuHnsjdcw96IHYidHJv3VvIkaMafvttK/LmzavYMouZQIBSZ0KWfTNGSp1vuDo9KqVOP8OUOn2GShEodUqYWIhSxzngAYHq1R/Cpk0tAcgq2yAAcrql3Dd3bxpR5F07uai8IIBRABajbt1VWLPmEw9aZVETCFDqTMiyb8ZIqfMNV6dHpdTpZ5hSp89QKQKlTgkTC1HqOAc8IFCixB04ePAUgPUAbgbwAYD3XJeOy+EpRV3R5PTLDQAKA2gH4AkAR6wDVm67rTR27pQrEfiQwP8IUOo4G7wlQKnzlpzZ9Sh1+vmn1OkzVIpAqVPCxEKUOs4BRQIbN25E48b9EBcngrYMwGcAIly1fwEg/5GTMOUp4Hrv7nbX/7/gErumiIl5C2vWzEOFChUUW2YxEwhQ6kzIsm/GSKnzDVenR6XU6WeYUqfPUCkCpU4JEwtR6jgHFAnMmzcP3bvvxt9/jwMg78h97dpaWSWDCHJi5ssAmgHojZw5X8Ls2fegVatWii2zmAkEKHUmZNk3Y6TU+Yar06NS6vQzTKnTZ6gUgVKnhImFKHWcA4oERo0ajcGDcwDo5qrxPgARvDquVbh7kq3cyQmZssVSrj74CUB/VxkgImIMJk7MxnvqFLmbUoxSZ0qm7R8npc5+piZEpNTpZ5lSp89QKQKlTgkTC1HqOAcUCYwePRaDBmUD0D1ZjTMA5ELylQB+dv15GIAkAFUB1AcgK3Iig/88lDpF4IYVo9QZlnAbh0upsxGmQaEodfrJptTpM1SKQKlTwsRClDrOAUUC8+fPR7duu1zbL1OrlAAgziV0+QGEpxqZ2y8VgRtWjFJnWMJtHC6lzkaYBoWi1Oknm1Knz1ApAqVOCRMLUeo4BxQJ/Pjjj3j44b6Ii1ujWCP1YjExd/KgFC2CzqxMqXNmXv0xKkqdPyg7rw1KnX5OKXX6DJUiUOqUMLEQpY5zwAMCt99+P3btmgigmge1khf9DlWrjsbmzXJ6Jh8S+B8BSh1ng7cEKHXekjO7HqVOP/+UOn2GShEodUqYWIhSxzngAQE5AbNv369x6tRCD2r9r2hMTFNMn96SJ196Rc/ZlSh1zs6vL0dHqfMlXefGptTp55ZSp89QKQKlTgkTC1HqOAc8JFC//lNYtarWDQemqAQZi8ce+xWffjpPpTDLGEaAUmdYwm0cLqXORpgGhaLU6SebUqfPUCkCpU4JEwtR6jgHPCRw8OBB1K79OP744xnX/XMqAcbilluWYMOGz1GggFxMzocEUhKg1HFGeEuAUuctObPrUer08+8oqZs4cSIuXLhgUTl9+jQWLVqEffv2ITo6Wp+UZgRKnSZAg6snJiZi586dqFChgsEUOPS0CLz55psYOPBtnDxZ2HXCZW8A1dMo/gOACQCyICZmPyZN6op27doRLgn8iwCljpPCWwKUOm/JmV2PUqeff0dJ3Zw5c64Tkckxa9Ys7N69m1KnP08YIYAEKHUBhB/kTW/btg333NMY589/D+AWAAsAvAvgCoAaAET05J66wwA2AJAvuGRF72kAvyJnzgbYuHElypQpE+QjZff8TYBS52/izmmPUuecXPpzJJQ6fdqOkrrkOOQXUpMmTRAbG0up058njBBAApS6AMIP8qbbtOmGhQtvB9Dlhp5uArADwAnXPXWyxbIigMo3lJuEjh3/wJw544N8pOyevwlQ6vxN3DntUeqck0t/joRSp0+bUqfPUCkCt18qYWKhVAhQ6jgtUiNw7Ngx3HprdVy8eEwD0N+Ijr4NR45sR86cOTXisKrTCFDqnJZR/42HUuc/1k5qiVKnn01KnT5DpQiUOiVMLESp4xxQJPDZZ5+hWbMFSEj4SLFG6sUiI+tj2bL+ePDBB7XisLKzCFDqnJVPf46GUudP2s5pi1Knn0tKnT5DpQiUOiVMLESp4xxQJDB48GCMGpUDwMAbavwI4GsAWwH84XqnriCAKgBE3G68qHwgJk7Mh169eim2zGImEKDUmZBl34yRUucbrk6PSqnTzzClTp+hUgRKnRImFqLUcQ4oErj//gexZk3zZO/TicRNArAHwOMA7gZQzPVO3UEA6wAscR2g0hOAvIsnz2g0abIBn3zyiWLLLGYCAUqdCVn2zRgpdb7h6vSolDr9DFPq9BkqRaDUKWFiIUod54AigSpVqmDr1lYABgCQLZgiav8B8FwGEWYBmOgSwMcADEKtWmusQ6X4kICbAKWOc8FbApQ6b8mZXY9Sp59/Sp0+Q6UIlDolTCxEqeMcUCRQufId2LatBAC5Z64/gIWpbK1MK5hcb9ACwFuW3NWqdZZSp8jdlGKUOlMybf84KXX2MzUhIqVOP8uUOn2GShEodUqYWIhSxzmgSKBRo0b46it5f07el3sDQC3Fmu5iq1zv4x1Bixb34sMPP/SwPos7mQClzsnZ9e3YKHW+5evU6JQ6/cxS6vQZKkWg1ClhYiFKHeeAIoGBAwdizJhFAJ4FMEyx1o3F+gJYhNdeexGDBg3yMgarOZEApc6JWfXPmCh1/uHstFYodfoZpdTpM1SKQKlTwsRClDrOAUUC3333HerWbQpgP4BcirVuLCZ33FXBvn0/oFSpUl7GYDUnEqDUOTGr/hkTpc4/nJ3WCqVOP6OUOn2GShEodUqYWIhSxzmgSGD58uV4+OGJSExcoVgj9WIREXfjm2/GoE6dOlpxWNlZBCh1zsqnP0dDqfMnbee0RanTzyWlTp+hUgRKnRImFqLUcQ4oEpg+fTq6dTsNYIhijdSLZcnSFzNn3obnnsvo1EytZlg5xAhQ6kIsYUHUXUpdECUjhLpCqdNPFqVOn6FSBEqdEiYWotRxDigSGDHiNQwblhvAi4o1Ui8WETEB48aF8/JxLYrOq0ypc15O/TUiSp2/SDurHUqdfj4pdfoMlSJQ6pQwsRCljnNAkcDEiRPRp08SgD6KNdKSuv9g+vQC6Ny5s1YcVnYWAUqds/Lpz9FQ6vxJ2zltUer0c0mp02eoFIFSp4SJhSh1nAOKBJYsWYKOHVfizBm5zsD7J0+ep/HOO63RuHFj74OwpuMIUOocl1K/DYhS5zfUjmqIUqefTkqdPkOlCJQ6JUwsRKnjHFAkIB+6K1Soh/j43xRrpF4sa9aCOHBgMwoWlPvu+JDAPwQodZwJ3hKg1HlLzux6lDr9/FPq9BkqRaDUKWFiIUod54AHBKKiSiM+/lUAT3lQK3nR+ciRYwzOn//Vy/qs5lQClDqnZtb346LU+Z6xE1ug1OlnlVKnz1ApAqVOCRMLUeo4BxQJfPvtt2jSZADOnj0BYDuAbIo13cXk5MzKyJUrH1asmI0aNWp4WJ/FnUyAUufk7Pp2bJQ63/J1anRKnX5mKXX6DJUiUOqUMLEQpY5zQJHA7Nmz0aPHKly5stOSM2CRYk13seYAtiFbtvKYM6c52rZt62F9FncyAUqdk7Pr27FR6nzL16nRKXX6maXU6TNUikCpU8LEQpQ6zgFFAv9cafApgHEAvgKwB8BkAMUyiLAXQE8AdwCoibCwkZg0qSV69pQ/40MC/xCg1HEmeEuAUuctObPrUer080+p02eoFIFSp4SJhSh1nAOKBETCpk5dA+BnV43ZAMYCaAOgJYAKN0TaBuB9AB8B6A/gedff34ohQ57CiBEjFFtmMRMIUOpMyLJvxkip8w1Xp0el1OlnmFKnz1ApAqVOCRMLUeo4BxQJdOnSBXPmhCEpaWayGocBfAhgOYB9AOREywgARwGUBtAQQCsAha7XCQtri969C2D8+PGKLbOYCQQodSZk2TdjpNT5hqvTo1Lq9DNMqdNnqBSBUqeEiYUodZwDigRefrkXpkyRrZY90qghB6jEAUgEkB9AvjTKjcTQoVcxfPhwxZZZzAQClDoTsuybMVLqfMPV6VEpdfoZptTpM1SKQKlTwsRClDrOAUUCr776GoYOzQWgq2KN1IuFhY3GpEnZ+E6dFkXnVabUOS+n/hoRpc5fpJ3VDqVOP5+UOn2GShEodUqYWIhSxzmgSOCNN95A9+4HcPnyGMUaqReLinoJb7xRC08//bRWHFZ2FgFKnbPy6c/RUOr8Sds5bVHq9HNJqdNnqBSBUqeEiYUodZwDigS+//57PP74cMTFrVCskXqxmJh7sHLlNFStWlUrDis7iwClzln59OdoKHX+pO2ctih1+rmk1OkzVIpAqVPCxEKUOs4BDwiUKlULBw68DaCMB7WSF92C227rhZ07v/GyPqs5lQClzqmZ9f24KHW+Z+zEFih1+lml1OkzVIpAqVPCxEKUOs4BDwhMmzYNQ4bswNmzcp2B50/u3M9g3Lg66NChg+eVWcPRBCh1jk6vTwdHqfMpXscGp9Tpp5ZSp89QKQKlTgkTC1HqOAc8IJCQkIC77noMP/0k1xS09aCmFH0Ddeosx3ffLfWwHoubQIBSZ0KWfTNGSp1vuDo9KqVOP8OUOn2GShEodUqYWIhSxzngIYGtW7fikUeewe+/9wPQWrH2PJQq9Sa++GIBypYtq1jHOcXk5/GRI0cQHx+P6OhoFC9e3DmDs2kklDqbQBoYhlJnYNJtGDKlTh8ipU6foVIESp0SJhai1HEOeEFgy5YtePbZ/jhw4HacPy9y97/LxVOGO4ibbhqHcuWOYP78sbj99tu9aC10qyxZsgRvvfUZfvwxFmFhuREengMJCaeRLRtQr979eO65pqhbt27oDtDGnlPqbIRpWChKnWEJt2m4lDp9kJQ6fYZKESh1SphYiFLHOeAlAVl1mjp1GqZMWYBr1yrg5MmaAIpYl4+HhR1BnjzrkSXLPvTp8yy6d++OiIgIL1sKvWo//vgjuncfib17M+PkyfYAGgEITzaQUwA+QUzMW2jUqBomThyC/PnlwnZzH0qdubnXHTmlTpegmfUpdfp5p9TpM1SKQKlTwsRClDrOARsILFu2DNu2bceWLXuQM2dO3HprIVSqVBENGjSwIXpohfi///s/tGv3Es6cGQtA3j3M6HkNFSt+g48/noNSpUplVNixf0+pc2xqfT4wSp3PETuyAUqdflopdfoMlSJQ6pQwsRCljnPARgK//vqr9b5YlixZbIwaOqE2btyI+vWb49y5JQDu8qDjM1Gjxpf49tslyCZ7Mw18KHUGJt2mIVPqbAJpWBhKnX7CKXX6DJUiUOqUMLEQpY5zwEYCpktd7dqP44cfZHVOZYUuJfjs2fugW7dojB49zMaMhE4oSl3o5CrYekqpC7aMhEZ/KHX6eXKU1E2cOBHyi0iec+fO4csvv8TBgwet080C/VDqAp2B0G0/MTERO3fuRIUKFUJ3EOx5QAiYLHVLly7FCy+8h9OnP76B/XcAvgewG8AFAHkAVANwN4BKycpeRHR0OWzd+i1KlCgRkPwFslFKXSDph3bblLrQzl+gek+p0yfvKKn7+OP//fL+888/MXr0aPzyyy+UOv15wggBJECpCyD8EG/aZKl7/PEO+PRTORCluSuL/wUg79VFAmgMQE7+lC/8TgLYAGAZAHmH7hUAtaw6mTP3wuTJpfHiiy+G+EzwvPuUOs+ZscY/BCh1nAneEKDUeUMtZR1HSV3yockvpCZNmiA2NpZSpz9PGCGABCh1AYQf4k2bKnXybyYmpgzOnNkOQN6JawNgH4DxAOqkk9WFAPoDeAnAAAAr0KDBAixf/n6IzwTPu0+p85wZa1DqOAe8J0Cp856duyalTp+hUgRuv1TCxEKpEKDUcVp4S8BUqTt06BDKlq2Hy5dF5B4BINcTzFPE+AeARwE0BNAZBQs2xrFjWxXrOqcYpc45ufT3SLhS52/izmiPUqefR0qdPkOlCJQ6JUwsRKnjHLCRgKlSt2/fPpQt2wiJiSJmvwO48b26jCCfBlAdwAhkzz4UFy7sz6iC4/6eUue4lPptQJQ6v6F2VEOUOv10Uur0GSpFoNQpYWIhSh3ngI0ETJW6bdu2oXLlB1wk9wLI7QXVrwD0RebM53H58kEv6od2FUpdaOcvkL2n1AWSfui2TanTzx2lTp+hUgRKnRImFqLUcQ7YSMBUqZOVultvlZW23gCGaBCtg/DwHUhIOKURIzSrUupCM2/B0GtKXTBkIfT6QKnTzxmlTp+hUgRKnRImFqLUcQ7YSMBUqdu6dSuqVJETLlcCuE2D6FsID++HhAQ5IdOsh1JnVr7tHC2lzk6a5sSi1OnnmlKnz1ApAqVOCRMLUeo4B2wkYKrUbdy4ETVryvt0uits2xEW9jASE4/YmJXQCEWpC408BWMvKXXBmJXg7xOlTj9HlDp9hkoRKHVKmFiIUsc5YCMBU6Xugw8+wFNPyX1zcvqlznMSYWEVkJgoJ2Ka9VDqzMq3naOl1NlJ05xYlDr9XFPq9BkqRaDUKWFiIUod54CNBEyVuhUrVuChhzoB+E2T5nGEhVVDYuIxzTihV51SF3o5C5YeU+qCJROh1Q9KnX6+KHX6DJUiUOqUMLEQpY5zwEYCpkqd3FNXvHhVG7ZfrkOmTG1x5YquHNqYVD+FotT5CbQDm6HUOTCpfhgSpU4fMqVOn6FSBEqdEiYWotRxDthIwFSpE4RhYUUBvAPgfg2iI5E9+zRcuPCnRozQrEqpC828BUOvKXXBkIXQ6wOlTj9nlDp9hkoRKHVKmFiIUsc5YCMBU6UuPj4eUVE3A2gC4F0NoiWRKdM5XLkSpxEjtKrGxsZiz549kGsh8uTJg5IlS6JKlSooXrx4aA2EvQ0YAUpdwNCHdMOUOv30Uer0GSpFoNQpYWIhSh3ngI0ETJW61atXo169VgCyuKTuPi+oTgAwB2FhF5GYeNSL+qFT5dKlS5g9ezYmT34XFy/mRXx8ZcTH5wNwCTlz/oakpHWoUaM6+vd/HvXq1QudgbGnASFAqQsI9pBvlFKnn0JKnT5DpQiUOiVMLESp4xywkYCpUvfuu++iXbtXAch7dZsBrAFQ2AOyXwLoCKA7wsImO/r0y/Xr1+OFFwbj4MGSuHChBICdAHYAkLv5IgEUA1ADQHbkzfslnn++IcaMGe4BSxY1jQClzrSM2zNeSp0+R0qdPkOlCJQ6JUwsRKnjHLCRgKlSt3z5cjRs+AyAgwBqA7gC4G0AdyjQXQSgF4D6AF5BWFg9x95Tt3btWjRt+ixOnmzgEt8HXFtWawK4ycVqP4DVABYCuAXR0RfRtGlBvP32NAWWLGIiAUqdiVnXHzOlTp8hpU6foVIESp0SJhai1HEO2EjAVKk7c+YMcucuB2ATgHAALQAcBtAOwHMASqZC+QcA0wFsBFAHwDwAHyBbtkG4ePGAjVkJjlDHjx9H7dpN8Ntv8q7cJQDjAZTJoHNzAYzFTTcVw4AB9TFwYP/gGAx7EVQEKHVBlY6Q6QylTj9VlDp9hkoRKHVKmFiIUsc5YCMBU6VOEEZFFUd8fD8AL7qIjgAwy9pGCOQEcJvrf8shKNsARMiZmQBk2+YTrjpPombN41i//jsbsxIcobp1G4iZMzciMVEE900POrUWQFvkyJGAdes+R+XKlT2oy6ImEKDUmZBl+8dIqdNnSqnTZ6gUgVKnhImFKHWcAzYSMFnqKleugm3b4gH8mozoKQDyvtwyAPsAyN/LNsOKAB4B0DhZ2S0AHsOECT3Ru3dvG7MS+FDyobtcuWqIj6/k2lrpaZ+WWCt2nTrdj9mzZYWPDwn8jwCljrPBGwKUOm+opaxDqdNnqBSBUqeEiYUodZwDNhIwWeoKFKiIP/8UiZMtl6O9oCrvl/2OJ5+8G4sXz/eifvBWWbBgAZ5/fjwSE2Xl8t4bOvoXgL3W2IEoALI9U6T3xqcdcuVajVOnjiAsTFY4+ZDAPwQodZwJ3hCg1HlDjVKnT82LCJQ6L6CxikUgMTERO3fuRIUKFUiEBDwiYKrUnT59Gvny3YqEhP8AkAM95CRLT1bb5JCVFdZqVKFCU3D0qJyg6Zzn0Udb4vPP5UJ1ORXU/SxwvUe4G8CtAPIDuAZA3ieUFU25FmKoS/KkzlpERLTH1q2foXz58s6Bw5FoE6DUaSM0MgClTj/tXKnTZ6gUgVKnhImFUiFAqeO08JaAqVK3ZcsW3HFHCyQlyRbL7gC+BlAXgLxXlzcdnHKwihz+IfVGAmiIrFmrIz5eTtF0zlOsWEUcPtzeJbqyIicSexFAZwCZAYjYnXZdaVDUOvUS+AXATABdXXInPApi6dIZaNasmXPgcCTaBCh12giNDECp0087pU6foVIESp0SJhai1HEO2EjAVKn79ttvcf/9zyIpyX1q5TgAr8u6t+sQlAcB3O56n+4EAHl/Tt6zkxU5kRkp+ySAP5A58124fPmQjVkJfKgcOUrj779nACjteo+wqesEzI8BNHLd7ycrdXIVhFxpIAfFXADwKIDFru2YsrJ3D8aNa4K+ffsGflA+7sHRo0excuVKrFixAbt27cW1awkoUqQQ6tWrhvvuq4vq1av7uAehE55SFzq5CqaeUur0s0Gp02eoFIFSp4SJhSh1nAM2EjBV6nbs2IGKFesgKUneqXM/IiYia98DKOLaWijSksVV4IjrugPZqlnK9Wc/IFu2drh4Ud4xc86TKVMxXLv2PoCXXBeLyzbMLgBeTmeQIrzybqIcLCMrmnKozGb0718ZY8aMcQ6cG0Zy7tw5jBgxDq+/PhXXruVFUpLMGVnVlEdWNXMgIuIs7ryzNqZNG4Y77lC5C9FZuGS782effYZPP12HXbv24OzZ04iKyoGyZW/Fo4/WQuPGjVG0qKz48iGBtAlQ6vRnB6VOn6FSBEqdEiYWotRxDthIwFSpO3/+PHLluh2JiXKR+D03EJXVux9dF5PL/WxyvYGsWNUCEHND2XEoXPht/P77DhuzEvhQkZGFkJAg7+heBSAHo8jF7MlXmmS7qdzrJwelVHFtw3T3W7aw/gRA7vW7BV261MTMmbIt03nPzz//jAYNmuPECeGUACCra/uuSL9cgfGHa1uqzJsTiIi4gPnz56Bt27bOg5HGiCT3w4dPx4ULd+Pixcdc8yU3gPMWmyxZvkSmTB+iT5+uGDy4HyIjI41hw4F6RoBS5xmv1EpT6vQZKkWg1ClhYiFKHeeAjQRMlTpBmD17YVy82MT1Hpi3UCujVq1ciI391tsAQVkvMjIGCeIoiAYgWy6rAlgOYAqAPQBkhVM+mF92iV8h1ymZstIpj9z/J2K8CR06tMSbb3pyz11QIvlXp/bs2YMqVWohPl5W5kTmZMxykurNqQzgvwAmAziC8PCzePvtGWjTpk1oDFSjly1adMLy5adw/rxsby7hiiSH6shWXbkPUr4UkOcMsmUbiDvuOI6FC6fillvkHU2znkuXLmHXrl2IMtki4gAAIABJREFUi4vD1atXUbBgQVSsWJGSm2waHDx4EMKpdOnSQcHlwIEDiI+PD6mDoCh1fvq5QqnzE2gHNsODUhyYVD8NyVSpS0hIQM6chfD33/LB8sMbVqFU4c8GMAG1apVBbKzcbeecJzIyOxIS5ITLF1wHn8hWSll5k0NlWgBIfpqlfEiXg2aEh9z5J1s2e7iYHkS/fs9j7NixzoHjGkmhQmXwxx+yilkTwFuuLbsZDVNWMRcgPPwPbNmyAZUqyT2AznyaNXseX3xxE65cEZndDuAT60TUf+ZIJtcXArICLivlcgdkTYSFTcHdd6/FypULkTWriLLzn++//x4jRkzH2rVrcfVqfiQmFkBYWCaEhR1GliynUa9eXQwb1gPVqlVzPoxURrh69Wp8+OFyfPNNLI4e3YewsEhkzpwFJUuWQ9Om96J58yYoW7ZsQNhQ6gKCPfVGJRlNmjRBbGwsoqPl28jAPpS6wPIP5dYpdaGcvcD23VSpO3ToEKpVa4xTp84BkFWmla5VKdV8rAPQ2pKbcuX+xq5d8j6ec57IyDxISMjn+gAuq3TlAMiddbkyGORnAJ4H0NL1Lt4QDB36LIYPH+4cOLLmNnkyevUSQROh+8rDsYngTkOxYtE4eHCXh3VDo/i0adPQr993uHRJDssZBWApgGdd8pb8CwF5F1W+EHkPwF0ABiAycgy6d8+FiRNfDY3BavSyVatnsXTp97h2bZDr4CX3yqU7qKyIL0Zk5Ch06fIEXn9dBNmMZ9++fejdexRiY39DXFwr66RhoFiywW9BZORniIqaj169XsCwYYP9DoZS53fkaTdIqQuiZLArWgQodVr4jK5sqtTJB4ZatZ5CXJysKMmHc7lAe06yLWLpTQv5EC/iIu9RLUbp0oOxd2+so+ZRpkwxuHatA4BvXO8STvVgfCIqcj2ErOq9juHDX8LQoXJ/nXOebNly4dIlefdrm+tLAU/H9gSA1di7d6O1lcxJj7z3VLJkdVy4ICvgcu2HnCIrB+VkdAG9yO6nlvBmy9YC69d/4uiVzMqV78O2bbLCJD93MnouICzsKdSrlwUrV8pWXmc/snrZqlVX/P67/AySlf/0ngvIlas/7rzzDD78cCZy5pR3oP3zUOr8w1mpFUqdEiYWCgEClLoQSFKQdtFUqfvrr79QtmxtnDkj9829BmCJdZAF0Mt1EXlquzdk25hsMZRVueOuS8tvQ7VqvbBpk1x34JwnMrIoEhLkw7iI62ovBiYXs8spoTehZ8961sqWU54jR47gllvudL1Dl95poOmNWO75ewCPPVYDn34qIuOcR96f7NRpA5KS4lwX0vf0YHByHcZ0AHeje/ckTJ3qvG27AuOBBx7HmjVFkJQkY1V/wsKewJNPRuGDD95RrxRiJeW9wgcffBLHjskKr1yRovZkzToM9esfxmefzVerYEMpSp0NEJOHSEpKwhdffIG5c+daLyuWKVMGnTt3VnppkVJnczIYLmAEKHUBQx/yDZsqdZK4W2+9G/v2ybH9sqVHPlzJB0g5yVE+cN8GoIzrOgO5l04u1pZDQeRbYHmPSo7ul/vaFuGZZ9ZjwQJPVrKCf9pkynQLrl2Tfsp7UN6+yyOXly9Hly5NHXX6Zc+ePTF16kIAsnUwo+2o6eX6PuTIsRXnz8v8cs5TpcqD2LpVricQNt7IvKzq7UTBgr/g2DG5JsNZz+zZs/Hii28gKcmbsSUgPLwMPvpokvX6kBOfBg2exsqVstIvXwp59uTJ8wz+85/q6Natm2cVvSxNqfMSXFrV5NvWKVOmoEOHDihevLj1jZdsq+nVqxciIuQ44bQfSp3NyWC4gBGg1AUMfcg3bLLU9ez5CqZOlaPm3astcsG4HHghpz2K1OVw3TMmq1Wyiifv38khIfJh458TDvPkaYfZsx9Fixby5855MmXKiWvX5AoDOQDF22ejxWvIkGcwYoRscXXGU7lyZWzbJlsJf9Yc0CSEhw9HQsJZzTjBVT0q6hbExye53se88R0x1b7eifDwX3Hu3DFkzy6HGTnnKVDgDvz5p+wOkHfEvHneR5kys/Hrr856j1dIfP7553j22ZmIi/P24KnDyJevAXbvjkWePHm8getRHUqdR7gyLrxlyxasWrXqusT9+eef1jeCffr0yfDwE0pdxnxZIjQIUOpCI0/B2EuTpW7jxo1o1KgjTp268cP5n9al2f/cwyaXSMtl2nISpBzkIJdJu59NKFnyJezfL6dCOuv55526/wDQ/ca7EAYNehavvSYfYp3xFClSBEePyvbLjzQHJIfKPOfapqgZKoiqR0TchMREeZ9S3qfz9pGrMUbj0KENjrreYM2aNXjggY5ISpJrQbx/wsML4sCB9ShWLPnBId7HC5aazZq9gI8/fgiAvHPq3ZMzZxe8/nottGsn14v49qHU2cx3w4YNWL9+PXr0kJfdgdOnT2PkyJGW5BUuXDjd1ih1NieD4QJGgFIXMPQh37DJUifJe+mlAViwAPj7b9ny5dmTL99DmDq1PZ566inPKoZA6cyZi+HqVVm1fFCzt/eiT5+aGD9+vGac4KkeExODU6caWFtv9R55D/MZJCXJdl7nPOHh8q6YsKmjMagD1lUHO3d+jdtuk1VzZzzy2XTKlHgkJclJst4/YWFNMWZMLfTrJ3cjOuORzzEFC1bAX3/9lOz+Qm/G9jFatlyBDz7QY6zSMqVOhZIHZT7++GMcPnw4hdTJ0cndu3dHyZIl041EqfMANIsGNQFKXVCnJ6g7Z7rU/f3336hfvzU2bKiFxMQByrmKiemANm3yY8oUeZnfeU9UVEnEx38AQFakdJ7GGDasBv7zH1n1c8YjF2MfOSLvW67SHJAc6NDXcSt1soqUlCQnoOq8byhoc+G33362Xq1xyvPII4/hiy/kixJZydR5BqF9+z8wf77/DgXR6a1K3X+umXkMp05tVSmeTpl9qFy5C37+Wa6p8e1DqbOZr+pKnWzLlD39P//8M86dk/cigCtXrkAm0RNPPIGHH34Y99wjF2AG7pHLcM+fP49cuXR/EAZuDGw5MATkwCBZpfbHHvLAjJCt+orAmTNnrK3qGb2D7Kv2gyFuXFwcund/Fdu3x+DcObkbq2A63VqPPHleQdOm5TB0qHO+Jb9xwFWrNsSpU5M03vtxR6yF8eOb48knnwyGVNvSh+bNm+Onn34H8IdmvC4IC/sABw/qfojV7IbN1UuUuAOJibL6mNEVBuk3HBZWED/++Dny5ZP7Ep3xNG/eBj/9JNsC5ah+nWc4HnnkJ8yYMUMnSFDV3b17N1q3fhUnT8oF9TrPQZQp8wxWrnxXJ4hSXfGJsLAwpcMZlQL6oVBYUlLSBAC9/dCWx01s374dK1eutFbq5EOJyNvUqVPRv3//FHdVyJ/LJeMige5HPswsXboUY8eOtT4M33fffR63b2eFq1evQg5+yWjbqJ1tMpYzCMhK3e+//+6odw+ckZngH8XRo0eRP39+ZMqUKfg76+MeTp8+A5MmzcO1a/Vx/nx912EpcrWBHM2+Gblz/x9iYk5g0KAOaNq0qY97E9jwLVq0wqpVD7iO7dfpSww2bFhmnUztlGfAgAGYM0fu7xPpbawxrCKIjk7E4cM7NWIEX9WiRavhwgXZQqd3UEVERB4cPLgNOXLIgUXOeFq3fhrLltUC8IrmgDrimWeuWAcFOuWRXXf339/WhpW6X1CtWj98/bWcbOzbR9zi2rVrlDq7MIsEiZR17doVJUqUwFdffYXNmzdb+4wz+pDC7Zd2ZYFxAk2A2y8DnYHQbd/07Zc3Zk5W7b788kssX74Re/f+BtmeKbsnqlYth0aN6qBxY50P8aEzT2bNmoWuXd9CUpJ8OPf2WYmcOV/GmTNyHYRznu+++w5168o8kHfGvD2lT67AeBf16uWyDntz0nPnnY3x4499XXfUeTuyAyhSpAWOHNnkbYCgrPfKK69g1KiNSEqSexy9f8LCqmLGjI7o0qWL90GCsGbBguVx/Ph6AKndE6ra4Q/Qrt0PePtt318zw+2XqjlRLCfbzmS1bcGCBbh8+bJ1EtCgQYMyfJ9OwlPqFCGzWNAToNQFfYqCtoOUuqBNTcA7Fh19Gy5cmAjgYa/6EhbWEN26lbV2zzjtyZSpFK5dKwugnhcbmUSU5XCdE/jkk7cdd9/Y9OnT0bPnfiQkeHNHnXumTEePHscc987qzp07UbHiA0hM3AYgv5f/LH5BeHhDxMVtR+7cub2MEZzVWrbsjA8/lDvqvD98Kleu5zBrVgO0atXK54Ok1PkcsXoDlDp1ViwZ3AQodcGdn2DuHaUumLMT2L7JNQRDhryDpCRZafN0e+485Mw5EWfO7AjsIHzUunxgXLxYtk3KFsPWHlyULHchSvkayJkzFmfO7PNRDwMXVrbRlS9/Fy5c2A5A7oH0/LnppopYtWoeatSo4XnlIK9RtmxN7Nkjq7zyZpM3zzOoVet3xMbq3CHpTbu+r7NixQo8/fRYxMV5O7a9KFCgKXbtWueX8ykodb6fE8otUOqUUbFgkBOg1AV5goK4e5S6IE5OEHStQYNG+PrrMCQmfg4gXLFH/4eIiBewdOkcx61CJQfwzwmh8m6liJlcoTQIQJF0GE0DIO9APWf99+LFMxx1gEzygY8dOx4jR+7GhQtyLYZnT6ZMQ9C+/UW88YasEjvvWb58OR5+uAMSE2d78U7m+4iI6IctW5ahYsWKzoMDoGnTDvjkk/IAXvZ4fHnzPonXXnsQHTt29LiuNxUodd5Q81EdSp2PwDKs3wlQ6vyO3DENUuock0qfDeT++x/Cd98dR2Ki3PtUO4N2xiEycipmzBjmtw9WPht4BoG//fZbPPDA00hM7OUqORdANet+NUCuVJKL6o8DkO2WX7i2agq/7mjVqj4WLdK95y5QI1drt1GjNli9+lZcuTJMrYJV6i1UrvwBVq9e7OjTnLt0eRFz5ixBUpJcGyJbeFWe/yI8vBsGDnzeuo/ZqY+cSl+vXkvs398TgPoWyujo3njssUt47z3/nQhKqQuiWUipC6JksCtaBCh1WviMrkypMzr9yoOXw8emTl2Cq1crISlJ3ne5w/VO0FUAewF8jbCwt1CyZEF88MHrqF69unLsUC74xRdf4PHHX8S1ayJzQwAcBiBbLI8CEDZ5XaeoyomHnwKYilatHnC80ElO5ZqdNm1eRmxsJM6cGQ0gvasJEhAV9QrKlt2E999/HeXKlQvlaaHU99at22Px4q+RmNgZgNyRGZFGvbMARiEiYjG6dm3iyHdUbxy4HHjYunV3HDjQCFevDs6A5++IiRmABx/MgQ8+kNVP/z2UOv+xzrAlSl2GiFggRAhQ6kIkUUHYTUpdECYliLskx/kvXfodjh79C1euxCM8PBzZs+fEXXeVxAsvtEezZs2CuPe+6dqJEydQr15DbN8u99bJ1Q2PuFbqsgI4BuBba6XupptyYe7csWjRooVvOhKkUceNm4hRo6bhypUnER8vp4ZWBXATgIsAtiMychmyZ1+IZ599EsOH98dNN8nfmfFMnjwZgwdPxqVLV5CU9ASAu1xbeRMAyF2IsQgL+wzR0dkwZcpQPPvss2aAkTXu48cxePA4fPzxSpw50w5JSXLNjGzLlPd7T1vXzOTI8X/IlOkzDB/+Mrp16+Z3NpQ6vyNPu0FKXRAlg13RIkCp08JndGVKndHp1xq8/A6VOw6ddI+YDpD9+/dj+PDhWLNmA06evISkpERERWVCxYol0b17V8ffbZgeu2PHjuGjjz7CRx+tw759v+L8+dPImjUHSpUqg8ceuxuPPdbYiNW51Bj98ccfmDdvHubPX4ojR+SLgWxWsbCweBQvXhTPPfcEOnXqlOLuZZ15Gmp1t27diqVL/w9ffbUeBw/uw7VrlxEdnQflyt2GZs3q4NFHH0WhQoUCMixKXUCwp94opS6IksGuaBGg1GnhM7oypc7o9GsNnlKnhc/oynJCpqzIyR2QfP5HQO7FlJVfeW6++WZky/aP4PH5h4Cwkcu+CxYsGBRIKHVBkYZ/OkGpC6JksCtaBCh1WviMrkypMzr9WoOn1GnhM7oypc7o9Hs9eEqd1+iuVwxLSkqSyzR664cKrgiUuuDKB3vjPQFKnffsTK9JqTN9Bng/fkqd9+xMr0mpM30GeDd+Sp133JLXotTpM1SKcPnyZRw8eBBly5ZVKs9CJOAmQKnjXPCWAKXOW3KsR6njHPCWAKXOW3Jm16PU6eefUqfPUCkCpU4JEwulQoBSx2nhLQFKnbfkWI9SxzngLQFKnbfkzK5HqdPPP6VOn6FSBEqdEiYWotRxDthIgFJnI0zDQlHqDEu4jcOl1NkI06BQlDr9ZFPq9BkqRaDUKWFiIUod54CNBCh1NsI0LBSlzrCE2zhcSp2NMA0KRanTTzalTp+hUgRKnRImFqLUcQ7YSIBSZyNMw0JR6gxLuI3DpdTZCNOgUJQ6/WRT6vQZKkWg1ClhYiFKHeeAjQQodTbCNCwUpc6whNs4XEqdjTANCkWp0082pU6foVIESp0SJhai1HEO2EiAUmcjTMNCUeoMS7iNw6XU2QjToFCUOv1kU+r0GSpFoNQpYWIhSh3ngI0EKHU2wjQsFKXOsITbOFxKnY0wDQpFqdNPNqVOn6FSBEqdEiYWotRxDthIgFJnI0zDQlHqDEu4jcOl1NkI06BQlDr9ZFPq9BkqRaDUKWFiIUod54CNBCh1NsI0LBSlzrCE2zhcSp2NMA0KRanTTzalTp+hUgRKnRImFqLUcQ7YSIBSZyNMw0JR6gxLuI3DpdTZCNOgUJQ6/WRT6vQZKkWg1ClhYiFKHeeAjQQodTbCNCwUpc6whNs4XEqdjTANCkWp0082pU6foVIESp0SJhai1HEO2EiAUmcjTMNCUeoMS7iNw6XU2QjToFCUOv1kU+r0GSpFoNQpYWIhSh3ngI0EKHU2wjQsFKXOsITbOFxKnY0wDQpFqdNPNqVOn6FSBEqdEiYWotRxDthIgFJnI0zDQlHqDEu4jcOl1NkI06BQlDr9ZFPq9BkqRaDUKWFiIUod54CNBCh1NsI0LBSlzrCE2zhcSp2NMA0KRanTTzalTp+hUgRKnRImFqLUcQ7YSIBSZyNMw0JR6gxLuI3DpdTZCNOgUJQ6/WRT6vQZKkWg1ClhYiFKHeeAjQQodTbCNCwUpc6whNs4XEqdjTANCkWp0082pU6foVIESp0SJhai1HEO2EiAUmcjTMNCUeoMS7iNw6XU2QjToFCUOv1kU+r0GSpFoNQpYWIhSh3ngI0EKHU2wjQsFKXOsITbOFxKnY0wDQpFqdNPNqVOn6FSBEqdEiYWotRxDthIgFJnI0zDQlHqDEu4jcOl1NkI06BQlDr9ZFPq9BkqRaDUKWFiIUod54CNBCh1NsI0LBSlzrCE2zhcSp2NMA0KRanTTzalTp+hUoTdu3fj6aefxqZNm5TKsxAJuAmcO3cOFStWxKFDhwiFBDwicMcdd2DhwoUoV66cR/VYmAQaNWqEPn36oF69eoRBAh4RaNeuHRo0aIA2bdp4VI+FzSYwYcIE/Pnnnxg/fnxQgJAvtuLj41G+fPmg6I9KJxwtdTVq1EDNmjVT5RAXF4fcuXMjIiJChZN2mVOnTmHHjh2oU6eOdizVADJGefLmzataRbucv9v0d3sCSNqMioqy/uOP58qVK/j+++9x//33+6M5XLx40fqPk+eNO4+B+PcRGRmJXLly+SWXa9eutX4h5cmTxy/tJSQk4PTp036dO2fOnMG1a9f82qa/f+74uz2ZLBs2bEChQoVQtGhRv8wd979Jf/1e5lz1XVrly+ucOXOidOnSvmskWWT59+HPn6v+nqvSngm/l3fu3Gn9LK9UqZJf5o3K54ABAwbg3nvv9Vt/dBtyrNQJmI8//jhNPl27dsXEiRORNWtWXYZK9UXoRo0aZX1r7q9Hfilv3boVHTt29FeT+PDDD60f5g899JBf2nzjjTdQuXLlNOXdF50YNGgQevTogZtvvtkX4f8VUz60Sg6FrT8e+aZs6tSp1nz112PCXBWW48aNQ5MmTVC2bFm/oJXdATJf/fVN46VLl9C7d2/MmDHDL+OTRmSL6aeffop+/fr5rc3ly5fj7NmzePLJJ/3Spr9/rsqgOnTogJYtW6J+/fp+GaM04s/fy5yrvktrz549IbsE2rZt67tGkkX2989Vf89Vac+E38uTJ0+2vhQcMWKEX+aNNJLRZ8jatWv77bOeHYN2tNSlB6hMmTLYvHkzcuTIYQfHDGOsWbPG+jAnHwT89YjUrlq1yq8fsIYPH44CBQqgU6dOfhmmfAh48MEH0bRpU7+0J43cc889eOedd1CyZEm/tCk/zOXbclmx88cjWw5k+8y6dev80ZzVhglzVcb5xBNPoFevXpBfFP545AsWEZ777rvPH83hwoULqFatGvbs2eOX9qSR2NhYTJo0Cf/973/91uacOXNw/PhxDBs2zC9t+vvnqgyqSJEiGDp0qF+/FPTn72XOVd9NXXldoHHjxhgzZozvGkkW2d8/V6Vpf85Vac+E38vyJeSxY8fwzTff+GXeSCOB+Azpy8FR6ih1ts4vf3/4CMQ/SEqdrVOGUmc/zusRKXW+gUup8w1Xf35QptT5JocSlVJnP1tKnf1MKXW+YRqQqFWrVoW8b8KVOnvxU+rs5SnRZKWuWLFikO1C/nhM+OUhHP09V6VNf3+jHAipk/eGt2zZ4o+parXBlTrfoA7ESp0/fy+L1HGu+mbumCB1/pyrXKnzzTyl1PmOq+MjB+KDsuOhGjLAQHyjbAhaxw/T36vKjgdq0AD9/QWEQWgdP9RA7KBxPFQDBujvHRBORGrs9kt/J1OkTt4bkkME+JCAJwRE6uSHHeeOJ9RYVgjIYVDyvqm/3v8kdecQkLlTq1Ytv73/6RxyHInMHfmZ48933Uk99AnI5xz5vMPPOt7nklLnPTvWJAESIAESIAESIAESIAESIIGAE6DUBTwF7AAJkAAJkAAJkAAJkAAJkAAJeE+AUuc9O9YkARIgARIgARIgARIgARIggYAToNT5OAVJSUn44osvMHfuXMTHx1t3m3Tu3NlvlwH7eHgM70MC165dw+LFi7FkyRJr7shlrn369EGePHl82CpDO42AnJ4ql7r2798fuXPndtrwOB4fENi/f7/1PubevXtx6623Whe7Fy9e3ActMaTTCPzyyy8YP368dY+jvJMpF5HnypXLacPkeGwiIJ+R5S7VsLAw6y5nfmbWA0up0+OXYe2//voLU6ZMQYcOHaxfijJ59+3bZ11AHBERkWF9FjCXwPfff29dwim/FLNmzWodtHPkyBH06NGDc8fcaeHRyOWLgVmzZllXDMiHdEqdR/iMLBwXF4dp06ZZXz4WKFAA8nPoyy+/xCuvvIKoqCgjmXDQagTkkAv5OSOfdwoVKoTVq1dbv7Pat2+vFoCljCIgv58++eQTvPXWW+jYsaN1sA4/M+tNAUqdHr8Ma8uHqVWrVl2XOPnWfObMmdaKS3R0dIb1WYAE3ATkBFX5gC4fruT+MT4kkBGBH3/8EcuWLcP58+cxaNAgSl1GwPj3+O6777B161a89NJL1rfnfEhAlYD8jnr99dcxbNgw62fNTz/9ZH0ZOWTIEOuLST4kkJyAnHZ57tw55M+fHzfddJMldfzMrDdHKHV6/DKsvWHDBqxfv95aXZHn9OnTGDlypCV5hQsXzrA+C5CAm8DPP/9sfUCXLwQyZcpEMCSQLoGzZ89i6tSpaNGiBd577z1r3nCljpMmIwJLly6FrNYdOnQImzZtQoUKFawjxmXlhQ8JpEeAK3WcH54QuHz5MjJnzmyt1skjUsfPzJ4Q/HdZSp0evwxry7dUhw8fTiF1w4cPR/fu3Xl3VIb0WMBNQD6gy3sKso2ldOnSBEMC6RKQ9xLkfUx5/7JGjRqYMGECpY5zRomAfBGwa9cuDB06FAULFsT27dut1wb69u3L1RYlgmYXkt0Bo0ePtnYHlC9f3tpZkjdvXrOhcPTpEpDPyW6p42dmvclCqdPjl2FtfuuQISIWyIDAxYsXrfcU6tevj7vuuou8SCBDAnLAhXz72a1bN+uQHUpdhshYwEVADvWKiYm5fnE0d5dwaqgS2LNnDxYtWmSt7ObIkQO7d++2vlySLwT4PqYqRfPKJZc6fmbWyz+lTo9fhrXlW86VK1deP9xC3qmTb0LlJDq+F5UhPuMLnDx5EvPmzbO2QDVs2JDvuBg/I9QAyC9JeXc3+SM/b8aNG8cdAmoIjS21YsUKa5WlefPmFgORujFjxlivDNx8883GcuHAMyYgrweI2CV/3YQ7kzLmZnqJ5FLHz8x6s4FSp8cvw9pyks/YsWPRtWtXlChRAl999RU2b95sHRHN96IyxGd0gRMnTuDVV1+1vjG/7777KHRGzwbvBy8fyrlS5z0/02rKaYUzZsywVltk25x8yJLDvuTgFHn/hQ8JpEVAhE7eyXzxxRetL61lpe7dd9/FwIEDrZU7PiSQGoHkUsfPzHpzhFKnxy/D2vJui/yQW7BgAeSl0GLFilmn0JUsWTLDuixgNoGFCxda8yb5U7RoUR5Nb/a08Hj0lDqPkRlfQe4ak6t4RPB4P6bx00EZgHze+eGHH6xdAvKlpNzLK18O8I5DZYRGFkwudfzMrDcFKHV6/FibBEiABEiABEiABEiABEiABAJKgFIXUPxsnARIgARIgARIgARIgARIgAT0CFDq9PixNgmQAAmQAAmQAAmQAAmQAAkElAClLqD42TgJkAAJkAAJkAAJkAAJkAAJ6BGg1OnxY20SIAESIAESIAESIAESIAESCCgBSl1A8bNxEiABEiABEiABEiABEiABEtAjQKnT48faJEACJEACJEACJEACJEACJBBQApS6gOJn4yRAAiRAAiRAAiRAAiRAAiSgR4BSp8ePtUmY9wQ8AAAMO0lEQVSABEiABEiABEiABEiABEggoAQodQHFz8ZJgARIgARIgARIgARIgARIQI8ApU6PH2uTAAmQgDKB06dPo3fv3jhy5Mi/6uTKlQuVK1dG+/btUaRIkRR/f+nSJbz66qvWnw0ZMgRZs2a1/vfUqVPx+eefp9v+iy++iKZNmyK9tpMHuPPOO6+3ceDAAfTr1w9nz55NtY0CBQqgQYMGaN68OaKioq6Xyaieu+AjjzyCHj16WP/3448/xsyZM/HYY4+hS5cuiIyM/FebUmbhwoUYN24cSpYsmeLvr1y5gtjYWCxduhT79u3DtWvXkFb/bgws+ejbty+KFi2K4cOHpxhLRslNKwdZsmRBiRIl8NRTT6FWrVoICwtLEUoldzlz5kx1rKn1KSkpCZs3b8aSJUuwe/du/P3338ioD+44qbGT+Xj//ffjiSeeQP78+f/VpPR/7dq1yv37/fffsWDBAvz0009W3yS/pUuXTpNPRtz59yRAAiRAAikJUOo4I0iABEjATwRUxEo+iHft2hUNGza8LgLBKnVubPfdd58lRZkzZ7b+SEfqJMbgwYNRu3ZtZak7evQoXnvtNezduzfVTJYqVcqS4nz58qX694sXL8bcuXOt/kucKlWqKM8IFTkT8ZWcJhdflXqqUnfq1CmMHTvWkrq0njp16qBPnz7/ElapO3LkSGzfvj3VqtmzZ0fnzp3x0EMPpRBTT6Ru/fr1VhuXL19OtQ350qFjx46pirxyIliQBEiABAwnQKkzfAJw+CRAAv4j4Ja6ggULplhxkx6cP38e69atw5w5c6wPt6NHj8att95qdS49qVNdLUmv7bQIuOVMhMC9ouYuKytDhw4dwpQpUyyZGjNmDCpWrJhC6lKrl1Zb7pU6+fu0JCy1lTpZRXzllVewZ88e1K1bF23atLFW3OT566+/MH/+fHzzzTe46667MHDgwOurnO5+SH35c5FpERxZLZWxRkREKE2MtOTm6tWrVp9mzJhh8ZEV08cff/y6GHkiRel1ROaGzBVZpaxUqRI6dOhgrYBlypTJWq2UVcs333wT27Ztw3PPPYdWrVpd78PFixetuiJdUveFF16w6sr8Ey7Lly/H+++/b8URxsLQ/aj2X+a18JWVupdeegn33HOPlYPk82fXrl0YOnQo7r77biXmLEQCJEACJPBvApQ6zgoSIAES8BMBFbFyr2o88MAD1+UiGKXOjUy2+vXv39/aNiorLvKkJ4MZSZ2s+n333Xdo1qyZJSjJ5So1qXPLYKdOnaxtoDducxQhmTVrFr766qtUV+F+/vlna2VQhEPkQrYHjh8/HoULF1aaFRnJzYkTJyyBl1UqWU1zb2XMqJ5S4wC+//57jBgxwtq2KlLmXi1NXl/kTVbKRHJl62qePHmsv16xYgUmTpyIJk2apLlS9uuvv2LYsGEWD9mamiNHDquuav/dc0HmxtNPP/2vYbm3vsoXALKayYcESIAESMA7ApQ677ixFgmQAAl4TEBF6uT9Jlk9kZWNCRMmQLbgBbPUuaVIBMwOqRNxkJW1H374AaNGjbJWkNzPjVLn5iJchZmwSu35448/rNUyWUnMnTv39SIJCQmWnMjWQxGuY8eOXRe8Ro0aKeVXRW6WLVtmrWjKambVqlU9kqL0OiGrgRJTVuNE1m6++eY0i2/atMlaOXz00UctMVNlJytqH3zwAd57770Uq7Eq45bO/Pnnn9bW3Bo1aqT5rqQSaBYiARIgARJIlwCljhOEBEiABPxEQEXqpCty2MeiRYuuH0IRjFInK2CyiiOyIjJk1/ZLkTORkwEDBlgrSrLC5Ja1G6XOLQwiSj179vzXKl1GaXWvEsnhMLLl8sKFC9ZWQXmPTPXAFBW52b9/v3XgjGwNdYuvSr2M+i/bReXgndtuu836b9UtoxLXXVekOSN2qa3GqvZfxFneV/zoo49QoUIFa1VQ5FoOYrlxVTWj8fLvSYAESIAE0iZAqePsIAESIAE/EVCVurRWpKSbnpx+KYJUvXp1a3Qqh7RIueR1VA88ufGgC5V6Nx4C4t5G6W7/s88+s95Hk22d7vfAbuTibke29bllyZNUygEp77zzToptmXK6prxHpnpgiorcpNZPlYNSkp8Omtq4dMbvSV23AMoBMu53K1XG7e6zrD6L1MmKn5x8KY+8wygyLofI1KxZM9Vto57kkmVJgARIwHQClDrTZwDHTwIk4DcCTpO6QoUKWcJVr169FB/K7ZA69wEgcsCHbMOU1Sg7pU7eM5N3xUQykm/dlC2K8o6g+5CXjFa/VOQmEFIn7wbKquONj/uKC39KnbsPsrp7+PBhbNy4EbIdVN5hlHcNy5UrZx2UktbppH77B8qGSIAESCCECVDqQjh57DoJkEBoEVCVOlktEoFx38cWTNsv5UO4rLrIO1ZPPvmkdc/YjYdz6ByUknylUN6DEzEpU6aMdfqinMaY/J461S2E8l6YPMm3+7nfBZRVpNSemJgY68AU90maac00FanT2b6Y3gxPb/wZSV3yd93kkJj0tkK6t4+2bt3aOoxGHpVxZ/SvUyRvzZo11hbe5AcDZVSPf08CJEACJPBvApQ6zgoSIAES8BMBFalzC5wcKS+CEx0dHXQHpciH8TfeeMMSz9TuGLNL6kTGPvnkE+tScllhkie51Kke9iECI++0yXY/t8CIlMgBJuk9cvhLy5Yt0y2jIjfCSd4rS/7eoUq9jKal+1CdgwcPpjhZM7V6N67MudnFxcVZW03z5s2bZnPubare9F+20MoJnWmdKCo5FqmTw2rkJM7kB9lkNH7+PQmQAAmQwP8IUOo4G0iABEjATwRUpE7uG5MP2XKnmUiFrKAE00qdG5UcKiLbF2UV6sbLwu2SOmnL3Y5cMC4HbcgKm3sFU/5exGzSpElI70oDt4D26tULcqqlxJITGd3H9Ce/FFxiiujImGTrZXqnakrZjORMrjQYNGiQdW9c8lgZ1VOdku5rCdK70kBipbbd0pMrDWRrZPJDa1T7L22I0N14T597fKmd9qo6dpYjARIgARKg1HEOkAAJkIDfCWR0+fiqVavw9ttvW5cziwCUKFHC6mMwSp30S96JEmGRVR557839TpSdUpe8HRG8Gw9YUb18XLZwuqXEfcVAehdey+rUvHnzMrwUO73Lx3fs2GGtMsol7XIHm4iX+1GVoowmafILxMuXL2/dBSenS7ov+Ja76WSlTLbMyoql+506ieuPy8fdgizv0skXFXL/oHtVMPnl8MKmc+fOHp3gmREb/j0JkAAJmESAK3UmZZtjJQESCCgBlRMo5VRAeX/srrvuut5XO6VOjvFP70kuTRnJmfsOM5Gf5NswVQ5KkT7I+2ruLXc3nn6ZvI/Szvz5861rHm6UOikn2w/lAu60xibtiMAVL17cEpnUDki5kYn7ugM5oEXe60vtUm+po3KKZWpbVFXqSfzkEpZW3s6cOWPJo9zvl9YTGRlpvQ/Xtm1b6+RJ9yPv5ckdfZs3b061qpQVIW3YsGGK9+4y6r9cE+E+qVUORZEvKUTAU3tKlSqFV199lQelBPSnExsnARIIdQKUulDPIPtPAiQQMgTSkzpZvahdu7b1wVtOlUz+BKvUSR/dK2W//fabJUtyybTdUpe8HblIPPn2SzcnkTW5BkFWO0XIEhMTUaBAAevIfGHq3mLpPiClXbt26b4v576YfO3atZb0yEpfak9aciN33cmpji1atEC1atX+dRBJRlLkbktF6qSsiK+c3LlkyRJs3boVInrh4eGWOMshJMIhrffmZAukbPuV+xHlInN5Z1IOipF6srqWP3/+fw09o/4nlzqpfPLkSSu+8Dx+/LgVT+a5CK/07cYtsCHzj5odJQESIIEgIUCpC5JEsBskQAIkQAIkQAIkQAIkQAIk4A0BSp031FiHBEiABEiABEiABEiABEiABIKEAKUuSBLBbpAACZAACZAACZAACZAACZCANwQodd5QYx0SIAESIAESIAESIAESIAESCBIClLogSQS7QQIkQAIkQAIkQAIkQAIkQALeEKDUeUONdUiABEiABEiABEiABEiABEggSAhQ6v6//TqmAQAAQBjm3zUednFUAAkpFydDqEGAAAECBAgQIECAAIEi4NQVNRkCBAgQIECAAAECBAicCDh1J0OoQYAAAQIECBAgQIAAgSIwxwGa9ioyas4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5" t="1592"/>
          <a:stretch/>
        </p:blipFill>
        <p:spPr bwMode="auto">
          <a:xfrm>
            <a:off x="1961989" y="1569565"/>
            <a:ext cx="5220023" cy="5171803"/>
          </a:xfrm>
          <a:prstGeom prst="rect">
            <a:avLst/>
          </a:prstGeom>
          <a:noFill/>
          <a:ln w="12700">
            <a:solidFill>
              <a:schemeClr val="bg1">
                <a:lumMod val="9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AutoShape 5" descr="data:image/png;base64,iVBORw0KGgoAAAANSUhEUgAAA3UAAAN1CAYAAADYDtIgAAAgAElEQVR4XuydCbyN1f7/P8ccjlkliUIqU7eu1G1QijQepUGu+jeikVIiTaRBN81pcm91adAlt4GI6qeB3LoopRKhWTgkCYn/6/tku9uxz9lrP2vt53nWWp/9et3X7/6utb5rfd+f57Df55kKtmzZchf4IQESIAESIAESIAESIAESIAESsJJAwVap62/l7rlpEiABEiABEiABEiABEiABEvCcAKXO8wOA7ZMACZAACZAACZAACZAACdhNgFJnd37cPQmQAAmQAAmQAAmQAAmQgOcEKHWeHwBsnwRIgARIgARIgARIgARIwG4ClDq78+PuSYAESIAESIAESIAESIAEPCdAqfP8AGD7JEACJEACJEACJEACJEACdhOg1NmdH3dPAiRAAiRAAiRAAiRAAiTgOQFKnecHANsnARIgARIgARIgARIgARKwmwClzu78uHsSIAESIAESIAESIAESIAHPCVDqPD8A2D4JkAAJkAAJkAAJkAAJkIDdBCh1dufH3ZMACZAACZAACZAACZAACXhOgFLn+QHA9kmABEiABEiABEiABEiABOwmQKmzOz/ungRIgARIgARIgARIgARIwHMClDrPDwC2TwIkQAIkQAIkQAIkQAIkYDcBSp3d+XH3JEACJEACJEACJEACJEACnhOg1Hl+ALB9EiABEiABEiCB6AmMHTsWo0aNQpMmTXDzzTejYcOG0W+CK5IACThDgFLnTJRshARIgARIgARIwAYCK1aswODBg/HTTz9h2LBhaNasmQ3b5h5JgAQSTIBSl+BwuDUSIAESIAESIAH3CEyYMAF///vfcf311+Pggw92r0F2RAIkEDkBSl3kyLkgCZAACZAACZAACZAACZAACZgjQKkzx5KVSMB6Avfddx9eeeWVUvuoV68e/vznP+Pkk08OLhcqKCjYYewHH3yAQYMG4aCDDsINN9yAKlWqbBuTrX56sUaNGmHEiBGoXbs2vvzySwwYMCC4VEnlU7NmTdx5553Ya6+9guEq88uVK4ddd90Vhx56KLp164a6devusFQu+5fJJ554Ivr27btD/23atMGQIUNQvXr1UtuR3+SPHDlyhxrpE9atW4dp06Zh6tSpWLx4MTZs2IAKFSoE2XTq1AnHHHMMqlatmhWZcJXMvvjiCxx22GHBf69UqVLWeZkGpPZd2uRatWqhVatWQV8HHHBAxmNIJa/0+iXzVt34li1bAm6vvfYaZs6ciR9++AGbN29G5cqVg/ubOnTogOOOOy44BrN9vvvuO7z00ks71Nlzzz1x0kknBVxLyyLVb4sWLXb4mcm2rvSwcOHCYG352ZPL+uST4nzCCSdg//33D44L1Y8Kf6nftm1bnHnmmaX+XSDrlba/atWqYZ999kHXrl2D46C04y3b8SRrSF7CWXrt2LFjTsdutvqpvxeOOuooFBUVlXos5PoztGrVKvTv3x9r1qzZ7u+qVEb5yFU1f44jARKwkwClzs7cuGsSyAsBVWmRLzrypbxXr17BF6r0j61Sl97DzjvvjFtuuWWbFKb+TJVPanxpUid/fv7556N79+4ZpUb+vCypky9806dPx7333otffvml1GNB+hBBE4kq6zN37tzg/p6NGzcGojl8+HDsvffeoY6xbF+S04vKZWfyxVYEIf2jIhXp48NI3fLly3HXXXdh9uzZZfYp8tGnTx8ce+yxGbMSkX7qqacwfvz4QAhL+9SpUycQ/EMOOWSHOmGlbtOmTcElfC+88EKZa7du3Tq4zE/2oPLJhb/8XdCzZ0/06NED5cuX36786tWrg19MvPnmm2UuK0ImbFq2bLnDuFyOJ5l8+OGH4+qrr1b6ZUb6z5kKFznOhKNIcslPrj9DZUldvnJV6ZFjSIAE7CVAqbM3O+6cBIwTSEnL7bffHpyRS/+ISBQXF+P111/HM888E8jEKaecEohd+lkAFanLVL+sZsJ+6U3VVJn/22+/BV/wH330UXz99dc48sgjcc0112z3W/+y+KiEkS6FIk+33XYb9t1334xTS5M6yeHFF1/Eww8/HMyTs0l//etfgzNLkoP0IWdu5Kl6H330UXDGsawHMfz++++QfUmu7dq1w7vvvoszzjgDF154YanCWVavqX1fcsklwfFR8hiSMxNyjDz22GPB8SRiJ+KZfhZLJS8V3qWNEaGTs8iLFi0KROess84KZED+u5x9TjF87rnn8N577wVlRHqPOOKI7UrKmVI5lmWM/HJDzhSJyDdo0GC7LNLrXHzxxcEZn/Sz3GH7lbNzDz30EAoLCwPxbN++ffDf5bN+/Xp8+OGH247nv/zlLwHn9DPnpfFR2c/PP/+MSZMm4cknnwxkTo5lOQOd+qQzrlGjRnBMyc+U/KJBepf9zZs3D08//TQ++eSTgF+m+8vKOp5Sa8lZssmTJ2P06NFBdvKLgs6dOysdItnqy8/b999/H/y8Sc5ydlF+nkTwUp8wP0NlSV2+clUCwkEkQALWEqDUWRsdN04C5gmoSsvnn3+Om266CfLF7sYbbwy+TKY+tkpdav8idCJzcgbib3/723aPGVflU1oyqflyZkrOYmT6gpiaW5rUffrpp7juuuuCL6/yfzOd+ZEa6cKR6VLYkv2KZF522WW44447gj+S3uUS2Fw/2b4kp+otW7YsOIZErEoKoIpU5Lqv1HiRCRGxGTNmBEJ57bXXlnoZbLpAN23aNJiX+jIvX+RFnMeNG5f1kfRS5//+7/+Cy4nlI32LQKc+YfqVX6qImMrPoginSFumj3CWS5flssxbb70141mmkvNU9yN9CYPnn38+uIzy0ksvDUqlM5Y+Zf2SZ2NTa8pZKTnL+Y9//CO4tFEYy5m7kj8HmX5JUHLfr776Ku6+++5AvgcOHIiKFStmPUxUj9fU5ZVyvMrPyJ/+9KdttVN/Z+TyM1Sa1OUz16wwOIAESMBqApQ6q+Pj5knALAFVaZEvc//+97+DS6tKfoGyXerK+g26Kp/SUknNl0vN5GzbkiVLgrNE55133g5nxTJJnVweKbIlgpDt8k3ZQ+rL5tq1a4NLKjNd3pZ6V5bcJ9m7d+9g3FtvvRWcqZP7pXL9qH5JlroiViIa8iVevsynzjKpSkWue5Pxs2bNwtChQ7HbbrsFZ5fq169fZhmRY5Gw+fPnB1/m5VJG+SxYsCAQQjnDpPJI+vSfGbl8T+6pTJ2dDNNvtnuyUk3Jug8++GBwz52KGMm8XPaT6eddzvYKY8lVLmPOxljETs6EyR7lHkb5+UhdypnL8VTW3z2lhZxL/dTPb0mOYX6GSssvn7mG+XnhHBIgAXsIUOrsyYo7JYG8E8hFWr799tvgjJZc8ieiscsuuwT7s13qUmfCdtppp7ydqROBkS+yIgPyKXnpmvxvmaQuxVzu3VI5kyZnk+QMjVxWmOmshZxplUvy5GEhqbM4qS/kJc9MqR58uXxJTq0v8ikyKWcuc5UK1X3JuNRlcnJGR1VwZJ580ZazMOkM5bJBufQwl0tVU2d7JEfdflPs5OE2clZKLm3M9OCiXPikxoaROjnrKZdPyt8HckZSHt5z1VVXBZKm8kn9AkIemJL+94nq8STyKpe5yhm/fJypkx5Sfz9eccUVwcNv5BP2Z6g0ectnrio5cAwJkIC9BCh19mbHnZOAcQK5SN2vv/4anG2Q+2LSz2DYKnXyZeo///nPtnu95J6cK6+8crv7BXPhkymc9PlytkbuK5Mvrc2bNw8EL/1BFpmkLsyZiLIOktTDHeSpi3JGRR4KIve5yeVy8iVbLq2Vp4Hm8lH9Ei415Yu4POxF7s2SXxCk7oPKRSpy2ZtIlTxEQ3qUp6OKuIb5yMNRJC+5x0r+b/rlx2XVSz9rli4GYftN3Xsla8pljnJPnzwUJ3XGM0xvuUh1+hk2OasrZ3fDMpZLNuUYlGM8/fLGbMeTMP3xxx+DKwfkP/ILj0z3P5bGIlv91Dy5R1Aud5annKb/fRf2Z0jlnjrTuYY9HjiPBEjADgKUOjty4i5JIBICuUiL3NMlX27kUr30B5+oSF22Zko+NTKXp/FJ7dLu0VJ9JYKcMRKhKXnZWC5Pv0x/JUOq35J80x8mcdpppwVfiktedpbOQuU1B9nYpv48/axV+qWW6fdJhXm9geqX5NQ+5J4suXwtPTPdvEtjkKorD+5IvS5DlVf6uJS4yBfz9FdnqNTKlGFYqROpevbZZ4MHF8l/T33k/jU5huXsnTzwKP2hHip7zLaflEjJvXByGbFIZIqDXFIsvxSQM5u5Ms50eWMuT7+U+2BPPfVUXHDBBcqvcMh2vKYemiMPUJIHuqTfn6rzM5Tt6Zf5yFUle44hARKwlwClzt7suHMSME4gF6mTxTONt1XqUu93K+tdV6alThimzvbIf09/gEamL/8mpS51uZusW/JSzs8++yy4X0y+JOf6eoNsX5JLHrSZxscpdWVJREqwVe97yvQDalLqUvXlElt5196UKVOCM0npH8nwwAMPDM46Z7u3LTUvF/5yT6E8IKVLly7B5Z864hxW6uQMszy45PTTTw+eJpvLZai5SKP8okZ+2dOkSZMAlc7PkMoxZDpX4/9gsCAJkECiCFDqEhUHN0MC8RLIRerSL0HL9UxdUl5pID3IpX/yri/5YihnGEp7IXZpEptLYpn4pj9FUS4HTD1YItOX/5dffhn3339/mS8kV91P6uEOme4/Sj0cRC4ty+WeMVk7V6mTR/LLZXOZztSFeRl3Wf2rCIeNUpfes1zG+M033wQPhHnnnXcCyZJLEkt792ImXtmkLvVCbnnyqjxgRx46U1IIw5wNLUvqSp59l0su5SyvvANPfmblslpVaU3vOZvUpV5s3qlTJxxzzDHbvXpD52dIRepM56r6dwPHkQAJ2EmAUmdnbtw1CeSFQC5Sl3r0tjziO/2hDypn6pIidQIx/bH18iCMTO/KSsHOhU+mgEqbL/d4ybry0IvUu/9E4OTpoumXX86ZMyd4KIaclZCzevIwlzCf1MMY5HH42T677757kK9IgconF6kToU09VEMez596D1y2y/9U9pFpTOqLtDwNVC4XTJ1xyVavpGCnfqEh92CWfLx9WbVKexJlvvqVvYjgyUvW5dLBkk+WLG2vOvtJXZoq/zcXxql76oRp+t8PZR1P6a/tSP+FSLY8M0ldLg/Okfm6P0O5Sl3JnsLkmgsXjiUBErCPAKXOvsy4YxLIG4FcpKW0p9XZJnUCU+5HSj20pKyXdefCJxepk7Hvv/9+8OAZ+YjgyQuPS0qdvHNMHiiSerWBynvk5Eux3HMl9+zJ5WlyliX1cAepo/LJ5SmGuUidyadBqvSRfh9omJ7SBTt1liaXM5mpfpcuXbrdwzbCSFTqWJSXjnfr1q3M9lOX04qYi+Blu8cuzH5SG0i/zywXxqW9HzLb8ZR+X2qmF9lnOy6y1S9tvu7PUGlSl89cs7Hgn5MACdhNgFJnd37cPQkYJaAqLemPDy/5238bpU4gpn85lBc5y6P+q1Spsh1fVT6lhVLW/JKXYbZp0ya4lDFdJNK/MKu8p07OSMkZvY8++mjb4+XTa5QlJOnjSr5XrayDLpcvyfKQHXmVgvSq+9421R+EXN+hJnUzXQqbkhD5hYCcWZInmJb1Mf2eOrmHTu6FVMlG5bLT9L3rSJ3USQmP6rsAdd9Tl7ovVaRd7u+TS0JVP7kcr5nENezPUGlSl89cVZlwHAmQgJ0EKHV25sZdk0BeCKhKi1y2J7Ig0lDyHWu2Sp0ATb0MW75k9u/ff9sj9lOwVfmEkTqZI2dy5CydnFlJfUo+CTT1Hj35AiuPWJf7mjI9GELOwj3++OPB/Wp77bVXIE/16tXb9nAHuYQw20NQUl/OZS+p99hlO/BUvyTLWUc5huQdeSVZ60pFWXuUy/xEwiRreQ2A3EcpT4ss7bNy5crgjKkIaHoWImlPPPFE8PRJuYxTcmvcuHHGMjJWXhgvl5rKJ/2BOPL/h+lXpFIuxZWHaVx88cUoKirKeByEeX9bmP2kN546kyw9C2PJV86AZ/rIz5o8RVPeL1e7du0gG3lpeeqjcjylS6GcjZRLYlXOYssaKvVL7jsl9Do/Q6VJXT5zzfazyz8nARKwmwClzu78uHsSMEqgLGmRL07yBVK+qMlLfuWeutT9X/LkyNTHZqlL/zIqX9RFWNMfvpBvqROGclZNZE2+MMqnpNSl3wMofy6XnHXv3h3NmjULXo4tsicyJi/Hlvuo5EEP6fcJpi4bVHldQfoDU1TvxyrrS7LsXe4flEtNRYjkv2e6ZE5XKrL9UKSflZUHesiLpOXpjSK9ciwLQ9nD5MmTg5doSxbyIB257yr1Lj1ZQ/jI5Yxvv/12wFnOEIlciViIaKcehy8/L3I2ST6ZBCxMv9mOA/l5lZecy3Ewffr04NjI9JL7TKzC7KdkHWE8dOjQ4BcUwviss87C0UcfHQi0sBG5lndclnac5iJ1MjYlQ/IAFclBOKf/vVTaMRFG6kz8DJUmdfnMNdvPBf+cBEjAbgKUOrvz4+5JwCgB1Uf2y31ZIhu9evUKvsymf/IpdarvmZP9hH2aopw5kksv5QxNyXfHqfJJ8Sj5rjoVKUw/A5RJ6uR/kzHy1M6HH354m/xlOhDk3il5NYG8q0y+SKcebiOyp/pi8dTlinIWpeSrDzKtme1pgulzROjkLE7JM2XZnr6Yad1cH3SxevVqPPLII8HTE+XpkKV95Fhv27Yt5GXh8tCYkh8RvtGjRwdnm9LfFVdynIiN1JCHwZQ8s5pLv+l9ynpyJlae3lrW2iKk/fr1Q4cOHZQe929C6qR/VcZymabcKyovTi/5yUW6Ui9jF4EteTbUlNSZ+hnK9p66fORq9B8LFiMBEkgcAUpd4iLhhkggPgJlSUv6Y8xF6Bo2bJjxC6LtUpd+75O8QFnObsi7r+QThdTJOun3wpU8U5d+dKTeYyVnT+VMhXyxl7MTIpPHH398cFapatWq26akLqeUywTlMrdsD8yQiamHe8iTOdNfUp7tS3Jpfy5nw0Qypa+999474zGUi+Sk1slV6lLz5DJQuY9JzraVZHj44YcHZ5caNGiQVYZSWbzxxhtBHRFFkSm5107OBLZv336HX4Ck9pBLv5n6LOs4kBeQy1lWkXLVjympk/Xk50nOGL7yyiuQXxD88MMPwTZE5EXi5L2Qcl9gaWfVcpE6OXM6bNiw4Exw6j5N+Rku65NLfalj6mdI5emXpnNVzZ/jSIAE7CRAqbMzN+6aBEiABLYRSImXyIN8geeHBEiABEiABEjALwKUOr/yZrckQAIOEpB7k+ShGXJ2SM4syWWxcrkfPyRAAiRAAiRAAn4QoNT5kTO7JAEScJyAPJRD7q2Sl5bL0/9at27teMdsjwRIgARIgARIIEWAUsdjgQRIgAQsJjBq1CjI0/jkIw+ckCdhdurUSenJfxa3za2TAAmQAAmQAAmkEaDU8XAgARIgARIgARIgARIgARIgAYsJUOosDo9bJwESIAESIAESIAESIAESIAFKHY8BEiABEiABEiABEiABEiABErCYgLNSJ+/ZKSoqCt4xxQ8JkAAJkAAJkAAJkAAJkAAJqBLYa6+90LJlS9XhsY9zXupmzJiBwsLC2EFv2LABS5YsQYsWLWLfCzdgFwF5TP38+fODF/XyQwK5EPj888/RpEmTUl96nUstjvWLgPxidOedd0a2l3f7RYXdqhD46quvgleqyAvm+SEBVQLLly/Hpk2b0KBBA9UpeR0nfwf++uuvlLq8UlYsnjpTR6lTBMZhiSVAqUtsNInfGKUu8REldoOUusRGk/iNUeoSH1EiN0ip04+FZ+r0GSpV4Jk6JUwclIEApY6HRVgClLqw5DiPUsdjICwBSl1Ycn7Po9Tp50+p02eoVIFSp4SJgyh1PAYMEqDUGYTpWSlKnWeBG2yXUmcQpkelKHX6YVPq9BkqVaDUKWHiIEodjwGDBCh1BmF6VopS51ngBtul1BmE6VEpSp1+2JQ6fYZKFSh1Spg4iFLHY8AgAUqdQZielaLUeRa4wXYpdQZhelSKUqcfNqVOn6FSBUqdEiYOotTxGDBIgFJnEKZnpSh1ngVusF1KnUGYHpWi1OmHTanTZ6hUgVKnhImDKHU8BgwSoNQZhOlZKUqdZ4EbbJdSZxCmR6UodfphU+r0GSpVoNQpYeIgSh2PAYMEKHUGYXpWilLnWeAG26XUGYTpUSlKnX7YlDp9hkoVKHVKmDiIUsdjwCABSp1BmJ6VotR5FrjBdil1BmF6VIpSpx82pU6foVIFSp0SJg6i1PEYMEiAUmcQpmelKHWeBW6wXUqdQZgelaLU6YdNqdNnqFSBUqeEiYModTwGDBKg1BmE6VkpSp1ngRtsl1JnEKZHpSh1+mFT6vQZKlWg1Clh4iBKHY8BgwQodQZhelaKUudZ4AbbpdQZhOlRKUqdftiUOn2GShUodUqYOIhSx2PAIAFKnUGYnpWi1HkWuMF2KXUGYXpUilKnHzalTp+hUgVKnRImDqLU8RgwSIBSZxCmZ6UodZ4FbrBdSp1BmB6VotTph02p02eoVIFSp4SJgyh1PAYMEqDUGYTpWSlKnWeBG2yXUmcQpkelKHX6YVPq9BkqVaDUKWHiIEodjwGDBCh1BmF6VopS51ngBtul1BmE6VEpSp1+2LFI3ZYtWzBx4kSMGjUKv/76K/bee2/06dMHLVu2LLWjZcuW4Z577sG1116L2rVrZ+1c/kEqKirCjBkzUFhYmHV8vgdQ6vJN2N36mzdvxvz589GqVSt3m2RneSFAqcsLVi+KUuq8iDkvTVLq8oLV+aKUOv2IY5G6H3/8Effeey8uvPBCNGnSBC+++CIWLlyIq666CuXLl9+hq02bNuHhhx/GnDlzMGLECEqdfu6sYBEBSp1FYSVsq5S6hAVi0XYodRaFlbCtUuoSFogl26HU6QcVi9SJnE2bNm2bxMlZuJEjR+Lqq6/OeFbt/fffx6uvvoqff/4Z1113HaVOP3dWsIgApc6isBK2VUpdwgKxaDuUOovCSthWKXUJC8SS7VDq9IOKRepmzZqF9957D3379g06WLVqFYYNGxZIXsOGDbfr6qeffsJ9992H008/HWPGjAnEj5df6gfPCvYQoNTZk1XSdkqpS1oi9uyHUmdPVknbKaUuaYnYsR9KnX5OsUjdhAkTID/06VI3ZMgQXHHFFdhrr722dSX33o0dOxZ16tRBu3btcNddd2WUOjnT9+9//xtvvfXWtrlr167F9OnTMXDgQDRr1gwdOnTQp6VRQS4hXblyJXbZZReNKpzqIwH5Ofj++++x2267+dg+e9YgIH831q1bFxUqVNCowqk+ElixYkVw5UzlypV9bJ89axAoLi7GTjvtFPyHHxJQJSDf23///XfUrFlTdUpex8nfgfJL9bKe95HXDYQoHovUqZ6p++KLLwJZu/zyy4MHqpQldY888kjwUJSNGzcGGNavX4958+bhoosuwsEHH4wjjjgiBB5zU0TqVq9ejXr16pkrykpeEBCpk99g7bzzzl70yybNEZB/lGrVqkWpM4fUm0pyBU21atVQqVIlb3pmo2YIyBVW8suAKlWqmCnIKl4Q+OWXXwKJSsLDDQW4/B0o378odVkOP5GtqVOnBmfq5MEo8ttkucRSnmyZbuhyRk/utUv/yJ/feeed253Ry7Qcn37pxd8BXjTJyy+9iDkvTfLyy7xg9aIoL7/0Iua8NMnLL/OC1fmivPxSP+JYztTJ0y+HDx+OSy+9FHvuuScmT56M2bNnY8CAAahYsWLGrsSYSztTR6nTPxBYIbkEKHXJzSbpO6PUJT2h5O6PUpfcbJK+M0pd0hNK5v4odfq5xCJ1cjpz/PjxePLJJyHvb2vcuHHwVEu5n07kLdP9dZQ6/bCTWkGeaiqXpsp9Pw0aNEjqNmPbF6UuNvTWL0ypsz7C2Bqg1MWG3vqFKXXWRxhLA5Q6feyxSJ3+trNX4OWX2RnFOULyee65cfjXv97AokXzUKlSXWzevBGVKpVHu3YH4Zxzjg+eeMoPgmvM+fJxHglhCFDqwlDjHCFAqeNxEJYApS4sOb/nUer086fU6TNUqiBnJJcsWYIWLVoojXd50N13342bbroLGzb0wm+/nQqgTVq76wC8jjp1xqBx4zW4556BsT+5NO4sKHVxJ2Dv+pQ6e7OLe+eUurgTsHd9Sp292cW5c0qdPn1KnT5DpQqUuj8wde/eB1On/ori4hEAsj0J9CXUrNkPI0cOQ48ePZQ4uziIUudiqtH0RKmLhrOLq1DqXEw1mp4oddFwdm0VSp1+opQ6fYZKFSh1wAUXXIlx44A1a+4pwUzOzq0CIO/SKvkev09Ru/YpeOaZe9GlSxcl1q4NotS5lmh0/VDqomPt2kqUOtcSja4fSl10rF1aiVKnnyalTp+hUgXfpe7ZZ5/FFVeMwYoVE7fyWgzgCQBTASwCUA3AJgDy9FO5HLMngNO2jn0TTZsOxty5r6F69epKvF0aRKlzKc1oe6HURcvbpdUodS6lGW0vlLpoebuyGqVOP0lKnT5DpQq+S92++x6Jzz4bDqA9gBsAPALgQgBnAtg/jeFaANO2/rmcvfsbgCNQWHgFbrttb1x22WVKvF0aRKlzKc1oe6HURcvbpdUodS6lGW0vlLpoebuyGqVOP0lKnT5DpQo+S93rr7+OM8+8BytXvgKgCMAWAKMA7JyF3YsAegMYBqAdWrW6CvPmva7E26VBlDqX0oy2F0pdtLxdWo1S51Ka0fZCqYuWtyurUer0k6TU6TNUquCz1A0dehtuumknAO8AqAXg70rM/hj0CYDOAEaiTp3r8cEHLwUvrPfpQ6nzKW2zvVLqzPL0qRqlzqe0zfZKqTPL05dqlDr9pCl1+gyVKvgsdaeddhHGjy8H4EMA7ynx2n6QnJ27BHXrtsD48f29e8UBpS7EIcMpAQFKHXjmi40AACAASURBVA+EsAQodWHJcR6ljsdAGAKUujDUtp9DqdNnqFTBZ6nr0qUnpkz5D4B/AjhYideOgy7ATju9ixde8O8pmJS6kIcMp1HqeAyEJkCpC43O+4mUOu8PgVAAKHWhsG03iVKnz1Cpgs9Sd8ghR+O9934FMEOJVeZBc1FQ0BVvv/00Dj30UI069k2l1NmXWVJ2zDN1SUnCvn1Q6uzLLCk7ptQlJQm79kGp08+LUqfPUKmCz1LXuvWf8PHHZwO4SolV6YN2xxtvjMZRRx2lWceu6ZQ6u/JK0m4pdUlKw669UOrsyitJu6XUJSkNe/ZCqdPPilKnz1Cpgs9St9tu++P77+8AoPvy8I549NHu6NWrlxJzVwZR6lxJMvo+KHXRM3dlRUqdK0lG3welLnrmLqxIqdNPkVKnz1Cpgs9St/PObbB8+UgAhymxKm2QXH55yy3tMHjwYK06tk2m1NmWWHL2S6lLTha27YRSZ1tiydkvpS45Wdi0E0qdflqUOn2GShV8lrrddz8A3347BMBJSqxKG1Su3JEYMaIr+vXrp1XHtsmUOtsSS85+KXXJycK2nVDqbEssOful1CUnC5t2QqnTT4tSp89QqYLPUtehQye89VYHANcrsSr9TF0DTJv2NDp27KhVx7bJlDrbEkvOfil1ycnCtp1Q6mxLLDn7pdQlJwubdkKp00+LUqfPUKmCz1J366234oYbxmPLltlKrDIPeguVKp2LDRu+1Khh51RKnZ25JWHXlLokpGDnHih1duaWhF1T6pKQgn17oNTpZ0ap02eoVMFnqVu1ahV23vlP2LTpQQAnKvHacVA3HHvsJkye/GLI+fZOo9TZm13cO6fUxZ2AvetT6uzNLu6dU+riTsDO9Sl1+rlR6vQZKlXwWeoE0HnnXYinnpqBLVvmAKisxOx/g55B+fLXYt6817DvvvvmONf+4ZQ6+zOMqwNKXVzk7V+XUmd/hnF1QKmLi7zd61Lq9POj1OkzVKrgu9RJ/3vttT+++64ZgJcAFChxAyajoOBcXHPN/8Pw4cMV57g1jFLnVp5RdkOpi5K2W2tR6tzKM8puKHVR0nZnLUqdfpaUOn2GShV8lzqB1KPHhXjuuZewZcueAO4FcEgWdjJmBCpW/AWTJ4/z7gEpKTiUOqUfMQ7KQIBSx8MiLAFKXVhynEep4zEQhgClLgy17edQ6vQZKlXwXerGjRuHiy9+FCtWPALgXADfATgQwGkADgLQAMAGAF8AeAPAUwDWAPh/AA7FPvvcjjlzpqBKlSpKvF0aRKlzKc1oe6HURcvbpdUodS6lGW0vlLpoebuyGqVOP0lKnT5DpQq+S13r1sfg449vTnsB+XPBWThgBYAKW4WuPIBKW2VOXlswAEDbgG9hYR8MH94WF198sRJvlwZR6lxKM9peKHXR8nZpNUqdS2lG2wulLlrerqxGqdNPklKnz1Cpgs9S9+abb6Jbt9uxatVrGVgtBvA5gFUAKgLYbavIVSsx9r9o23YQ5s7NVEMpAmsHUeqsjS72jVPqYo/A2g1Q6qyNLvaNU+pij8DKDVDq9GOj1OkzVKrgs9TdeusduP56ORt3tRKr0gYVFrYInoDZuHFjrTq2TabU2ZZYcvZLqUtOFrbthFJnW2LJ2S+lLjlZ2LQTSp1+WpQ6fYZKFXyWuuOO64HJk88GcJwSq9IGVa7cCVOmXI8OHTpo1bFtMqXOtsSSs19KXXKysG0nlDrbEkvOfil1ycnCpp1Q6vTTotTpM1Sq4LPUtWrVAZ98clvwwBOdT0HBiRg37nyceuqpOmWsm0upsy6yxGyYUpeYKKzbCKXOusgSs2FKXWKisGojlDr9uCh1+gyVKvgsdU2bHowvv7wewIlKrEobVK7ckXj00Z648MILterYNplSZ1tiydkvpS45Wdi2E0qdbYklZ7+UuuRkYdNOKHX6aVHq9BkqVfBZ6vbd98/47LNuAAYpsSptUEHB7hg9ejj++te/atWxbTKlzrbEkrNfSl1ysrBtJ5Q62xJLzn4pdcnJwqadUOr006LU6TNUquCz1B122PF4992VAGYpsco86F1UqHAhXn31ARxzzDEadeybSqmzL7Ok7JhSl5Qk7NsHpc6+zJKyY0pdUpKwax+UOv28KHX6DJUq+Cx1V145GPfe+yyAkQC6KPHacdDpqFx5Ov773zfRsmXLkDXsnEapszO3JOyaUpeEFOzcA6XOztySsGtKXRJSsG8PlDr9zJySukcffXQbETk4Hn74YXz22WcoLCzUJ6VZwWepu/nmmzF06PPYsqUmgHcBlMuR5vOBEFaosBi//bY0x7n2D6fU2Z9hXB1Q6uIib/+6lDr7M4yrA0pdXOTtXpdSp5+fU1I3YsQIrF27NqCyatUqPPvss1i4cCGlTv840apwzTWDcNdd9QD8CmA+gGdyqPcGgAsAjEX58qdj4cLpaNKkSQ7z7R9KqbM/w7g6oNTFRd7+dSl19mcYVweUurjI270upU4/P6ekLh2H/INUVFSEGTNmUOr0jxOtCn/5ywmYOfOyre+puxHAewDuAHBAlrpyueaDAO4D0Any9Ms33hjC99RppcHJPhGg1PmUttleKXVmefpUjVLnU9rmeqXU6bOk1OkzVKrg8+WXe+7ZHkuWjABw2FZWcqbuHgCtAHQF0B7ArgA2AlgA4E0Acg/evgCuAbBPMK+g4GQ8/PAJ6N27txJzVwbxTJ0rSUbfB6UueuaurEipcyXJ6Pug1EXP3IUVKXX6KVLq9BkqVfBZ6ho2PADffTc0w3vqRO5E4D4BsAJARQB7AGi39YEqf9mObblyR2HEiCL069dPibkrgyh1riQZfR+UuuiZu7Iipc6VJKPvg1IXPXMXVqTU6adIqdNnqFTBZ6n74z11pwK4TolVaYP4njo5s8kPCagToNSps+LI7QlQ6nhEhCVAqQtLzu95lDr9/Cl1+gyVKvgsdSeddCZeeeVrADOUWGUe9A4qVjwf7777NNq1kzN5/nx4ps6frE13SqkzTdSfepQ6f7I23SmlzjRRP+pR6vRzptTpM1Sq4LPUPf744+jTZyQ2b75t68NSlJCVGHQOdtppIn74YTFq1KgRpoC1cyh11kYX+8YpdbFHYO0GKHXWRhf7xil1sUdg5QYodfqxUer0GSpV8Fnq5IvlgQd2wi+/7AbgHQAVlJj9b9DY4AmYJ5+8L1588e85zrV/OKXO/gzj6oBSFxd5+9el1NmfYVwdUOriIm/3upQ6/fwodfoMlSr4LHUCqHv3SzB27LcAqm59sqUSNgDTAPRCrVq18Pzzw9GpUyfVic6Mo9Q5E2XkjVDqIkfuzIKUOmeijLwRSl3kyJ1YkFKnHyOlTp+hUgXfpW7+/Pk47LATsGpVFwBfbH1P3Z+zsHsIwEgUFByIs8+uhaeeul+JtWuDKHWuJRpdP5S66Fi7thKlzrVEo+uHUhcda5dWotTpp0mp02eoVMF3qRNI48aNQ+/eN6G4uCeAf299D13R1vfUNQCwIe09dc8F77ErV64W2rX7DK+++k/Url1bibVrgyh1riUaXT+UuuhYu7YSpc61RKPrh1IXHWuXVqLU6adJqdNnqFSBUvcHpvHjx6NXr2tRXHw5gJ0B/B+AjwGsTHtPnZzB2xd16kxEu3Zb8MQTf0ODBiJ9fn4odX7mbqJrSp0Jin7WoNT5mbuJril1Jij6V4NSp585pU6foVIFSt3/MMkXzWHDHsLLL0/E5s0n4OefDwSw69YzdYtQt+7bqF79GwwadAF69+6txNflQZQ6l9PNb2+Uuvzydbk6pc7ldPPbG6Uuv3xdrU6p00+WUqfPUKkCpW5HTIsXL8bbb7+NDz74FN9/vxKVK1fEPvvsjnbtDsCxxx6rxNWHQZQ6H1LOT4+Uuvxw9aEqpc6HlPPTI6UuP1xdr0qp00+YUqfPUKkCpa50TIsWLcKqVatQsWJF7Lbbbqhfv74SU18GUep8Sdp8n5Q680x9qUip8yVp831S6swz9aEipU4/ZUqdPkOlCpS67THNmjULo0b9C6++Og3r1xegXDkRud+wceMSNG26Ly644ET07NnTuxeNZzqYKHVKP2IclIEApY6HRVgClLqw5DiPUsdjIAwBSl0YatvPodTpM1SqQKn7A9PGjRsxYMDNGD16EoqL+wA4DUC9EgzfR/Xqo1G37gzcc89gnHLKKUqMXR1EqXM12fz3RanLP2NXV6DUuZps/vui1OWfsYsrUOr0U6XU6TNUqkCpQ3CJZbduvfHuu42wceMIBW7voV69yzFkyHm45JJLFMa7OYRS52auUXRFqYuCsptrUOrczDWKrih1UVB2bw1KnX6mlDp9hkoVKHVA167nY/LkJtiw4UYlZn8M+hH16p2Mhx66CmeccUYO89wZSqlzJ8uoO6HURU3cnfUode5kGXUnlLqoibuxHqVOP0dKnT5DpQq+S92oUaMwcODrWLnyWSVe2w+ajQYN/h/mzJmGXXbZJcR8u6dQ6uzOL87dU+ripG/32pQ6u/OLc/eUujjp27s2pU4/O0qdPkOlCr5LXZMmB2Hp0icAtFTiVXJQlSqDcOONtTFo0IBQ822eRKmzOb14906pi5e/zatT6mxOL969U+ri5W/r6pQ6/eQodfoMlSr4LHWTJk3COef8AytXjlNilXnQAjRvfj4WLHhHo4adUyl1duaWhF1T6pKQgp17oNTZmVsSdk2pS0IK9u2BUqefGaVOn6FSBZ+lbvDgobjttjoALlNiVdqgunUPwMyZY9G8eXOtOrZNptTZllhy9kupS04Wtu2EUmdbYsnZL6UuOVnYtBNKnX5alDp9hkoVfJa6U0+9ABMmdAfQSYlVaYPq1Tsdzz9/CY466iitOrZNptTZllhy9kupS04Wtu2EUmdbYsnZL6UuOVnYtBNKnX5alDp9hkoVfJa6447ricmT5Z10hymxKv1M3dkYM+av6NKli1Yd2yZT6mxLLDn7pdQlJwvbdkKpsy2x5OyXUpecLGzaCaVOPy1KnT5DpQo+S93ZZ1+GMWOOBqD3EvH69Y/Hiy/egEMOOUSJuSuDKHWuJBl9H5S66Jm7siKlzpUko++DUhc9cxdWpNTpp0ip02eoVMFnqXvwwQdx9dU/YsOGoUqsShtUWLgHFi36L+rXr69Vx7bJlDrbEkvOfil1ycnCtp1Q6mxLLDn7pdQlJwubdkKp00+LUqfPUKmCz1I3Z84cdOrUCytXvq/EKvOgV9Gx4z/x+uth3nOnsWwCplLqEhCCpVug1FkaXAK2TalLQAiWboFSZ2lwMW+bUqcfAKVOn6FSBZ+lTgB17twTU6ceD6CHEq+Sg+rWPRmPPXYuTj311FDzbZ5EqbM5vXj3TqmLl7/Nq1PqbE4v3r1T6uLlb+vqlDr95Ch1+gyVKvgudTNnzsTxx5+D1aunA9hNidn/Bj2ILl1m4dVXR+c4z43hlDo3coyjC0pdHNTdWJNS50aOcXRBqYuDuv1rUur0M6TU6TNUquC71AmkRx99FDfcMBbLlz8DYFclbsBoNG36EKZMeRpNmzZVnOPWMEqdW3lG2Q2lLkrabq1FqXMrzyi7odRFSdudtSh1+llS6vQZKlWg1P2B6eGHH8bgwQ9g1aphAMq6lHIdqlYdiqZNP8CYMXejTZs2SpxdHESpczHVaHqi1EXD2cVVKHUuphpNT5S6aDi7tgqlTj9RSp0+Q6UKlLr/YZo+fTquv/5+fPppMVauPAlAu61n7jYAWIjq1eUSzedxySUXYvDg/qhRo4YSY1cHUepcTTb/fVHq8s/Y1RUoda4mm/++KHX5Z+ziCpQ6/VQpdfoMlSpQ6nbE9Pbbb2PatLfw3nvzsXz5ClSsWAl77dUIxxxzIDp37oxGjRopsXV9EKXO9YTz1x+lLn9sXa9MqXM94fz1R6nLH1uXK1Pq9NOl1OkzVKpAqVPCxEEZCFDqeFiEJUCpC0uO8yh1PAbCEqDUhSXn9zxKnX7+lDp9hkoVKHVKmDiIUsdjwCABSp1BmJ6VotR5FrjBdil1BmF6VIpSpx+2U1I3YsQIrF27NqCyatUqPPvss1i4cCEKCwv1SWlWoNRpAvR4Os/UeRy+ZuuUOk2AHk+n1HkcvmbrlDpNgJ5Op9TpB++U1Mkj81MfOTjkSYufffYZpU7/OGGFGAlQ6mKEb/nSlDrLA4xx+5S6GOFbvjSlzvIAY9o+pU4fvFNSl45D/kEqKirCjBkzKHX6xwkrxEiAUhcjfMuXptRZHmCM26fUxQjf8qUpdZYHGNP2KXX64Cl1+gyVKvDySyVMHJSBAKWOh0VYApS6sOQ4j1LHYyAsAUpdWHJ+z6PU6edPqdNnqFSBUqeEiYModTwGDBKg1BmE6VkpSp1ngRtsl1JnEKZHpSh1+mFT6vQZKlWg1Clh4iBKHY8BgwQodQZhelaKUudZ4AbbpdQZhOlRKUqdftiUOn2GShUodUqYOIhSx2PAIAFKnUGYnpWi1HkWuMF2KXUGYXpUilKnHzalTp+hUgVKnRImDqLU8RgwSIBSZxCmZ6UodZ4FbrBdSp1BmB6VotTph02p02eoVIFSp4SJgyh1PAYMEqDUGYTpWSlKnWeBG2yXUmcQpkelKHX6YVPq9BkqVaDUKWHiIEodjwGDBCh1BmF6VopS51ngBtul1BmE6VEpSp1+2JQ6fYZKFSh1mTEtWLAA8sVz1apVqFChAho2bIi2bduiVq1aSlx9GMRXGviQcn56pNTlh6sPVSl1PqScnx4pdfnh6npVSp1+wpQ6fYZKFSh122MaPXo07rvvOSxe/C2A/bFx484ANqJKlcX47be5OOmkIvTr9/9w4IEHKvF1eRClzuV089sbpS6/fF2uTqlzOd389kapyy9fV6tT6vSTpdTpM1SqQKn7A5N8yezT5wZ89FE5FBdfDuDQDPx+A/AEatUagcGDL8LVV1+txNjVQZQ6V5PNf1+UuvwzdnUFSp2ryea/L0pd/hm7uAKlTj9VSp0+Q6UKlDrgo48+QteuF2Lx4gsA9Fbg9hPq1OmDHj32wAMPDFcY7+YQSp2buUbRFaUuCspurkGpczPXKLqi1EVB2b01KHX6mVLq9BkqVfBd6tatW4dDDz0Fc+f2BHC2ErPUoHr1zsD11x+Kvn375jTPlcGUOleSjL4PSl30zF1ZkVLnSpLR90Gpi565CytS6vRTpNTpM1Sq4LvUDRlyG+66ayXWrh2hxGv7QctRo8afMWPGJLRs2TLEfLunUOrszi/O3VPq4qRv99qUOrvzi3P3lLo46du7NqVOPztKnT5DpQo+S93KlSvRvPlBWLVqFoB6Srx2HHQ3LrtsOR544PaQ8+2dRqmzN7u4d06pizsBe9en1NmbXdw7p9TFnYCd61Pq9HOj1OkzVKrgs9Q9//zz6N17Clav/rsSq8yDlmO33Y7Bt99+qFHDzqmUOjtzS8KuKXVJSMHOPVDq7MwtCbum1CUhBfv2QKnTz4xSp89QqYLPUtev33W4775mAM5XYlXaoHr1DsWbbz6KVq1aadWxbTKlzrbEkrNfSl1ysrBtJ5Q62xJLzn4pdcnJwqadUOr006LU6TNUquCz1J100rl45ZX/B+AoJValDapV60z8618X4ZhjjtGqY9tkSp1tiSVnv5S65GRh204odbYllpz9UuqSk4VNO6HU6adFqdNnqFTBZ6k74YSzMWnSRQCOUGJV2qCqVbvhhRd64dhjj9WqY9tkSp1tiSVnv5S65GRh204odbYllpz9UuqSk4VNO6HU6adFqdNnqFTBZ6nr0uV0TJnSDUB3JValDSpf/s+YNetRHHjggVp1bJtMqbMtseTsl1KXnCxs2wmlzrbEkrNfSl1ysrBpJ5Q6/bQodfoMlSr4LHUnntgVEyc2AvCAEqvMgzahoGBXzJ49Dfvvv79GHfumUursyywpO6bUJSUJ+/ZBqbMvs6TsmFKXlCTs2gelTj8vSp0+Q6UKPktd585nYOrU/wBYosQq86DRqFTpLrz66j3o2LGjRh37plLq7MssKTum1CUlCfv2QamzL7Ok7JhSl5Qk7NoHpU4/L0qdPkOlCj5L3XHH9cTkyZsByGWT/ZV47TioPWrUqImxY69Cly5dQtawcxqlzs7ckrBrSl0SUrBzD5Q6O3NLwq4pdUlIwb49UOr0M6PU6TNUquCz1J1zzuUYPXq/rZdfPg7gUCVm/xs0IPiv9et/jJdeuhEHH3xwjvPtHk6pszu/OHdPqYuTvt1rU+rszi/O3VPq4qRv79qUOv3sKHX6DJUq+Cx1Dz30EPr3/wEbNoiMXQbgqRyehHkTgM+COYWFzfHll3NQr149JeauDKLUuZJk9H1Q6qJn7sqKlDpXkoy+D0pd9MxdWJFSp58ipU6foVIFn6Xuww8/RMeO56O4+L8AXgUwEMDpAK4CULUUfu8BuAPALgDuBPAOjjnmaUyd+owSb5cGUepcSjPaXih10fJ2aTVKnUtpRtsLpS5a3q6sRqnTT5JSp89QqYLPUieAjjvuHEye3BlATwDfABgJYAwAeejJAVvlbSOARYHAAVsAnA/grwHfevVOxOOPX4iuXbsq8XZpEKXOpTSj7YVSFy1vl1aj1LmUZrS9UOqi5e3KapQ6/SQpdfoMlSr4LnWzZs3CsceehZ9++j8Ae2xltnyrwH0KoBhARQC7A/gTgL+kcb0PJ5wwG6+8Ipdt+veh1PmXuamOKXWmSPpXh1LnX+amOqbUmSLpVx1KnX7elDp9hkoVfJc6gfT4449j8OAxWL5cLqFsqMQNeALNm4/Ca689jSZNmijOcWsYpc6tPKPshlIXJW231qLUuZVnlN1Q6qKk7c5alDr9LCl1+gyVKlDq/sD02GOP4dpr78Lq1cMAnFEGu59Qrdot2HvvjzFmzN3Ybz95eqafH0qdn7mb6JpSZ4KinzUodX7mbqJrSp0Jiv7VoNTpZ06p02eoVIFS9z9M77zzDm644QHMm/cdiotPxJYt7QDsCkDuqfsChYXTUVDwIi6/vBcGDboK1apVU2Ls6iBKnavJ5r8vSl3+Gbu6AqXO1WTz3xelLv+MXVyBUqefKqVOn6FSBUrdjphmzpyJN954CzNnzsfy5StRsWJFNG3aCB07HojOnTujQYMGSmxdH0Spcz3h/PVHqcsfW9crU+pcTzh//VHq8sfW5cqUOv10KXX6DJUqUOqUMHFQBgKUOh4WYQlQ6sKS4zxKHY+BsAQodWHJ+T2PUqefP6VOn6FSBUqdEiYOotTxGDBIgFJnEKZnpSh1ngVusF1KnUGYHpWi1OmHTanTZ6hUgVKnhImDKHU8BgwSoNQZhOlZKUqdZ4EbbJdSZxCmR6UodfphOyV1I0aMgPxDJJ81a9Zg0qRJWLJkCQoLC/VJaVag1GkC9Hg6L7/0OHzN1il1mgA9nk6p8zh8zdYpdZoAPZ1OqdMP3impmzBhwjYiy5Ytw+23346PP/6YUqd/nLBCjAQodTHCt3xpSp3lAca4fUpdjPAtX5pSZ3mAMW2fUqcP3impS8ch/yAVFRVhxowZlDr944QVYiRAqYsRvuVLU+osDzDG7VPqYoRv+dKUOssDjGn7lDp98JQ6fYZKFXj5pRImDspAgFLHwyIsAUpdWHKcR6njMRCWAKUuLDm/51Hq9POn1OkzVKpAqVPCxEGUOh4DBglQ6gzC9KwUpc6zwA22S6kzCNOjUpQ6/bApdfoMlSpQ6pQwcRCljseAQQKUOoMwPStFqfMscIPtUuoMwvSoFKVOP2xKnT5DpQqUOiVMHESp4zFgkAClziBMz0pR6jwL3GC7lDqDMD0qRanTD5tSp89QqQKlTgkTB1HqeAwYJECpMwjTs1KUOs8CN9gupc4gTI9KUer0w6bU6TNUqkCpU8LEQZQ6HgMGCVDqDML0rBSlzrPADbZLqTMI06NSlDr9sCl1+gyVKlDqlDBxEKWOx4BBApQ6gzA9K0Wp8yxwg+1S6gzC9KgUpU4/bEqdPkOlCpQ6JUwcRKnjMWCQAKXOIEzPSlHqPAvcYLuUOoMwPSpFqdMPm1Knz1CpAqVOCRMHUep4DBgkQKkzCNOzUpQ6zwI32C6lziBMj0pR6vTDptTpM1SqQKlTwsRBlDoeAwYJUOoMwvSsFKXOs8ANtkupMwjTo1KUOv2wKXX6DJUqUOqUMHEQpY7HgEEClDqDMD0rRanzLHCD7VLqDML0qBSlTj9sSp0+Q6UKlDolTBxEqeMxYJAApc4gTM9KUeo8C9xgu5Q6gzA9KkWp0w+bUqfPUKkCpU4JEwdR6ngMGCRAqTMI07NSlDrPAjfYLqXOIEyPSlHq9MOm1OkzVKpAqVPCxEGUOh4DBglQ6gzC9KwUpc6zwA22S6kzCNOjUpQ6/bApdfoMlSpQ6pQwcRCljseAQQKUOoMwPStFqfMscIPtUuoMwvSoFKVOP2xKnT5DpQqUOiVMHESp4zFgkAClziBMz0pR6jwL3GC7lDqDMD0qRanTD5tSp89QqQKlTgkTB1HqeAwYJECpMwjTs1KUOs8CN9gupc4gTI9KUer0w6bU6TNUqkCpU8LEQZQ6HgMGCVDqDML0rBSlzrPADbZLqTMI06NSlDr9sCl1+gyVKlDqlDBxEKWOx4BBApQ6gzA9K0Wp8yxwg+1S6gzC9KgUpU4/bEqdPkOlCpQ6JUwcRKnjMWCQAKXOIEzPSlHqPAvcYLuUOoMwPSpFqdMPm1Knz1CpAqVOCRMHUep4DBgkQKkzCNOzUpQ6zwI32C6lziBMj0pR6vTDptTpM1SqQKlTwsRBlDoeAwYJUOoMwvSsFKXOs8ANtkupMwjTo1KUOv2wKXX6DJUqUOqUMHEQpY7HgEEClDqDMD0rRanzLHCD7VLqDML0qBSlTj9sSp0+Q6UKlDolTBxEqeMxYJAApc4gTM9KUeo8C9xgu5Q6gzA9KkWp0w+bUqfPUKkCpU4JEwdR6ngMGCRAqTMIow/OQgAAIABJREFU07NSlDrPAjfYLqXOIEyPSlHq9MOm1OkzVKpAqVPCxEGUOh4DBglQ6gzC9KwUpc6zwA22S6kzCNOjUpQ6/bApdfoMlSpQ6pQwcRCljseAQQKUOoMwPStFqfMscIPtUuoMwvSoFKVOP2xKnT5DpQqUOiVMHESp4zFgkAClziBMz0pR6jwL3GC7lDqDMD0qRanTD5tSp89QqQKlTgkTB1HqeAwYJECpMwjTs1KUOs8CN9gupc4gTI9KUer0w6bU6TNUqkCpU8LEQZQ6HgMGCVDqDML0rBSlzrPADbZLqTMI06NSlDr9sCl1+gyVKlDqlDBxEKWOx4BBApQ6gzA9K0Wp8yxwg+1S6gzC9KgUpU4/bEqdPkOlCpQ6JUwcRKnjMWCQAKXOIEzPSlHqPAvcYLuUOoMwPSpFqdMPm1Knz1CpAqVOCRMHUep4DBgkQKkzCNOzUpQ6zwI32C6lziBMj0pR6vTDdkrqRowYAfmHSD5r1qzBpEmTsGTJEhQWFuqT0qxAqdME6PH0zZs3Y/78+WjVqpXHFNh6GAKUujDUOEcIUOp4HIQlQKkLS87veZQ6/fydkroJEyZsI7Js2TLcfvvt+Pjjjyl1+scJK8RIgFIXI3zLl6bUWR5gjNun1MUI3/KlKXWWBxjT9il1+uCdkrp0HPIPUlFREWbMmEGp0z9OWCFGApS6GOFbvjSlzvIAY9w+pS5G+JYvTamzPMCYtk+p0wdPqdNnqFSBl18qYeKgDAQodTwswhKg1IUlx3mUOh4DYQlQ6sKS83sepU4/f0qdPkOlCpQ6JUwcRKnjMWCQAKXOIEzPSlHqPAvcYLuUOoMwPSpFqdMPm1Knz1CpAqVOCRMHUep4DBgkQKkzCNOzUpQ6zwI32C6lziBMj0pR6vTDptTpM1SqQKlTwsRBlDoeAwYJUOoMwvSsFKXOs8ANtkupMwjTo1KUOv2wKXX6DJUqUOqUMHEQpY7HgEEClDqDMD0rRanzLHCD7VLqDML0qBSlTj9sSp0+Q6UKlDolTBxEqeMxYJAApc4gTM9KUeo8C9xgu5Q6gzA9KkWp0w+bUqfPUKkCpU4JEwdR6ngMGCRAqTMI07NSlDrPAjfYLqXOIEyPSlHq9MOm1OkzVKpAqVPCxEGUOh4DBglQ6gzC9KwUpc6zwA22S6kzCNOjUpQ6/bApdfoMlSpQ6pQwcRCljseAQQKUOoMwPStFqfMscIPtUuoMwvSoFKVOP2xKnT5DpQqUOiVMHESp4zFgkAClziBMz0pR6jwL3GC7lDqDMD0qRanTD5tSp89QqQKlTgkTB1HqeAwYJECpMwjTs1KUOs8CN9gupc4gTI9KUer0w6bU6TNUqkCpU8LEQZQ6HgMGCVDqDML0rBSlzrPADbZLqTMI06NSlDr9sCl1+gyVKlDqlDBxEKWOx4BBApQ6gzA9K0Wp8yxwg+1S6gzC9KgUpU4/bEqdPkOlCpQ6JUwcRKnjMWCQAKXOIEzPSlHqPAvcYLuUOoMwPSpFqdMPm1Knz1CpAqVOCRMHUep4DBgkQKkzCNOzUpQ6zwI32C6lziBMj0pR6vTDptTpM1SqQKlTwsRBlDoeAwYJUOoMwvSsFKXOs8ANtkupMwjTo1KUOv2wKXX6DJUqUOqUMHEQpY7HgEEClDqDMD0rRanzLHCD7VLqDML0qBSlTj9sSp0+Q6UKlDolTBxEqeMxYJAApc4gTM9KUeo8C9xgu5Q6gzA9KkWp0w+bUqfPUKkCpU4JEwdR6ngMGCRAqTMI07NSlDrPAjfYLqXOIEyPSlHq9MOm1OkzVKpAqVPCxEGUOh4DBglQ6gzC9KwUpc6zwA22S6kzCNOjUpQ6/bApdfoMlSpQ6pQwcRCljseAQQKUOoMwPStFqfMscIPtUuoMwvSoFKVOP2xKnT5DpQqUOiVMHESp4zFgkAClziBMz0pR6jwL3GC7lDqDMD0qRanTD5tSp89QqQKlTgkTB1HqeAwYJECpMwjTs1KUOs8CN9gupc4gTI9KUer0w6bU6TNUqkCpU8LEQZQ6HgMGCVDqDML0rBSlzrPADbZLqTMI06NSlDr9sCl1+gyVKlDqMmOSH+IFCxaguLgYFStWxG677YY2bdooMfVl0ObNmzF//ny0atXKl5bZpyEClDpDID0sQ6nzMHRDLVPqDIH0rAylTj9wSp0+Q6UKlLrtMb300kt44IGxmDXrbVSp0ha//14fW7ZsRPnyS1C58lqceeZJ6NPnHDRv3lyJr8uDKHUup5vf3ih1+eXrcnVKncvp5rc3Sl1++bpanVKnnyylTp+hUgVK3R+YvvvuO1x22Y14++1vsGLFpQBOysDvBxQUPIXCwgfxt7/dgF69eikxdnUQpc7VZPPfF6Uu/4xdXYFS52qy+e+LUpd/xi6uQKnTT5VSp89QqQKlDli0aBFOOaUX5s07FsAABW5LUb/+Jbj44oMxZMgNCuPdHEKpczPXKLqi1EVB2c01KHVu5hpFV5S6KCi7twalTj9TSp0+Q6UKvkvdli1bcPjhp+LddzsBuESJWWpQ/frH49ZbT8FFF12U0zxXBlPqXEky+j4oddEzd2VFSp0rSUbfB6UueuYurEip008xFqmTL/gTJ07EqFGj8Ouvv2LvvfdGnz590LJly+06knGvvfYaHnvsMaxbtw4nnngiLrzwQlSuXDlr5/IPUlFREWbMmIHCwsKs4/M9wHepu+eeezBkyAL89NPDIVAvQc2aHfDf/76Bpk2bhphv9xRKnd35xbl7Sl2c9O1em1Jnd35x7p5SFyd9e9em1OlnF4vU/fjjj7j33nsDQWvSpAlefPFFLFy4EFdddRXKly+/rSt5KuIjjzyCa6+9FrVr1w7+uzw447jjjsvaOaUuK6LIBvz8889o3vxgLFs2GUCjUOuWL38b+vffiOHDbw413+ZJlDqb04t375S6ePnbvDqlzub04t07pS5e/rauTqnTTy4WqZszZw6mTZu2TeKWLVuGkSNH4uqrry7zrNqsWbPw3nvvoW/fvlk7p9RlRRTZgAkTJuCCC17AqlWjNdb8Bnvs0RVLl36gUcPOqZQ6O3NLwq4pdUlIwc49UOrszC0Ju6bUJSEF+/ZAqdPPLBapKylnq1atwrBhwwLJa9iwYcau5PLLu+++GwcddBA6d+6ctXNKXVZEkQ24+uobMGKEnKHTe4plvXoHY/r0f2C//faLbO9JWIhSl4QU7NwDpc7O3JKwa0pdElKwcw+UOjtzi3vXlDr9BGKROjlzIz/0qTNuInVDhgzBFVdcgb322muHrubOnRtIX506dXDTTTeVKn7pEyl1+geHqQpFRefhpZfOBtBRq2SdOmfi+ed74eijj9aqY9tkSp1tiSVnv5S65GRh204odbYllpz9UuqSk4VNO6HU6acVi9SFOVMnrX788ccYM2YMrr/+elSvXn1b93L55qWXXoovvvgCK1euDP73TZs2obi4GEcddRR69uyJQw89VJ+WRoXff/89eNhLEh7aotFGqKnnn38Npk/vB+DwUPNTk2rX7oG77+6MI444QquObZPlgUFr1qxBzZo1bds69xszAbmftWrVqtvdqxzzlri8JQR++eWX4KFkFSpUsGTH3GZSCMh3HTluKlWqlJQtcR8WEJAHCsovsXfaaadE7Fb+DixXrtwOD3FMxOZK2UQsUjdv3jxMnTo1OFMnD0YRKbvvvvuCB6KU9cU1dUavX79+wQNWUh+ZL+9AE+lLfcT45T49eXJmlSpV0L59+1hz+O233/D9999jjz32iHUfcSx+8cUDMWZMBwCnay1fr14njBt3PQ488ECtOrZNFqlbvHhxxrPYtvXC/UZLQH5j3qBBA1SsWDHahbma9QS+++674AFlSfmCZT1QjxqQ72TVqlXb7pfvHrXPVkMSWL16NeQESN26dUNWMDtN/g6U7+4ln8xvdhWz1WKROnn65fDhw4Oza3vuuScmT56M2bNnY8CAAdt9+ZDLLsePH49BgwYF/7CIDI4bNw4DBw4Mfvtc1oeXX5o9UHSqiVhfeeVCrFt3p04Z1KjRCF999bF3Z6x4+aXWYeP1ZF5+6XX8Ws3z8kstfF5P5uWXXscfunlefhka3baJsUidnHkQWXvyySchp1sbN26M6667LjgTkX5/nZzVmjRpEp566imsXbs2OENz5ZVXon79+lk7p9RlRRTZgM8++wx/+cupWLVqvsaa43DSSZPw0kv/0Khh51RKnZ25JWHXlLokpGDnHih1duaWhF1T6pKQgn17oNTpZxaL1OlvO3sFSl12RlGOOP30Phg3bn8AfUItW6/eURgzZiCOPfbYUPNtnkSpszm9ePdOqYuXv82rU+psTi/evVPq4uVv6+qUOv3kKHX6DJUqyBnJJUuWoEWLFkrjXRsk9zsedtgJ+OmnVwC0zrG9W9CjxzI8/fSDOc5zYzilzo0c4+iCUhcHdTfWpNS5kWMcXVDq4qBu/5qUOv0MKXX6DJUq+C51Amns2LG49NJbsXLlGABtlLgBd+PPf56GyZNHJ+bmWcWNGxtGqTOG0rtClDrvIjfWMKXOGErvClHqvIvcSMOUOn2MlDp9hkoVKHV/YHr++efRu/cArF49AMAlZbD7ArVr34YDDliPp566S+ndhEpBWDiIUmdhaAnZMqUuIUFYuA1KnYWhJWTLlLqEBGHZNih1+oFR6vQZKlWg1P0P0/z58zF06IOYMuV1/PbbifjlF3lFwa4ANgBYhDp13kLVql9g0KCLcMklZYmfEnrrB1HqrI8wtgYodbGht35hSp31EcbWAKUuNvRWL0yp04+PUqfPUKkCpW5HTPKy+Lfffhv/+c98/PBDMSpVqogWLXbHwQcfgBNOOEGJqw+DKHU+pJyfHil1+eHqQ1VKnQ8p56dHSl1+uLpelVKnnzClTp+hUgVKnRImDspAgFLHwyIsAUpdWHKcR6njMRCWAKUuLDm/51Hq9POn1OkzVKpAqVPCxEGUOh4DBglQ6gzC9KwUpc6zwA22S6kzCNOjUpQ6/bApdfoMlSpQ6pQwcRCljseAQQKUOoMwPStFqfMscIPtUuoMwvSoFKVOP2xKnT5DpQqUOiVMHESp4zFgkAClziBMz0pR6jwL3GC7lDqDMD0qRanTD5tSp89QqQKlTgkTB1HqeAwYJECpMwjTs1KUOs8CN9gupc4gTI9KUer0w6bU6TNUqkCpU8LEQZQ6HgMGCVDqDML0rBSlzrPADbZLqTMI06NSlDr9sCl1+gyVKlDqlDBxEKWOx4BBApQ6gzA9K0Wp8yxwg+1S6gzC9KgUpU4/bEqdPkOlCpQ6JUwcRKnjMWCQAKXOIEzPSlHqPAvcYLuUOoMwPSpFqdMPm1Knz1CpAqVOCRMHUep4DBgkQKkzCNOzUpQ6zwI32C6lziBMj0pR6vTDptTpM1SqQKlTwsRBlDoeAwYJUOoMwvSsFKXOs8ANtkupMwjTo1KUOv2wKXX6DJUqUOqUMHEQpY7HgEEClDqDMD0rRanzLHCD7VLqDML0qBSlTj/s0FL3888/Y+HChZg3bx7Wrl0b7KR69epo3bo1mjVrhsLCQv3daVSQf5CKioowY8aM2PcibVDqNML0fOrmzZsxf/58tGrVynMSbD9XApS6XIlxfIoApY7HQlgClLqw5PyeR6nTzz8nqdu0aRNmzZqFMWPGQP7Cly+bmT7lypULvoD26NEDBxxwAAoKCvR3mmMFSl2OwDg8sQQodYmNJvEbo9QlPqLEbpBSl9hoEr8xSl3iI0rkBil1+rEoSd2WLVvwySef4P7778fXX3+NfffdF507d0bLli1Ro0aN4D/yWbNmTfCf999/H1OnTg3Er3HjxrjiiiuCsVHKXRKkbvbs2Rg/fiKmTJmJr75ahF9/XYvCwjpo1qwFunU7PDiT2KRJE/0UWcFpApQ6p+PNa3OUurzidbo4pc7pePPaHKUur3idLU6p0482q9Rt3LgR//znPzFp0iR0794dxx9/fHCZpcpnxYoVePnll4P/yLxzzjkHlSpVUpmqPSZOqfvxxx8xaNAd+Pe/X0dx8dkAOgNoCaA8gF8BzEaVKhNRocJTGDy4LwYOHKDdLwu4S4BS5262+e6MUpdvwu7Wp9S5m22+O6PU5Zuwm/Updfq5ZpW6n376CdOmTUPHjh1Ru3btUCvKPXdy5k5q1KxZM1SNXCfFJXUfffQRune/HAsXdsJvv12fZdvFqF17IA45ZD2eeeaByNjkypLj4yVAqYuXv82rU+psTi/evVPq4uVv8+qUOpvTi2/vlDp99lmlTn+JeCrEIXXffvstOnY8EwsW9AHQU7nxnXa6GUcfvQQvv/yk8hwO9IcApc6frE13SqkzTdSfepQ6f7I23SmlzjRRP+pR6vRzNi51cv+d3FcnH7nXLsr76NJxxCF13btfjLFj9wSQ++WUdeqchxtv3B99+/bVT5UVnCJAqXMqzkibodRFitupxSh1TsUZaTOUukhxO7MYpU4/SuNSt2rVKvTv3z/Y2YgRI0JfsqnbWtRS99Zbb+HUUwdh5cp3Q279W9Sp0wGffjoDO++8c8ganOYiAUqdi6lG0xOlLhrOLq5CqXMx1Wh6otRFw9m1VSh1+olS6vQZBhUuuOAq/OMf+wG4MHTFwsLLcO+9B+D8888PXYMT3SNAqXMv06g6otRFRdq9dSh17mUaVUeUuqhIu7UOpU4/T0qdPsOgQpMm7bB06csAdtWoOBFdu07AhAmjNGpwqmsEKHWuJRpdP5S66Fi7thKlzrVEo+uHUhcda5dWotTpp0mp02eIZcuWYZ99DsPq1V9oVpN3APbE/PnTNetwuksEKHUupRltL5S6aHm7tBqlzqU0o+2FUhctb1dWo9TpJ0mp02cYvGS9ffvTsGLFbM1qP2OPPTpg6VLdOprb4PREEaDUJSoOqzZDqbMqrkRtllKXqDis2gylzqq4ErNZSp1+FJQ6fYZbz9QdjtWrF2hW+wb77NMDn376lmYdTneJAKXOpTSj7YVSFy1vl1aj1LmUZrS9UOqi5e3KapQ6/SSzSt3GjRvxySefYMOGDUqryYvGR40ahapVq3r19MvGjf+Mr76aBEDnyZWv4uST/4UXX/yHEmsO8oMApc6PnPPRJaUuH1T9qEmp8yPnfHRJqcsHVfdrUur0M84qdalXFHz99dc5rdaoUSOvpO7cc/vhqafaAjgvJ07pg6tX74t77mmNCy8M/wTN0ItzYmIJUOoSG03iN0apS3xEid0gpS6x0SR+Y5S6xEeUyA1S6vRjySp1qZeJyxfLXD7lypXz6uXjb775Jk4//SasXBn20skfULv2XzB//gzsuqvOEzRzSYljbSBAqbMhpWTukVKXzFxs2BWlzoaUkrlHSl0yc0n6rih1+glllTr9JaKrIC87nzBhQrDg+vXrsWjRIshfLoWFhZFs4rTTemH8+H0AXJXzerVrX4TBg/dF//65z815MU6wigClzqq4ErVZSl2i4rBqM5Q6q+JK1GYpdYmKw5rNUOr0ozIudZs2bcLcuXMxbdo09O7dG7Vr19bfpWIF+Uco9ZG/VGT9Dz74IDKpW7p0KTp2PBNffnklgDMVdw1UrjwMRx75GSZPHqM8hwP9IUCp8ydr051S6kwT9acepc6frE13SqkzTdSPepQ6/ZyNSd2KFSvwyiuv4OWXX8aaNWvg2z11qShmz56NM8+8DF9+WYTNm6/d+j+LbC6V84cA5KxhUwANAKxFzZoD0a7dSjz33IOoW7eufqKs4BwBSp1zkUbWEKUuMtTOLUSpcy7SyBqi1EWG2qmFKHX6cWpJndxvt2DBAowdOxYzZ86EnKWrUaMGTjrpJJx44omoV6+e/g5DVpB/kIqKijBjxozIztSltvrtt9/iqquGYOLEKfjlFzlTuQmAXJZZFcBqAB+hoKA+qlRZjAEDrsRNN12HgoKCkJ1ymusEKHWuJ5y//ih1+WPremVKnesJ568/Sl3+2LpcmVKnn24oqVu3bh1ee+01jBs3LnhHm3yqV6+OSy65BEcccQQqV66svzPNCnFK3cSJE3H55UOxbNlBWLeuF4DWGbp5EzVrPoyWLX/DyJE3o21beXImPySwIwFKHY+KsAQodWHJcR6ljsdAWAKUurDk/J5HqdPPX1nq5KycnIEaP348pk6dGry3TuStffv2+PDDD4MzdPKgkijvoSur/bikbvTo0ejX7w4UF48E0EEhoX9il13uwLhxj+Gwww5TGM8hvhGg1PmWuLl+KXXmWPpWiVLnW+Lm+qXUmWPpUyVKnX7aWaVOLql899138fTTT2Px4sWQVxW0atUK3bt3x/777w952Xj//v2DnfgudW+88Qa6deuD1atfAbB3Dum8gsaNb8Zbb72APfbYI4d5HOoDAUqdDynnp0dKXX64+lCVUudDyvnpkVKXH66uV6XU6SecVerSXz5+5pln4rTTTkOtWrW2rZz6c0od0LZtJ3z0kTz58vickyko+Bt69vwa//zn/TnP5QS3CVDq3M43n91R6vJJ1+3alDq3881nd5S6fNJ1tzalTj/brFK3ceNG/Otf/8ILL7wQPNVSLrns1KkTunXrhoYNG2L16tU8Uwfg2WefxaWXvoJVq54OnUrt2m3w5pujeX9daIJuTqTUuZlrFF1R6qKg7OYalDo3c42iK0pdFJTdW4NSp59pVqlLLZF6/5zIy8cffwz5ornLLrugY8eOwUNTqlat6vXll126nI0pU84KdZYuxbh8+Vtxyy0VMWjQAP1kWcEZApQ6Z6KMvBFKXeTInVmQUudMlJE3QqmLHLkTC1Lq9GNUlrr0pUq+k07+TJ5+2bdv3+BhHxUqVNDfmWaFKB+U8vvvv6NBg/2wfPk8AJU0dj4DRx55L95883mNGpzqGgFKnWuJRtcPpS461q6tRKlzLdHo+qHURcfapZUodfpphpK6kmfvXnrpJbz//vvb3lPXtWtXnHLKKYHoxfWJUuq++eYbtG3bBcXFH2u2uxxNm56EhQvf06zD6S4RoNS5lGa0vVDqouXt0mqUOpfSjLYXSl20vF1ZjVKnn6SW1KUvL0/BnDZt2rZ31zVq1CjWyzGjlDp5Kmi7dqdi5co5momsQePGR2HJkv9q1uF0lwhQ6lxKM9peKHXR8nZpNUqdS2lG2wulLlrerqxGqdNP0pjUpbYi77NbsGAB3nzzTZx11lmoWbOm/i5DVIhS6uRhMXvs0Ro///x1iJ2mT/kc++9/BebMmaJZh9NdIkCpcynNaHuh1EXL26XVKHUupRltL5S6aHm7shqlTj9J41KnvyUzFaKUOtlxmzbHYN48eR3BfhoNjMb558/B3/9+t0YNTnWNAKXOtUSj64dSFx1r11ai1LmWaHT9UOqiY+3SSpQ6/TSzSl36e+rKWq5atWpo3rx58KqD9u3bo6CgQH93GhWilrohQ27HsGGbsGnTDaF3XafOaXjiiXNw8sknh67Bie4RoNS5l2lUHVHqoiLt3jqUOvcyjaojSl1UpN1ah1Knn2dWqfvpp59w++2348cffyxzNXmfnQQiX0A7d+6Myy+/HFWqVNHfYcgKUUvdF198gQMP7Iiff/4IQO0Qu56O/fYbgk8+eSPEXE5xmQClzuV089sbpS6/fF2uTqlzOd389kapyy9fV6tT6vSTzSp1uSzx3XffYejQoZAHh/Tv3z+Qu7g+UUud9HnnnX/D8OGforj4Hzm2vQH16h2FUaOuRVFRUY5zOdx1ApQ61xPOX3+Uuvyxdb0ypc71hPPXH6Uuf2xdrkyp00/XqNTJdubOnYvBgwfj4IMPxsCBA1GxYkX9XYaoEIfUyTZPP70XpkwpxM8/j1Dc9c+oX/9sXHnlwRg0aKDiHA7ziQClzqe0zfZKqTPL06dqlDqf0jbbK6XOLE9fqlHq9JM2LnXLli3DNddcE7yAfMSIEahdO8yliPqNxSV1svPzzuuLV15ZhBUrbgRwUBnN/Bt16tyM6647OzizyQ8JZCJAqeNxEZYApS4sOc6j1PEYCEuAUheWnN/zKHX6+RuXutSDVWRrvkqd9P7MM89g6NBH8f33VbBmTRcA+wKoBqAY5cvPRfXqk9C6dSMMGXIJOnbsqJ8kKzhLgFLnbLR5b4xSl3fEzi5AqXM22rw3RqnLO2InF6DU6cdqXOq+/fbb4ExdnTp1ggesFBYW6u8yRIU4z9TJdp988kkMHfoIVq6shDVr6m7t4HcAFQBsQq1a36N5810wZMilOO6440J0yCm+EKDU+ZK0+T4pdeaZ+lKRUudL0ub7pNSZZ+pDRUqdfsrGpW7ChAkYOXJkICp9+/ZF+fLl9XcZokKcUnfWWRdj2rQfsWLFTfIGuzJ2Pxn16t2Evn274vrrB4XoklN8IECp8yHl/PRIqcsPVx+qUup8SDk/PVLq8sPV9aqUOv2EjUjdli1bUFxcjGnTpmH06NHBrm677Ta0aVOW0OhvvqwKcUldUdF5eP31XfHLL7crNrgR9ev3xMUXt8aQIeHfcae4GIdZSIBSZ2FoCdkypS4hQVi4DUqdhaElZMuUuoQEYdk2KHX6gWWVOtWXj6e2Ii8h79OnD4499thYX0Aeh9TdcsvtuPvuJVi9+tEck9mCevWOxCOPXBG8vJ0fEkgnQKnj8RCWAKUuLDnOo9TxGAhLgFIXlpzf8yh1+vlnlbp169bhhRdewJo1a8pcrVKlSth///2x3377oWrVqvo706wQtdR99tlnaN/+OKxZIy8fD3Mf4QzsvfdAfP75W5qdc7prBCh1riUaXT+UuuhYu7YSpc61RKPrh1IXHWuXVqLU6aeZVer0l4inQtRSd8MNw3DbbeWwefN1oRuuU6c7Ro06E6ecckroGpzoHgFKnXuZRtURpS4q0u6tQ6lzL9OoOqLURUXarXUodfp5ZpU6uV8udZauRo0asV5SmUu7UUtdq1Yd8cknIwHsk8s2S4x9GufchbJHAAAgAElEQVSe+z6eeOJejRqc6hoBSp1riUbXD6UuOtaurUSpcy3R6Pqh1EXH2qWVKHX6aWaVuqS8dy7XVqOUOmHUpElbrFnzVa7bLDF+Adq2vQxz576mWYfTXSJAqXMpzWh7odRFy9ul1Sh1LqUZbS+Uumh5u7IapU4/SUqdPkMsXrwY7dp1w8qVszWrrcEeexyFpUv/q1mH010iQKlzKc1oe6HURcvbpdUodS6lGW0vlLpoebuyGqVOP0lKnT5DfPPNN2jb9lgUF3+iWe1HNG1ahIULZ2rW4XSXCFDqXEoz2l4oddHydmk1Sp1LaUbbC6UuWt6urEap00+SUqfPEPKlu0GDlvjxxzkAqmhUfAdHHfUA3nhjrEYNTnWNAKXOtUSj64dSFx1r11ai1LmWaHT9UOqiY+3SSpQ6/TSVpU7uGzviiCNQuXJlpVXloSqnnnpqbK83iPKeOgFywgnnYtIkecfcSUp8Mg0qV24Ibr+9GgYMuDp0DU50jwClzr1Mo+qIUhcVaffWodS5l2lUHVHqoiLt1jqUOv08laXu66+/zmm1Ro0aYcSIEahdu3ZO80wNjlrqrrzyStx33wJs2TIxdAsFBY0wfvz9fKVBaIJuTqTUuZlrFF1R6qKg7OYalDo3c42iK0pdFJTdW4NSp5+pstTJUnFKWq6tRi11f5yp+wLAAABFuW4XwG0oKJiKO+44gWfqQtBzeQqlzuV089sbpS6/fF2uTqlzOd389kapyy9fV6tT6vSTpdTpMwzuqatXb2+sWvUogAsAvAygdQ6VxwO4C8BAHHbYP/H22/L/80MCfxCg1PFICEuAUheWHOdR6ngMhCVAqQtLzu95lDr9/J2SOjmTOGHChIDK+vXrsWjRIshfLoWFhfqkyqggT79s1uxwbNiwGIA85GQwAHkReWeFdR8H8BCAxwDsiZ13PhLLluk+RVNhWQ6xhgClzpqoErdRSl3iIrFmQ5Q6a6JK3EYpdYmLxIoNUer0Y3JK6uQfodRH/lLp3bs3Pvjgg7xLnbynrlmzo7F5c2r9aQBuAbAvgPMBHJQhqVe3ipw8eOamrWPXoGrVtvjlF5FDfkjgDwKUOh4JYQlQ6sKS4zxKHY+BsAQodWHJ+T2PUqeff1apW7duHV544YVgpTifZplrq1HeU/fFF1+gRYv22LKlOG2bGwA8CeBFAIsANANQDcBqAPMBHA5AnpZ5WtqcBahSpQt+/fV/cppr3xzvHgFKnXuZRtURpS4q0u6tQ6lzL9OoOqLURUXarXUodfp5ZpU6/SXiqRCl1MmZuubNj8Lvv08GsE+Ghr8F8BWAXwHUALAXgDoZxj2NatVuxNq1IoH8kMAfBCh1PBLCEqDUhSXHeZQ6HgNhCVDqwpLzex6lTj//rFK3ZcsWrFmzJvhimcunXLlykHfVFRQU5DLN2Ngope6HH37AnnseiPXrLwVwnUYPp6Nhw0/wzTdyJo8fEqDU8RjQI0Cp0+Pn82xKnc/p6/VOqdPj5+tsSp1+8lmlTl463r9/f/A9dWXDbtBgP/zwwzoA8wCEeTDLDACX48QTW+Pll+WyTX5IgFLHY0CPAKVOj5/Psyl1Pqev1zulTo+fr7MpdfrJZ5W61D11crYu22fp0qWYPXt2MKx169YYOnQoqlevnm1aXv48yjN10sDZZ1+BMWOWAagFQF5tkMtnC4AjUblyDdx334nBA174IYEUAV5+yWMhLAFKXVhynEep4zEQlgClLiw5v+dR6vTzzyp1Kkts3LgRkyZNwpNPPokNGzagW7du6NGjB6pWraoyPS9jopa6adOm4ayzbsOKFY0B7ArgdsW+NgLoGTxIpUaNMZg/fyYaNmyoOJfDfCBAqfMh5fz0SKnLD1cfqlLqfEg5Pz1S6vLD1fWqlDr9hLWlTs7ODR8+HPIEyD333BPXXnstmjZtqr8zzQpRS51st6jofLz00p+2Pt3yx62vKmhTRifyYBV5nUFX1Kz5NQYMaILrrhug2Tmnu0aAUudaotH1Q6mLjrVrK1HqXEs0un4oddGxdmklSp1+mqGlTs7IjR49GuPHj0f58uVxwQUX4IQTTkClSpX0d2WgQhxSJy8779jxDHz11fUAfgLwCIDdARy99T10cimqvPbgQwAidHIm8xKULz8PHTr8F6+/Li8u54cEtidAqeMREZYApS4sOc6j1PEYCEuAUheWnN/zKHX6+ecsdfI0zE8++QT3338/5FH+bdq0wZVXXonddxd5Sc4nDqmT7t977z10734Zli6VSyr7AZgI4D8A5IXiqVca7A3gLwAOQWHhAOy//1I8//xD2HVXuWyTHxL4g8DLL7+MmTNn4/PPv0Zx8Sq0aLEnDjpoPxxxxBFo1kzee8gPCZRNgFLHIyQsAUpdWHKcR6njMRCGAKUuDLXt5+QkdfLQFDk7Jy8j32mnnXDeeecFZ+cqVKigvxPDFeKSOmlDZPfqq2/H9OnzsXLlOQC6ANgjrcNPUFDwMmrW/AcuuugsDBs2ODFnOA3HwHIhCDzwwAO4445RWL9+XxQXHwFALmeuCOAHVK/+ASpUeAXHHdcJN954OfbZJ9N7EUMsyilOEqDUORlrJE1R6iLB7OQilDonY817U5Q6fcRKUidn5+SplnfeeSeKi4tx8MEHo1+/fqhbt67+DvJUIU6pS7X01ltv4ZlnXsYbb8zEDz8sRkFBFRQU/IYmTfbBSScdgTPP7IpWrVrliQDL2kZA7k8999yrMXduTaxeLe87lJfUl/Z5EHXq3I1HH70Tp512mm2tcr8REaDURQTawWUodQ6GGlFLlLqIQDu2DKVOP9CsUrd+/XqMHDkSU6ZMQcWKFXHRRRfh8MMPz/pScZ9ePq4Sw4oVK7BgwQL86U9/Cs5y8kMC6QSWLVuGLl3Oxty5JwK4QhHOHNSp0xOPPTY0eOIsPyRQkgCljsdEWAKUurDkOI9Sx2MgDAFKXRhq28/JKnV8+bg+ZKkgD5ZZsmQJWrRoYaYgqzhF4IwzeuNf/2oCYFCOfc1GnTqn4913J/JSzBzJ+TCcUudDyvnpkVKXH64+VKXU+ZCy+R4pdfpMs0qdvINOHowiUpLLp3LlymjZsmVs94ol4fLLdF6UulyOHr/GTpw4Eeeeey9WrJgasvEH0KPH53j66QdDzuc0VwlQ6lxNNv99Ueryz9jVFSh1riab374odfp8s0qd/hLxVEia1K1evXrb5ZdyGSs/JJAiIJddTpkil092DQ2lVq298f77k/hUzNAE3ZxIqXMz1yi6otRFQdnNNSh1buaa764odfqEKXX6DEutMGPGDDz77Mt4/fWZ+PbbRdiypRwq/n/2zgXMp2r9498xDMnMmBm3YgoJRUooIQfViVRCUjonXVwqTp2M+yW5JTGl002SrirKLURRVK5HSSGSwn+Qy5gxY1Ku83/WbsYZGn77t9f+7b3WXt/9POc559R63/W+3+9K85m191rFolGlSk20adMUHTrcxlfmIqi/DqnFt5ZVq16Bgwd3SJVbqlQvPPdcbdx///1SeRgcLAUIdcHy08tuCHVeqh2suQh1wfLTq24IdfJKh4Q6cY2BuMJAPO3atUPJkuLC7DM/WVlZGD16tDVgwIABiI+Pl6/SQQY/d+rEH2h9+z6FRYvW5F1pcGPesfT5jaxFdPRclCo1GT163IvhwwdZF7jzMU+BZcuWoW3b0di3b65k81Pw4INr8fLLYyXzMDxIChDqguSmt70Q6rzVO0izEeqC5KZ3vRDq5LUOCXX5B6WIqVJTU5GQkGDNGu5fly81vAx+Qd3q1auty8d/+aUDgN4hiv4dsbH9UL/+bkyd+iLKli0bXpMcrb0Cc+fORefOM5CRMVmyl8/Qps0UzJolm0eyDIYrpQChTik7tCqGUKeVXUoVS6hTyg5tiiHUyVtFqJPX8GQGcel4ixZ3YNu2vgAE1Nl7ihZ9Es2br8Onn75nL4CjAqPAggUL0KnTFGRmvi3Z0wLcfvsMfPDBRMk8DA+SAoS6ILnpbS+EOm/1DtJshLogueldL4Q6ea0JdfIanszQrl0XzJwpLhP/d9hZzz33fjz++KXo2zfU7l7YqRmgsALff/89rruuB9LTv5Ks8kUMGrQfI0c+LpmH4UFSgFAXJDe97YVQ563eQZqNUBckN73rhVAnrzWhTl5DK8Pnn3+O224bjIMHlzvMuBexsfXw44//xXnnnecwB8N0VKBixSuwa9cnAMo7Lj8x8U68+eY/cPPN4vJyPlTgTwUIdVwJThUg1DlVjnGEOq4BJwoQ6pyodmoMoU5eQyvD3Xf3xLvv1gdwr+OM0dEP4eWXr0TXrl0d52Cgfgr06jUEzz4bC0C8tuvk+RkVK7bHjh1rnQQzJsAKEOoCbG6EWyPURVjgAKcn1AXY3Ai2RqiTF5dQJ6+hlSEpqSYyMsQrdDKHncxHkyav4KuvZrlUFdPooMDmzZtRv35zHDy4EkBy2CUnJDyA4cPromfPnmHHMiDYChDqgu1vJLsj1EVS3WDnJtQF299IdUeok1eWUCevIXbv3o3k5Ho4dmynZLYdSEr6O9LTf5DMw3DdFJgwYQIef3we9u2bE2bpz6F582X4/PNpYcZxuAkKEOpMcDkyPRLqIqOrCVkJdSa47H6PhDp5TW1DnbivrkuXLihVqpQ1a05ODiZNmmT978L+urjPruAVCPKlhpfByysNNm3ahEsvbYXc3K3hFfmX0QcRE3MpDh9Ok8zDcB0VGDx4GCZO/Br79r1kc8fuSdSt+wVmzXoVF1xwgY4ts+YIK0Coi7DAAU5PqAuwuRFujVAXYYEDmp5QJ2+sbahLSwsPNJKTk42BujVr1qBevVYA9kg68n8oUqQRjh/fIZmH4boqIHbs+vYdgZycR5Gb2/kMh6fMQpkyL6JFi4vw/PPDUa5cOV3bZd0RVoBQF2GBA5yeUBdgcyPcGqEuwgIHND2hTt7YkFCXm5uL7OxsnDhxIqzZihQpgri4OERFRYUV59ZgL3fqxP10Vas2BvANAJmTK+eiSJEHCXVuLQJN84hv7CZMeBvTps3B4cOlcPx4ZZw4UQQxMfvx++9rce2116NHjzvQunVrTTtk2V4pQKjzSungzUOoC56nXnVEqPNK6WDNQ6iT9zMk1MlP4U8GL6FO/BBeo4aAuicByJxc+RCioqbhxIn9/ojGWZVTQNxjt3PnToj1XLduXdSoUQNJSUnK1cmC1FSAUKemLzpURajTwSU1ayTUqemL6lUR6uQdcgXqjh8/bv3gKe5XK1asmHxVLmTwEupWrFiBRo3aAKgM4L8OqxevtzZGkSKHcfy47GucDktgmHIKiF8Y7Nixw4K6K6+8EtWrVz/5XatyxbIg5RQg1ClniTYFEeq0sUq5Qgl1ylmiRUGEOnmbbEOdeA1z1apVeOONN/DAAw+gQYMGJ2c/ePAgBgwYgF9//RWdO3fGTTfdhKJFi8pXJ5HBS6j79ttvUa/e9cjNrQngFgD9HVQuvp9ajaJF9+Ho0X0O4hkSFAW2b9+OSZPexpQpc5GdfQxRUZVx7FgUihXLwNGjP6N587+jR4+OuO6664LSMvuIkAKEuggJa0BaQp0BJkeoRUJdhIQNeFpCnbzBtqDu2LFjmDJlCt59911rJy4lJQXNmzc/Obs4CXPhwoV4//33kZGRgbZt26Jbt26+gp2XUCd6Llu2Gk6ciAdQAcCDAASk2X2G5H2PdxwJCTuQkbHBbiDHBUyB119/HSkpI5GTcw+OHhVrSOz+FnyOA5iKpKSXcfPNV2L8+GEoXbp0wFRgO24pQKhzS0nz8hDqzPPcrY4JdW4paVYeQp2837agTuzQDR8+HOeffz6eeOIJVKxYsdCZhSFDhgyBODjk8ccfR+PG4jszfx4voU50WKZMbezffyeAzwHkAmgGYGiI5vcCGADgNwDfAuiIv/3teyxZwsvH/Vk1/s46atRoPPfcYuzb9yKAi0MWExU1FFddtQYzZ060Xn3mQwVOV4BQxzXhVAFCnVPlGEeo4xpwogChzolqp8aEhLqjR4/iqaeewtKlS22B2rJlyywAbNKkCfr37+/bN3ZeQ13Xrv/CpEnJADIA/JJ3z9gnAP4B4O8AagEoDuAggDUA5gF4H8DdAL4CcA+KFJmDadPuRfv27eWdZQatFHjttdcwYMA07Nsn1oX9V5eLFBmL669fi08+maJVvyzWGwUIdd7oHMRZCHVBdNWbngh13ugctFkIdfKOhoS6rKws9O7dG4cPH8bYsWNRvnz5s866Z88e9OnTB8WLF8e4ceMQHy9eSfT+8Rrq1q9fj/r1W+Hw4Z8AjAMwG0AnAL8DWJEHeocAiFflagBoAiALgLhoWpyaeSnKl38Au3d/771YnNFXBcRarVevBQ4c+AzARWHXkph4D0aNaoQHHxSv/fKhAv9TgFDH1eBUAUKdU+UYR6jjGnCiAKHOiWqnxoSEuszMTOsbOvGkpqYiISHhrLOGO16+hcIzeA11oop//vMBvPPOMQBvAhA/oL8KYHPeq5jiEJVzAWQCWAfgUwDinjHxg3htREVdiRde6IKHH344UpIwr6IK9O37BFJTY3DixECHFf6I5OS78X//97XDeIYFVQFCXVCdjXxfhLrIaxzUGQh1QXU2sn0R6uT1DQl1v/32m/Wd3O7du62dujN9T5dfirjaQOzUVahQASNGjMC55wqQ8eYR0PnKK69Yk4nXRg8cOADxh0tsbKwnBdSteyPWrhVQ1xDAqLw5xaEnqwFsy9u1i8v7XkqMuSBvTHtEReXgnnsuwRtvjPekVk6ijgIXXHAl0tLmAjjfcVFJSbfjrbfut06e5UMF8hUg1HEtOFWAUOdUOcYR6rgGnChAqHOi2qkxIaFOXGUwadIkTJs2Db169UKrVq3OOuv8+fPxzDPPWOMeffRRREdHy1dpM4M4hTP/2bZtGzp27IiVK1d6AnXi5M8ePT5CRsbLAB7Le7VyNIDqZ6n+CwD9ALQE8AQSEi7DkiVTUKdOHZsdc5juCqxbtw4tWjyI9PRlkq08jyFDsjB8+GDJPAwPkgKEuiC56W0vhDpv9Q7SbIS6ILnpXS+EOnmtQ0KdmEL84d63b1/rioKRI0eiWrVqhc68ZcsWDB48GAKunnzySV/hxOvXL1u1ugcLFnTMe6VSyDMh7z/i+zkBwpcAKJV3kMp3AOYAOAGgB4DbLD2jo0di5Mji6N+/j7yzzKCFAgsWLECnTu8gM/MdyXrno0OHWZg27c+daj5UQChAqOM6cKoAoc6pcowj1HENOFGAUOdEtVNjbEGd2K2bPXs2Xn75ZZxzzjlo06YNWrZsaX1fd+LECezfvx+ffPIJ5s6di99//x0PPfSQNSYqKkq+QocZvIS648eP47zzamHfPnHIScxpFc8AsArA1gKvX4rdu0YAbjht7DI0a/YcFi+e5rBrhummgPhnpnPnGcjImCxZ+mdo02YKZs2SzSNZBsOVUoBQp5QdWhVDqNPKLqWKJdQpZYc2xRDq5K2yBXViGgF2K1aswEsvvQRxwmVhjzgZUxz0cc011/gKdKI2L6Fux44duPzylsjIWC/pyD5cdNEt2LJlpWQehuuigLgCpG3bp7Bvn9i5LfjsBrAw71L6HQDEt5pJ1impwN8A1D9t/Lvo3n0NJkwQJ6/yoQJ/KkCo40pwqgChzqlyjCPUcQ04UYBQ50S1U2NsQ11+2LFjx6zDR77//nvs2rXL+stVq1bFZZddZl1O7ufuXMHWvIQ6cdl6gwbtsH+/uEBc5snGhRc2x7Zt38gkYaxGCuzduxcXX9wA2dnb86oW1148k3dyqjgdVQCcuOZA7AD/mnfojgBAcTn5IwCusuLOPbc3nnvuEjzwwAMadc9SI60AoS7SCgc3P6EuuN5GujNCXaQVDmZ+Qp28r2FDnfyU3mTwEurEKZsXXHAZDh5Mk2zuR1xxxSP49ltxaTkfUxS44YZOWLRI3GlYBYC4PqQ2AHHgibjT8EyP+AZPjHkCwL0oXfoSrFo1G9Wrn+1gHlMUZZ/5ChDquBacKkCoc6oc4wh1XANOFCDUOVHt1JiIQJ14VXPDhg3WDl7JkiXlq3SQwUuoE+Vddtn1WL/++bwDURwUbIW8g/vu+waTJz/rNAHjNFRAfK96333PIjPzCIBuFqTZe37Ju+C+Jjp0KIFp08ThPHyowP8UINRxNThVgFDnVDnGEeq4BpwoQKhzoppDqBOgtn79eqxatQoxMTGoV68eLr300r+8bikOTRF3xYmTMO1cVi7fQuEZvIa6oUOfxKhRJ3D8uPMj5RMT78DkyXdbh8zwMUuB8uXrYu/e+wH8K8zGf0JU1FWYOnUiOnToEGYshwddAUJd0B2OXH+EushpG/TMhLqgOxyZ/gh18rra2qnLyMiwrjIQd2oVfK699lr07t3b2o0T0Ld48WL85z//gbiwXHxjN3z4cJQqJY7x9/7xGuo2b96M+vWvx8GD4gTMs702dyYtvsIllwzBDz8s8V4szuirAtOnT0fXrm8gM/P0w1LslvUa2rRZgVmzJtkN4DhDFCDUGWJ0BNok1EVAVENSEuoMMdrlNgl18oKGhLqCl483aNAAPXr0gDjCf/z48RbkidMub7zxRrz44ov49NNPce655+Lee+/FTTfdZO3o+fV4DXWiz+uvb4XPPy+N3Nz3wmz7KIoUuRIpKa3w9NNPhxnL4bor0Lx5RyxZcl/eJfTOuhEX1y9dOtXaPedDBfIVINRxLThVgFDnVDnGEeq4BpwoQKhzotqpMSGhTtw7N2zYMGzcuBFjxoxBzZo1rQxr167FoEGDULt2bYirDObPn29dNv7YY4+hUqVK8pVJZvAa6oQ+DRu2RnZ2UwBlAYy12YE47fAfAMrj4ovXY/Pmr2zGcVgQFNi9ezdq1LgG2dniHkPnT8mS/fDssxehWzfxTR4fKvCnAoQ6rgSnChDqnCrHOEId14ATBQh1TlQLE+oyMzORkiJO5MMp38iJVzLFXxd3tBUtWhT33XcfbrvtNl935wq25jXUDR48Ak8+WRS5uQPyvov6PwBDCrlPrGCV4nU7cXrhnQD6IDHxLrz6age0a9dO3llm0EKBr776Cu3bj8W+fR9J1vs+unZdjYkTUyXzMDxIChDqguSmt70Q6rzVO0izEeqC5KZ3vRDq5LUOuVN3JqjL/+s7d+7EQw89ZB3uocoddUIWr6GuVq0W+OGHlwHUyHNFHDn/CoBEANflnYp5LoAMAN8BENcWiMuke4gXN/Ni3kXnzqvwxhvPyTvLDFooMHfuXHTuPAMZGZMl6/0cbdq8jVmzXpfMw/AgKUCoC5Kb3vZCqPNW7yDNRqgLkpve9UKok9daGurEN3filMvERAEv6jxeQp0A3MqVL0d2ttidO/35FMB/AYjX634HEAdA3CXWCEDD0wb/hMsvfxhr1y5UR0hWElEFPvnkE9x991vYv3+K5Dzz0LHjHLz/Pq81kBQyUOGEukDZ6WkzhDpP5Q7UZIS6QNnpWTOEOnmppaFOlODn1QVnksBLqNu6dSsaNGiP/fvXSDqSjQsuaI7t27+RzMNwXRQQ9zk2a9YF6ekrJEt+Dk888RuGDh0omYfhQVKAUBckN73thVDnrd5Bmo1QFyQ3veuFUCevNaFOXkPru8LLL78RGRkbJLPtxUUXtcGWLbI/4EuWwXBPFahcuQG2b58O4ALH8yYltcM773RDy5YtHedgYPAUINQFz1OvOiLUeaV08OYh1AXPUy86ItTJq2wb6sQrhk2bNkXx4sWtWQ8fPowvv/zS+t8F/3p+SXFxcdaBH+IOOz8eL3fqTpw4gfPOq4W9e78FUEKi3aVo0eIFfPbZ+xI5GKqbAr17D0JqajSA4Q5LX4+yZe/E3r3rHcYzLKgKEOqC6mzk+yLURV7joM5AqAuqs5Hti1Anr69tqEtLSwtrtuTkZF9fy/QS6oQwN998L+bNaw/glrB0Kji4WLHhGDXqXPTp8+dpo3zMUGDIkMcxatQk5OZ+lnegTrh9347zz9+AnTs3hhvI8QFXgFAXcIMj2B6hLoLiBjw1oS7gBkeoPUKdvLAhoU5+Cn8yeA11H3zwAR588ANkZExz3HDp0pdi6dIPUKtWLcc5GKifAjVrNsWPP94EQFxrIA7WKRVGE+JKjO0oU+ZXfPBBfzRr1iyMWA4NugKEuqA7HLn+CHWR0zbomQl1QXc4Mv0R6uR1JdTJa3gyQ/36rfHNN10AtA07a7FiI9G5cyZefZX3jIUtnsYBmzdvRqNGd2H//pEA7gVQDYC4GqOOja76AVgA4G+IiqqE0aOj0K9fHxtxHGKKAoQ6U5x2v09CnfuampKRUGeK0+72SaiT1zMk1IkrC7Kzs62ZxHdyoe6iO3LkCMSJfuIRO04xMTHyVTrI4PVOnShx6dKlaN26E7Kz59r8oTy/sQ9x8cXP4ssvp6NChQoOumWIrgosXLgQd901Afv37wTwFIBdAEblvcZ7D4BLT2vtIIAPALyUd/+h2KkTr/w2QKdOWZgyRfx1PlTgTwUIdVwJThUg1DlVjnGEOq4BJwoQ6pyodmpMSKg70+Xjhw4dwowZM6xsBQ9EOdN4+VLDy+AH1IkKxWuY3br1x4EDLwKwcxLhK0hOfgXTp7+CBg0ahNckR2uvwJw5c3DnnaNw6JC4s3B8Xj97AIjL68UvB8T/vhCA+OXIXgBZeZfVdwTQOG/8FwAG4tZbq2P2bF4+rv2icLEBQp2LYhqWilBnmOEutkuoc1FMg1IR6uTNdgx1Z4I306FOWPL555+jZ8/h2LWrOrKy7i/kknExah6Skiaibt1z8cILQ1GjRg15N5lBOwWWLFmC66/viuPHZwKoXUj94oAisXt3DEACALFOxEmZpz9/Q6tW5fDxx2IXjw8V+FMBQh1XglMFCHVOlWMcoY5rwIkChDonqp0aQ6iT17DQDOI11LfeeguvvDILP/20CRC6ihgAACAASURBVDEx1XD8eAlERx/E779vwjXXNMODD7a3djn5mKvAF198gebN70Nu7i+SIozGbbetxsyZf+6e86EChDquARkFCHUy6pkdS6gz23+n3RPqnCr3vzhCnbyGITP8+uuv+Pnnn7F161brO8OqVauidOnSIeM4IPgKLFq0CK1apeLYsfmSzX6Eli3fw/z570nmYXiQFOBOXZDc9LYXQp23egdpNkJdkNz0rhdCnbzWhDp5DW1lEJe1b9u2ja9Z2lLLnEHim7q77pqK334T39DJPItxyy1v4qOP3pBJwtiAKUCoC5ihHrZDqPNQ7IBNRagLmKEetUOokxeaUCevoa0MhDpbMhk3SHxT16HD80hPny7Z+wx07rwEb7zxH8k8DA+SAoS6ILnpbS+EOm/1DtJshLogueldL4Q6ea0JdfIa2spAqLMlk3GDtm/fjrp1WyEz8wep3mNinsC4cUn417/+JZWHwcFSgFAXLD+97IZQ56XawZqLUBcsP73qhlAnrzShTl5DWxkIdbZkMnLQn5fWDwZwjeP+k5KuwYIFz6N+/fqOczAweAoQ6oLnqVcdEeq8Ujp48xDqguepFx0R6uRVtg11aWniaHX7T3JyMlJTU5GQII5h9/7x6566M3VKqPN+Degy4+uvv46UlC+Qmen0e7hZuPbaKfjyS15noIvnXtVJqPNK6eDNQ6gLnqdedUSo80rpYM1DqJP3MyTU5V8ynp2dHdZscXFxp1xKHlawC4MJdS6IyBSeKVCv3k1Ys+Y+AB3CnPM3JCY2wQcfpKJFixZhxnJ40BUg1AXd4cj1R6iLnLZBz0yoC7rDkemPUCeva0iok5/CnwyEOn9056zOFPjvf/+Lli07IjNzEoDrbCY5jrJlO6Bv30bo3bu3zRgOM0kBQp1JbrvbK6HOXT1NykaoM8lt93ol1MlrSaiT19BWBr5+aUsmowd99tln+Mc/HsHu3Q8B6BlCi+UoW7Y/eva8EY8/Psho3dj8mRUg1HF1OFWAUOdUOcYR6rgGnChAqHOi2qkxtqEuNzcX69evx6pVq3DkyBGUKlUKTZo0QZUqVRAVFSVficsZuFPnsqBM54kCo0aNwrBhr+DoUXE5/b0AmgO4GEAxAL8CWAXgA0RHf43GjS/FzJnvIDEx0ZPaOIl+ChDq9PNMlYoJdao4oV8dhDr9PFOhYkKdvAu2oE58Vzdu3Dh89dVXf5nx73//O3r06IGSJUvKV+NiBkKdi2IylScKDB8+Ci+8sBT79r0IYB+ATwB8DUAcUnQMQBkAtQA0A3A7oqKGoX79/2LmzImoWLGiJzVyEr0UINTp5ZdK1RLqVHJDr1oIdXr5pUq1hDp5J2xB3dSpUzFp0iQ0aNAA//73v1GuXDns3bsX48ePx+rVq/Hwww+jbdu28tVIZhCnbb7yyitWlqNHj+LAgQMQf7jExsZKZpYP5+uX8hoGOcOrr76KQYNmYN++eQCK2G41KioV1133DRYufNd2DAeaowChzhyv3e6UUOe2oubkI9SZ47WbnRLq5NUMCXW///47hg0bhi1btuDpp59G1apVT866adMm9OvXD3Xq1MHgwYNRvHhx+YokMuTk5JyM3rZtGzp27IiVK1cS6iQ0ZWjkFRD/bNWv3wJZWV8AqBL2hImJ92LEiKusX67woQIFFSDUcT04VYBQ51Q5xhHquAacKECoc6LaqTEhoS4zMxMpKSlW1On3zmVkZFh/T3xT5+eddIXJwNcv5RcHM3ijQJ8+Q/HMMyVw4sQAhxP+hEqVOiItbY3DeIYFVQFCXVCdjXxfhLrIaxzUGQh1QXU2sn0R6uT1lYK6swGffGlyGQh1cvox2jsFkpPrYseO+QAqOJ40KekOvPlmZ7Ru3dpxDgYGTwFCXfA89aojQp1XSgdvHkJd8Dz1oiNCnbzKhDp5DW1l4Dd1tmQybtD333+P6657GOnpSyV7fx6DBx/AiBFDJPMwPEgKEOqC5Ka3vRDqvNU7SLMR6oLkpne9EOrktSbUyWtoKwOhzpZMxg1asGABOnV6B5mZ70j2Ph8dOszCtGl/HhTEhwoIBQh1XAdOFSDUOVWOcYQ6rgEnChDqnKh2aoxtqDt+/Lh1YEp8fPzJDFlZWRg6dKj1/0//e0WKFEFcXJxvd9jx9Uv5xcEMkVdgzpw5+Oc/P0RW1puSk32ONm3exqxZr0vmYXiQFCDUBclNb3sh1Hmrd5BmI9QFyU3veiHUyWttG+rS0sRdWfaf5ORkXw9PIdTZ94oj/VNg2bJluP76Ifjjj88li3gX99+/Cq+99pxkHoYHSQFCXZDc9LYXQp23egdpNkJdkNz0rhdCnbzWIaHuyJEj2LBhA8Trg+E84nqDWrVqISYmJpww18YS6lyTkokiqMCvv/6KihVrIzd3v9QsUVE9IW40eOGFF6TyMDhYChDqguWnl90Q6rxUO1hzEeqC5adX3RDq5JUOCXXyU/iTgVDnj+6cNTwFvv32W1x99V04enQsgFvCCz5ldBV07XozJk58XiIHQ4OmAKEuaI561w+hzjutgzYToS5ojnrTD6FOXueQUJebm2vNIu6i0+kh1Onklrm1zp8/Hx07jsXBg2JHe4FDIV4CsAjt2yfhww9fdZiDYUFUgFAXRFe96YlQ543OQZyFUBdEVyPfE6FOXuOQUCfuonv22Wdxxx13WK9Thgt3Agq3bNmCWbNmoUuXLkhISJCv2kYGQp0NkTjEdwXmzZuHe+75EBkZRQFcDKBvmDWtA3AzgKG47balmDlzcpjxHB5kBQh1QXY3sr0R6iKrb5CzE+qC7G7keiPUyWsbEuoElC1duhT/+c9/UKVKFTzwwAOoXr16SLg7duwY1q5di/feew9bt25Fz5490bx585Bx8i39mYFQ55aSzBNJBVauXIlbbx2GffteA/BPAO0BPGxzSgF0ImYAgMPo0WMDXnhhjM1YDjNBAUKdCS5HpkdCXWR0NSEroc4El93vkVAnr2lIqMufYv/+/Zg8eTI+//xziENQrrrqKlx55ZVITEyEOOlSPOKEzF27duGbb76B+FZIXIPQokUL3H///UhKSpKvNowMhLowxOJQ3xQ4cOAAkpNrISdnp/hVBIAUABUADATw5z9XhT/iPrpRAJ4GcCfOOedBTJjQCPfcc49vvXBi9RQg1KnniS4VEep0cUq9Ogl16nmiQ0WEOnmXbENd/lR79+61XqX85JNPkJ2dXWgFAuBatmyJm2++GWXKlJGv0kEGQp0D0RjiiwJ16rTAunXdAXQEIL5hfRbAJAD1AVwLoBqAYgB2A/gawFwAjQH0BHCZFRMdXR6//PI1LrjgAl964KRqKkCoU9MXHaoi1Ongkpo1EurU9EX1qgh18g6FDXX5U4rXMnNyciD+4T148KD1l2NjY60fKkuVKuXZa5ZnkoBQJ784mMEbBSpXvgLbt58DYEWBCcUvTBYBWAPgRwBH8nbuBMQ1BXBJgbFPo0SJN/Dpp6/g2msFBPKhAn8qQKjjSnCqAKHOqXKMI9RxDThRgFDnRLVTYxxDnfzUkc1AqIusvszujgLiEKGrr+6AjIxmAErmvVIpcg8CsBDALgC/ARAHqYinLIDaAAYDqAPgK+sbvOjom/DUU+XQu7d4fZMPFSDUcQ3IKUCok9PP5GhCncnuO++dUOdcu/xIQp28hrYyiMvbt23bhho1atgaz0FmKLBo0SLcdderSE8Xr1t2BnACwCYA5wPoBuC6PJATehzP2817H8BUAJcD+AnABGsn7+67P8U777xohnDs0pYC3KmzJRMHFaIAoY7LwqkChDqnypkdR6iT959QJ6+hrQyEOlsyGTfoo48+wv33z8b+/eL0y4cAvAdA3DXXIYQW4lAVAX37AHwH4HPceuvbmD37deM0ZMNnVoBQx9XhVAFCnVPlGEeo4xpwogChzolqp8YQ6uQ1tJWBUGdLJuMGLV68GHfc8SLS0+vlHZAiXrkUO3B2n055r2g+gs6dl+CNN/5jN5DjDFCAUGeAyRFqkVAXIWENSEuoM8DkCLRIqJMXlVAnr6GtDIQ6WzIZN0i8knvFFTciK+uPvBMvb3CgQV1ER8fimWduxyOPPOIgniFBVYBQF1RnI98XoS7yGgd1BkJdUJ2NbF+EOnl9CXXyGtrKQKizJZORgxITz0Nm5s15r12eLsEOAL8COAogEUB1AEVOG/Q5oqLuxapV09GgQQMjNWTThStAqOPKcKoAoc6pcowj1HENOFGAUOdEtVNjCHXyGtrKQKizJZORg4oVq4xjx2YXeO1yL4B3AMwDIC4lr5x3T5346zkAxG7eHQAaFdCrHl56qQseekh8l8eHCvypAKGOK8GpAoQ6p8oxjlDHNeBEAUKdE9UcQt2RI0ewatUqrFixAt27d0d8fLyVSZjw7LPP4ptvvrH+f7169fDYY4+hbFlx9Lp/D6808E97zmxfgc8++ww33NAFublb84LEQSmjALQG8M+86wsK5ssC8AGAl/Pg7gkAJayYW25ZBXHwCh8qkK8AoY5rwakChDqnyjGOUMc14EQBQp0T1RxA3aFDhzBu3Dh89dVXSE5ORmpqKhISEpCVlYXBgwcjLS0NjRs3xs6dO7Fx40ZUqVIFI0aM8BXsCHXyi4MZIq/A2LFj0b//5zhxYn7eQSkzALxg87CUvgAEDE4E8CWqVBmFX375b+SL5gzaKECo08Yq5Qol1ClniTYFEeq0sUqpQgl18nbYev3y008/tUDuqquuQr9+/VCqVClr5vy/PmjQIDRt2hTHjh3DxIkTMXPmTHTp0gUdO3aUr9BhBkKdQ+EY5qkCQ4YMwahRPyE3V+zMibvq5gCIC6OG4QC2A/gHKlR4DL/+ujaMWA4NugKEuqA7HLn+CHWR0zbomQl1QXc4Mv0R6uR1DQl1R48exVNPPYWvv/4aY8aMQc2aNa1Zjx8/boHe5s2b8fTTTyMxURziAPz888/o27cvLr74YgwdOhTnnHOOfJUOMhDqHIjGEM8VeOaZZ9Cnz2ycOCEOQ5kF4FIHNdwJoAyqVv0aP/+80kE8Q4KqAKEuqM5Gvi9CXeQ1DuoMhLqgOhvZvgh18vqGhDrximXv3r2tXTgBcfnwlv/XBbylpKQgOjraqiYzM9P6/+LJf01TvszwMxDqwteMEd4rsHTpUjRt2ha5uT0BDHVYwDoAt6Ndu9qYPn26wxwMC6IChLoguupNT4Q6b3QO4iyEuiC6GvmeCHXyGoeEujNBWv6OXKdOndC+ffuTlRDqCjeFp1/KL9agZihSpCJyc1cAuECixebo1etK6xcpfKhAvgKEOq4FpwoQ6pwqxzhCHdeAEwUIdU5UOzUmJNT99ttvEN/97N69G+JQh4oVK1oZxPd0zz33nPVq5mWXXXYy66ZNm6zv7i655BK+fllAa0Kd/GINYoYNGzagXr2OOHx4vWR74/HEE4cwdOhAyTwMD5IChLogueltL4Q6b/UO0myEuiC56V0vhDp5rUNCXW5uLiZNmoRp06ahV69eaNWqFcT1BqNHj8aePXus/86/3kB8ZzdhwgTMmjXLOiRFHJbi18PXL/1SnvOGo4D45UinTm9g//53wwkrZOzHuOOOjzB16gTJPAwPkgKEuiC56W0vhDpv9Q7SbIS6ILnpXS+EOnmtQ0KdmGLr1q0YMGCAdYWBuLogJycH3333nXXR8a233goBfunp6fjggw8we/ZslClTxtrBE9cf+PUQ6vxSnvOGo8CcOXNw772zkJHxWjhhhYz9DG3aTMGsWZMl8zA8SAoQ6oLkpre9EOq81TtIsxHqguSmd70Q6uS1tgV1Yhrxmph43VIAXvHixXHnnXda/ylatOjJw1HEfXUC5MQVBxdddNEZqxMQOG/ePGsH8Pfff0f16tXx4IMPolatWqfEiMNZpk6dasGiGCcuNheHtuQf1nK29gl18ouDGSKvgLj7sV27cUhPny052fvo0mU1Xn2V39RJChmocEJdoOz0tBlCnadyB2oyQl2g7PSsGUKdvNS2oe5sU4nLycWOg7juQICZAL2zPXv37sX48eOt1zMrV65s7e5t2bLFer0z/xRNEb9s2TIsXrwY//73v1GiRAnr/jsBjo8++ugp4wqbi1AnvziYIfIKiG9Va9S4BtnZ4hJx50/Jkv3w7LMXoVu3bs6TMDJwChDqAmepZw0R6jyTOnATEeoCZ6knDRHq5GV2BerCLePbb7/FokWLTkKc+DbvpZdesnbhYmNjz5hO/Evm5ZdfxuDBg09+x3emwYS6cF3heL8UaNasI7744j4ALR2XkJBQB0uXvo9LL3Vyz53jaRmouAKEOsUNUrg8Qp3C5iheGqFOcYMULY9QJ2+M61AnXplcu3atBW3du3dHQkLCX6pctWoVVq5cae24iUdcgzBy5EgL8vJP1yysNZF3/vz5FvwVK1bsrN0T6uQXBzN4o4C4W65797ewf7/TVzAn49Zbl2P27EneFMxZtFGAUKeNVcoVSqhTzhJtCiLUaWOVUoUS6uTtcA3qxEEpc+fOtV7DzM7Otr6tO9Pl4+I1SvEPfUGoGzZsGB555BFUrVq10K7EIS3iSoV7770X1apVO2WMOLhFPOL6hfxn+/bt6Ny5Mz777DOUKlXK+o+fj7jSQNQkvh/kQwVOV+Cmm+7BJ580BCAuIQ/n+Rmxsc2wePEs1K1bN5xAjjVAgc2bN+PCCy+0voPmQwXCUUB8P1+2bFnf/90ZTs0cq4YC4jMZ8dZV6dKl1SiIVWihgOAIsTFUoUIFJeoVfwb+8ccffznvQ4nizlCEFNSJA0/EDw3iMJMVK1ZYZsTFxeGWW27BzTffbJ2CWdgT7k6d+GZPAOINN9yAhg3FD76nPuL1zWuvvdba8RPwl/+IKxYqVapk3bNXWJyXxgithD6hdhi9rIlzqaOA+Jdg9+6DkZb2CIDONgvbioSEjkhJaYM2bdrYjOEwkxQ4evSo9Y1zVFSUSW2zVxcU4NpxQURDU4ifdYoUKWL9hw8VsKuA+JldPAXP1rAbG4lx4s/AmJiY4EOdgCxxv9aHH35o3VUnHrET9vDDD6Np06Yhfyu8bt06LFy48OSBJyKHOFlTXFqef+ddvkH79+/H5MmTUbt2bbRs2dL2Dyd8/TISS5w5I6nA+vXr8c9/9sJPP12O334bAiDuLNO9i/j4wXjmmcG4//77I1kWc2usAF+/1Ng8n0vn65c+G6Dx9Hz9UmPzfCydr1/Ki297p07sNO3cuRPi+x8BZOJ1QvFKz9VXX23dWSd26M70uuXpZYrTL8eMGYMePXqgSpUqWLBgAdasWYO+ffuespMlDB4xYgTatm2LZs2a2QY6MR+hTn5xMIP3CohXiUePfhbPPz8RQBscPNgUgHjdOAbAr4iOXo3Speegbt0qGDHiEd93oL1XiDOGowChLhy1OLagAoQ6rgenChDqnCpndhyhTt7/kFAnttHF1QJTpkyx7qgT2+li10zcUXfFFVdYF5GnpKRYldiFOgGIAg7feOMNCw7FNx8DBw60vqcTr1Dmf18nXukUYwo+Z/tW7/R/IYlX0pYvX37WEzXlJbSXQfS5bds21KhRw14ARxmtwK5du6xfnixevAY//5xmfadauXIyGjeuhebN/4YGDRoYrQ+bt6cAoc6eThz1VwUIdVwVThUg1DlVzuw4Qp28/yGhTkCWgDbxzU/Hjh1x++23n/Lxa/7fDwfq5MsOnYE7daE14gg9FDhx4gR++OEH65cpfKhAOAoQ6sJRi2NP/8VouXLleFAKl0XYChDqwpaMAQAIdfLLICTUHTlyBB988AFmzJhh7RaIVy7FgSXt27e3rh84cOBA2Dt18mWHzkCoC60RR+ihAKFOD59UrJJQp6IretTEnTo9fFKxSkKdiq6oXxOhTt6jkFCXP0X+/XPvvfcexIEO4gfN8uXLo0WLFtahKSVLlrT9+qV82aEzEOpCa8QReihAqNPDJxWrJNSp6IoeNRHq9PBJxSoJdSq6on5NhDp5j2xDXcGpTr+TTvw9cfqluHeuSZMm1hHafj+EOr8d4PxuKUCoc0tJ8/IQ6szz3K2OCXVuKWleHkKdeZ670TGhTl5FR1B3+u7dRx99hNWrV5+8p+62226zTqz088JvQp384mAGNRQg1Knhg45VEOp0dE2Nmgl1avigYxWEOh1d879mQp28B1JQV3B6cQrmokWLTt5dZ/eUSvkWCs9AqIuUsszrtQKEOq8VD858hLrgeOl1J4Q6rxUPznyEuuB46WUnhDp5tV2DuvxSxHUFmzdvxuLFi3HXXXf95TJx+ZLtZSDU2dOJo9RXgFCnvkeqVkioU9UZ9esi1KnvkaoVEupUdUbtugh18v6EDXXiwBTxD6y4s27Lli2Ijo5G9erVcdFFF+H8888P64Jw+fLPnIFQF0l1mdtLBQh1XqodrLkIdcHy08tuCHVeqh2suQh1wfLTq24IdfJK24Y6AXMff/wx3nzzTetqg8KexMREdO3aFdddd53vcEeok18czKCGAoQ6NXzQsQpCnY6uqVEzoU4NH3SsglCno2v+10yok/fAFtQJoJs4cSJmzpwJAW7iEvJrrrkGJUqUsCoQ39MtXbrU+p5OAJ84JKVbt26+noJJqJNfHMyghgKEOjV80LEKQp2OrqlRM6FODR90rIJQp6Nr/tdMqJP3wBbUffnllxg1ahSqVKmCESNGoGzZsoXOLAwZMmSI9Wrm448/jsaNG8tX6DADoc6hcAxTTgFCnXKWaFMQoU4bq5QrlFCnnCXaFESo08YqpQol1MnbERLqjh49iqeeegorV660wO6KK64466zLli3D8OHDrVcwU1JSrG/u/HgIdX6ozjkjoQChLhKqmpGTUGeGz5HoklAXCVXNyEmoM8Nnt7sk1MkrGhLqsrKy0Lt3bxw+fBhjx45F+fLlzzrrzp070adPH+s1zdGjRyM2Nla+SgcZCHUORGOIkgoQ6pS0RYuiCHVa2KRkkYQ6JW3RoihCnRY2KVckoU7ekpBQl5mZae24iSc1NRUJCQlnnTXc8fItFJ6BUBcpZZnXawUIdV4rHpz5CHXB8dLrTgh1XisenPkIdcHx0stOCHXyahPq5DW0lUHsdG7btg01atSwNZ6DqEC+AoQ6rgWnChDqnCrHOEId14BTBQh1TpUzO45QJ+8/oU5eQ1sZCHW2ZOKgQhQg1HFZOFWAUOdUOcYR6rgGnCpAqHOqnNlxhDp5/wl18hraykCosyUTBxHquAZcVIBQ56KYhqUi1BlmuIvtEupcFNOgVIQ6ebNtQ11aWlpYsyUnJ9v6Bi+spGEM5jd1YYjFoUorwJ06pe1RujhCndL2KF0coU5pe5QujlCntD3KFkeok7cmJNQdOnQIM2bMsC4VD+eJi4tDu3btULJkyXDCXBtLqHNNSibyWQFCnc8GaDw9oU5j83wunVDnswEaT0+o09g8H0sn1MmLHxLq5KfwJwOhzh/dOav7ChDq3NfUlIyEOlOcdr9PQp37mpqSkVBnitPu9kmok9eTUCevoa0M/KbOlkwcVIgChDouC6cKEOqcKsc4Qh3XgFMFCHVOlTM7jlAn7z+hTl5DWxkIdbZk4iBCHdeAiwoQ6lwU07BUhDrDDHexXUKdi2IalIpQJ292SKjLysrC6NGjsXfv3rBmK1euHAYMGID4+Piw4twazNcv3VKSefxWgDt1fjug7/yEOn2987tyQp3fDug7P6FOX+/8rJxQJ69+SKjLzMxESkoKePqlnNjcqZPTz+RoQp3J7sv1TqiT08/kaEKdye7L9U6ok9PP1GhCnbzzIaFOfgp/MnCnzh/dOav7ChDq3NfUlIyEOlOcdr9PQp37mpqSkVBnitPu9kmok9eTUCevoa0M3KmzJRMHFaIAoY7LwqkChDqnyjGOUMc14FQBQp1T5cyOI9TJ+x8S6vJfvxRTpaamIiEhQX5WDzJwp84DkTmFJwoQ6jyROZCTEOoCaasnTRHqPJE5kJMQ6gJpa8SbItTJS0yok9fQVgbu1NmSiYO4U8c14KIChDoXxTQsFaHOMMNdbJdQ56KYBqUi1MmbTaiT19BWBkKdLZk4iFDHNeCiAoQ6F8U0LBWhzjDDXWyXUOeimAalItTJm02ok9fQVgZCnS2ZOIhQxzXgogKEOhfFNCwVoc4ww11sl1DnopgGpSLUyZttG+oOHTqELl26oFSpUrZmLV68OGrVqoWYmBhb490exG/q3FaU+fxSgN/U+aW8/vMS6vT30K8OCHV+Ka//vIQ6/T30owNCnbzqtqGO99TJic2dOjn9TI4m1JnsvlzvhDo5/UyOJtSZ7L5c74Q6Of1MjSbUyTtvG+qOHz+OYcOGIT4+3tasRYoUQVxcHKKiomyNd2OQ+JdQ/iP+UOnevTu+/vprxMbGupFeKgehTko+o4MJdUbbL9U8oU5KPqODCXVG2y/VPKFOSj5jgwl18tbbhjoxlepXGoj6Zs6caanyxx9/4Oeff4b4w4VQJ79QmME/BQh1/mmv+8yEOt0d9K9+Qp1/2us+M6FOdwf9qZ9QJ697oKCuoBz8pk5+cTCDGgoQ6tTwQccqCHU6uqZGzYQ6NXzQsQpCnY6u+V8zoU7eA0KdvIa2MvD1S1sycVAhChDquCycKkCoc6oc4wh1XANOFSDUOVXO7DhCnbz/IaEuKysLo0ePtmYaMGCA7W/q5EuTy8CdOjn9GK2OAoQ6dbzQrRJCnW6OqVMvoU4dL3SrhFCnm2Nq1Euok/chJNQ5nSIzMxPnnnsurzTIE5A7dU5XEuMIdVwDThUg1DlVjnGEOq4BpwoQ6pwqZ3YcoU7e/7CgTuza/fTTTyhWrBiqVq1a6AEkR44cwaxZs7Bw4UI8/fTTSEhIkK/SQQbu1DkQjSFKKkCoU9IWLYoi1Glhk5JFEuqUtEWLogh1WtikXJGEOnlLbEGd2GWaNGkS5s6di2PHjlmzFi1aFJ06dcJdzOGXDQAAIABJREFUd91l/W/xiNMmx4wZg61bt6Jy5coYN26cb69rEurkFwczqKEAoU4NH3SsglCno2tq1EyoU8MHHasg1Onomv81E+rkPbAFdVOnTrWgLjk52YI4cWfd22+/jfT0dAwaNAiNGjWydudee+01iB9Amzdvjq5duyIpKUm+QocZCHUOhWOYcgoQ6pSzRJuCCHXaWKVcoYQ65SzRpiBCnTZWKVUooU7ejpBQJ+57GzFiBNauXYtRo0bhiiuusGZdtmwZhg8fjiZNmqBGjRoW0JUuXRqPPvoorrnmGk8vHS9MBkKd/OJgBjUUINSp4YOOVRDqdHRNjZoJdWr4oGMVhDodXfO/ZkKdvAchoU4ceJKSkoLc3Fzr8vHExERr1j179qBPnz7WfxcpUgTXXnstHn74YQvsVHgIdSq4wBrcUIBQ54aKZuYg1JnpuxtdE+rcUNHMHIQ6M32X7ZpQJ6sgYBvqxFQC6vIPPsmHvbS0NLRt2xbdunU7+W2dfFnyGQh18hoygxoKEOrU8EHHKgh1OrqmRs2EOjV80LEKQp2OrvlfM6FO3gNpqBMHp4wdOxbly5eXr8bFDIQ6F8VkKl8VINT5Kr/WkxPqtLbP1+IJdb7Kr/XkhDqt7fOteEKdvPTSUHf6Dp58Se5kINS5oyOz+K8Aoc5/D3StgFCnq3P+102o898DXSsg1OnqnL91E+rk9SfUyWtoKwMvH7clEwcVogChjsvCqQKEOqfKMY5QxzXgVAFCnVPlzI4j1Mn7bxvqDh06hC5duqBUqVLWrDk5OdY1B+Ip+NfzSypevDhq1aqFmJgY+SodZOBOnQPRGKKkAoQ6JW3RoihCnRY2KVkkoU5JW7QoilCnhU3KFUmok7fENtSJA1HCecSddgUPVgkn1o2xhDo3VGQOFRQg1Knggp41EOr09E2Fqgl1KrigZw2EOj1987tqQp28AyGhTlxlkJ2dbV0qHs4jrjmIi4vz7b46Ql04bnGsygoQ6lR2R+3aCHVq+6NydYQ6ld1RuzZCndr+qFodoU7emZBQJz+FPxkIdf7ozlndV4BQ576mpmQk1JnitPt9Eurc19SUjIQ6U5x2t09CnbyeEYG69PR0fPHFF7j++usRHx8vX6WDDIQ6B6IxREkFCHVK2qJFUYQ6LWxSskhCnZK2aFEUoU4Lm5QrklAnb4lrUCfuq1u7di3ee+89rF+/HhUrVuQ3dQX84emX8ovV1AyEOlOdl++bUCevoakZCHWmOi/fN6FOXkMTMxDq5F2XhjpxCuaiRYssmMvIyID4lq527dro1KkTrrzySn5Tl+cRoU5+sZqagVBnqvPyfRPq5DU0NQOhzlTn5fsm1MlraGIGQp28646gThyesnnzZkydOhUrVqyA2KUrWrQoWrZsiQ4dOuD888+Xr0wyA1+/lBSQ4cooQKhTxgrtCiHUaWeZMgUT6pSxQrtCCHXaWaZEwYQ6eRvCgjqx27R8+XJrV27r1q3W7BUqVEBmZibKlSvn6+uWp0tBqJNfHMyghgKEOjV80LEKQp2OrqlRM6FODR90rIJQp6Nr/tdMqJP3ICTUiV25nTt3Yvr06Vi4cCEE2ImrClq3bm3tzJUoUQK9e/e2KvHzXjpCnfxiYAY1FSDUqemLDlUR6nRwSc0aCXVq+qJDVYQ6HVxSr0ZCnbwnIaFO7MKlpKRAXD7evHlztGvXDtWqVbNetxRP/t8n1J3dDH5TJ79YTc1AqDPVefm+CXXyGpqagVBnqvPyfRPq5DU0MQOhTt71kFB36NAhjBkzBitXrrRmq1q1Ku644w40atQIxYsXJ9TZ9IBQZ1MoDvuLAoQ6LgqnChDqnCrHOEId14BTBQh1TpUzO45QJ+9/SKjLn0LcPTd37lzMmTMH2dnZFtBdffXV1l10EyZMQHR0NF+/PIsfhDr5xWpqBkKdqc7L902ok9fQ1AyEOlOdl++bUCevoYkZCHXyrtuGuvypTr+PTvzAKZ6kpCQ8+eST1k6eCg8PSlHBBdbghgKEOjdUNDMHoc5M393omlDnhopm5iDUmem7bNeEOlkFgbChruCU+bt3CxYswP79+5W5o07USKiTXxzMoIYChDo1fNCxCkKdjq6pUTOhTg0fdKyCUKeja/7XTKiT90AK6vKnL+zeupo1a2LkyJGIj4+Xr9JBBkKdA9EYoqQChDolbdGiKEKdFjYpWSShTklbtCiKUKeFTcoVSaiTt8Q21AlwW79+PVatWoUjR46gVKlSaNKkCapUqYKoqKiTleTk5GDRokVYtmwZBg4ciISEBPkqHWQg1DkQjSFKKkCoU9IWLYoi1Glhk5JFEuqUtEWLogh1WtikXJGEOnlLbEGdOAFz3Lhx+Oqrr/4y49///nf06NEDJUuWlK/GxQyEOhfFZCpfFSDU+Sq/1pMT6rS2z9fiCXW+yq/15IQ6re3zrXhCnbz0tqBu6tSpmDRpEho0aIB///vfKFeuHPbu3Yvx48dj9erVePjhh9G2bVv5alzMQKhzUUym8lUBQp2v8ms9OaFOa/t8LZ5Q56v8Wk9OqNPaPt+KJ9TJSx8S6n7//XcMGzYMW7ZswdNPP33K6ZabNm1Cv379UKdOHQwePNi65kCVh1CnihOsQ1YBQp2sgubGE+rM9V62c0KdrILmxhPqzPVepnNCnYx6f8aGhLrMzEykpKRYg1NTU0/5Ri4jI8P6e+KbutP/nnxpchkIdXL6MVodBQh16nihWyWEOt0cU6deQp06XuhWCaFON8fUqJdQJ++DFNSdDfjkSws/g/iXUP4j/lDp3r07vv76a8TGxoafzOUIXj7usqAGpSPUGWS2y60S6lwW1KB0hDqDzHa5VUKdy4Iako5QJ290oKBO7BbOnDnTUuWPP/7Azz//DPGHC6FOfqEwg38KEOr80173mQl1ujvoX/2EOv+0131mQp3uDvpTP6FOXvdAQV1BOfj6pfziYAY1FCDUqeGDjlUQ6nR0TY2aCXVq+KBjFYQ6HV3zv2ZCnbwHtqHu+PHj1oEpBS8Tz8rKwtChQ60qTv97RYoUQVxc3Cl32MmXaz8Doc6+VhyptgKEOrX9Ubk6Qp3K7qhdG6FObX9Uro5Qp7I76tZGqJP3xjbUpaWlhTVbcnKyr4enEOrCsouDFVaAUKewOYqXRqhT3CCFyyPUKWyO4qUR6hQ3SNHyCHXyxoSEuiNHjmDDhg0QB32E84jrDWrVqoWYmJhwwlwbS6hzTUom8lkBQp3PBmg8PaFOY/N8Lp1Q57MBGk9PqNPYPB9LJ9TJix8S6uSn8CcDoc4f3Tmr+woQ6tzX1JSMhDpTnHa/T0Kd+5qakpFQZ4rT7vZJqJPXk1Anr6GtDLzSwJZMHFSIAoQ6LgunChDqnCrHOEId14BTBQh1TpUzO45QJ+8/oU5eQ1sZCHW2ZOIgQh3XgIsKEOpcFNOwVIQ6wwx3sV1CnYtiGpSKUCdvNqFOXkNbGQh1tmTiIEId14CLChDqXBTTsFSEOsMMd7FdQp2LYhqUilAnbzahTl5DWxkIdbZk4iBCHdeAiwoQ6lwU07BUhDrDDHexXUKdi2IalIpQJ282oU5eQ1sZCHW2ZOIgQh3XgIsKEOpcFNOwVIQ6wwx3sV1CnYtiGpSKUCdvNqFOXkNbGQh1tmTiIEId14CLChDqXBTTsFSEOsMMd7FdQp2LYhqUilAnb3ZIqMvNzUV2drY1U1xcHKKios46a/69dmIQ76n7n1SEOvnFamoGnn5pqvPyfRPq5DU0NQOhzlTn5fsm1MlraGIGQp286yGhLjMzEykpKdZMqampSEhIsP73oUOHMGPGDOt/t2vXDiVLlrT+95nGy5caXgbeUxeeXhytrgKEOnW9Ub0yQp3qDqlbH6FOXW9Ur4xQp7pDatZHqJP3xTHUnQneCHWFm8KdOvnFamoGQp2pzsv3TaiT19DUDIQ6U52X75tQJ6+hiRkIdfKuE+rkNbSVgVBnSyYOKkQBQh2XhVMFCHVOlWMcoY5rwKkChDqnypkdR6iT959QJ6+hrQyEOlsycRChjmvARQUIdS6KaVgqQp1hhrvYLqHORTENSkWokzebUCevoa0MhDpbMnEQoY5rwEUFCHUuimlYKkKdYYa72C6hzkUxDUpFqJM3m1Anr6GtDIQ6WzJxEKGOa8BFBQh1LoppWCpCnWGGu9guoc5FMQ1KRaiTN5tQJ6+hrQyEOlsycRChjmvARQUIdS6KaVgqQp1hhrvYLqHORTENSkWokzebUCevoa0MhDpbMnEQoY5rwEUFCHUuimlYKkKdYYa72C6hzkUxDUpFqJM32zbUpaWlhTVbcnLyKffahRXswmDeU+eCiEyhhAI8/VIJG7QsglCnpW1KFE2oU8IGLYsg1Glpm+9FE+rkLQgJdfmXjGdnZ4c1W1xc3CmXkocV7MJgQp0LIjKFEgoQ6pSwQcsiCHVa2qZE0YQ6JWzQsghCnZa2+V40oU7egpBQJz+FPxkIdf7ozlndV4BQ576mpmQk1JnitPt9Eurc19SUjIQ6U5x2t09CnbyehDp5DW1l4Dd1tmTioEIUINRxWThVgFDnVDnGEeq4BpwqQKhzqpzZcYQ6ef/Dhrr09HQsX74cmzdvhviBoWjRoqhZsyZq166N+vXrIz4+Xr4qFzJwp84FEZlCCQUIdUrYoGURhDotbVOiaEKdEjZoWQShTkvbfC+aUCdvgW2oy8nJwcsvv4xFixZB/JBZ2CMA76abbsIDDzyAkiVLylcnkYFQJyEeQ5VSgFCnlB1aFUOo08oupYol1Cllh1bFEOq0skuZYgl18lbYgjpxWMro0aOxcuVK1KlTB127dkW1atWsXTrxHD16FBs3bsTkyZOxYcMGNGzYEAMGDPAV7Ah18ouDGdRQgFCnhg86VkGo09E1NWom1Knhg45VEOp0dM3/mgl18h7YgrqZM2fipZdeCglrBeGvV69eaNWqlXyFDjMQ6hwKxzDlFCDUKWeJNgUR6rSxSrlCCXXKWaJNQYQ6baxSqlBCnbwdIaFOHPAxcuRIfP/99xgzZoz1/dzZnrVr12LQoEEWAPbv3x/FihWTr9JBBkKdA9EYoqQChDolbdGiKEKdFjYpWSShTklbtCiKUKeFTcoVSaiTtyQk1GVmZiIlJQW5ubnWZeKJiYlnnXXPnj3o06cPihcvjnHjxvl2cAqhTn5xMIMaChDq1PBBxyoIdTq6pkbNhDo1fNCxCkKdjq75XzOhTt4D21AnphJQl5CQcNZZ8yHQ7nj5FgrPQKiLlLLM67UChDqvFQ/OfIS64HjpdSeEOq8VD858hLrgeOllJ4Q6ebUJdfIa2srAe+psycRBhShAqOOycKoAoc6pcowj1HENOFWAUOdUObPjCHXy/hPq5DW0lYFQZ0smDiLUcQ24qAChzkUxDUtFqDPMcBfbJdS5KKZBqQh18mbbhrrjx49j2LBhIb+Ry8rKwtChQxEdHW3rdU35FgrPwNcvI6Us83qtAHfqvFY8OPMR6oLjpdedEOq8Vjw48xHqguOll50Q6uTVtg11aWlpYc2WnJxMqCugGHfqwlo+HFxAAUIdl4NTBQh1TpVjHKGOa8CpAoQ6p8qZHUeok/c/JNQdOXLEulBcQEk4jzj9slatWoiJiQknTGrs8uXLT8bv2rUL/fr1g7hiITY2ViqvG8GEOjdUNDMHoc5M393omlDnhopm5iDUmem7G10T6txQ0bwchDp5z0NCnfwU3mUQp3OuWLHCmvC3337DypUrIf5wIdR55wFncl8BQp37mpqSkVBnitPu90moc19TUzIS6kxx2t0+CXXyegYK6grKwW/q5BcHM6ihAKFODR90rIJQp6NratRMqFPDBx2rINTp6Jr/NRPq5D0g1MlraCsDX7+0JRMHFaIAoY7LwqkChDqnyjGOUMc14FQBQp1T5cyOI9TJ+0+ok9fQVgZCnS2ZOIhQxzXgogKEOhfFNCwVoc4ww11sl1DnopgGpSLUyZtNqJPX0FYGQp0tmTiIUMc14KIChDoXxTQsFaHOMMNdbJdQ56KYBqUi1MmbTaiT19BWBkKdLZk4iFDHNeCiAoQ6F8U0LBWhzjDDXWyXUOeimAalItTJm02ok9fQVgZCnS2ZOIhQxzXgogKEOhfFNCwVoc4ww11sl1DnopgGpSLUyZvtOtRlZmYiJSXFqkxcMZCQkCBfpYMMPP3SgWgMUVIBHpSipC1aFEWo08ImJYsk1ClpixZFEeq0sEm5Igl18pYQ6uQ1tJWBO3W2ZOIg7tRxDbioAKHORTENS0WoM8xwF9sl1LkopkGpCHXyZhPq5DW0lYFQZ0smDiLUcQ24qAChzkUxDUtFqDPMcBfbJdS5KKZBqQh18mYT6uQ1tJWBUGdLJg4i1HENuKgAoc5FMQ1LRagzzHAX2yXUuSimQakIdfJmE+rkNbSVgVBnSyYOItRxDbioAKHORTENS0WoM8xwF9sl1LkopkGpCHXyZhPq5DW0lYFQZ0smDiLU2VoD06dPx/z5y7Fu3WYcPJiNkiVLokaNqmjZsiFat26NxMREW3mCPohQF3SHI9cfoS5y2gY9M6Eu6A5Hpj9CnbyuIaEuNzcX2dnZECfw2XmysrIwdOhQREdH8/TLAoIR6uysHo4pTAGefvk/Vd566y08/vjzOHiwOjIyWgG4HIAAuIMANiAu7lPExCzB4MEP49FHHzV+QRHqjF8CjgUg1DmWzvhAQp3xS8CRAIQ6R7KdEhQS6vKvKEhLSwtrtuTkZEIdoS6sNcPBhStAqPtTl+7dUzBz5mbs2zcyD+bOtGJ2ICFhKK666jDefvtZlC1b1tilRagz1nrpxgl10hIam4BQZ6z1Uo0T6qTks4JDQt2RI0ewYcMGiJ2mcJ7ixYujVq1aiImJCSfMtbG8p841KZnIZwUIdUCXLo9h+vTDOHDgJdtuxMQ8iUaNvsWnn76LYsWK2Y4L0kBCXZDc9LYXQp23egdpNkJdkNz0rhdCnbzWIaFOfgp/MhDq/NGds7qvgOlQ99prr6F//7lIT58ZtrhxcY/hwQfjMWbME2HHBiGAUBcEF/3pgVDnj+5BmJVQFwQXve+BUCeveUSgLj09HV988QWuv/56xMfHy1fpIAOhzoFoDFFSAZOhTnzPe8klTbBr1zQANR34cxTx8bWwdOkM1K5d20G83iGEOr3987N6Qp2f6us9N6FOb//8qp5QJ6+8a1B37NgxrF27Fu+99x7Wr1+PihUr8pu6Av7woBT5xWpqBpOhThyM8sgjS5GVNVHC/rHo3/8QRo8eKpFDz1BCnZ6+qVA1oU4FF/SsgVCnp29+V02ok3dAGupycnKwaNEiC+YyMjJQpEgR6zfinTp1wpVXXomoqCj5Kh1k4E6dA9EYoqQCJkNd+/ZdMWPGLQBulfDmR1x66UPYsOFziRx6hhLq9PRNhaoJdSq4oGcNhDo9ffO7akKdvAOOoE5cc7B582ZMnToVK1asgNilK1q0KFq2bIkOHTrg/PPPl69MMgOhTlJAhiujgMlQV7Pmtfjxx/cAVJLyIza2EtLSNvj2OrhU8RLBhDoJ8QwPJdQZvgAk2ifUSYhncCihTt78sKBOvEK4fPlya1du69at1uwVKlSAuPagXLlyvr5ueboUhDr5xcEMaihgMtSdf35t/PrrGgByp+gmJl6G776bj0qV5OBQjRVhvwpCnX2tOPJUBQh1XBFOFSDUOVXO7DhCnbz/IaFO7Mrt3LkT06dPx8KFC62rDeLi4tC6dWtrZ65EiRLo3bu3VUlqaioSEhLkq3IhA6HOBRGZQgkFTIa6KlUaYNu2TwHI/blSunQ1bN68wrg76wh1SvwjrGURhDotbVOiaEKdEjZoVwShTt6ykFBX8PLx5s2bo127dqhWrZr1uqV48v8+oe7sZvCgFPnFamoGk6GuefM7sGTJowAaS9i/H8nJN+D//k/s+Jn1EOrM8tvNbgl1bqppVi5CnVl+u9UtoU5eyZBQd+jQIYwZMwYrV660ZqtatSruuOMONGrUCOKCcUKdPRMIdfZ04qi/KmAy1I0bl4qBAw/i6FGZe+bexV13LcO7775o3PIi1BlnuWsNE+pck9K4RIQ64yx3pWFCnbyMIaEufwpx99zcuXMxZ84ciLujBNBdffXV1l10EyZMQHR0NF+/PIsfhDr5xWpqBpOhbuPGjWjUqA0OHNjs2P4yZVrhzTf/hZtuuslxDl0DCXW6Oud/3YQ6/z3QtQJCna7O+Vs3oU5ef9tQlz/V6ffRiR84xZOUlIQnn3zS2slT4eE3dSq4wBrcUMBkqBP69ezZH6+9FoM//hjuQM7JuO66hVi0SJygad5DqDPPc7c6JtS5paR5eQh15nnuRseEOnkVw4a6glPm794tWLAA+/fvV+aOOlEjoU5+cTCDGgqYDnXi/su//a0D1q/vDOCeMEz5DGXLPozPPvsQl112WRhxwRlKqAuOl153QqjzWvHgzEeoC46XXnZCqJNXOyTUidMvxeuW4hGnXhZ2mXhh99bVrFkTI0eO9O1eKEKd/OJgBjUUMB3qhAvr16/H7bc/hB9/FJeQ97FhzNtIShqG99+fYL0ibupDqDPVefm+CXXyGpqagVBnqvNyfRPq5PQT0SGhLtyDUHJycrBo0SIsW7YMAwcO9O2KA0Kd/OJgBjUUINT96YO4WuWxx4Zj8eIfkZ5+P4A2AOILmHQMwHwkJb2GSy8tiueeG4S6deuqYaJPVRDqfBI+ANMS6gJgok8tEOp8El7zaQl18ga6DnXyJbmTgVDnjo7M4r8ChLpTPRC/NJo8eRaWLPkCR45Eo0iReOTm/obc3AO4+urG6Nq1LW677Tb/jVOgAkKdAiZoWgKhTlPjFCibUKeACRqWQKiTN41QJ6+hrQw8/dKWTBxUiAKEujMvi61bt0K8HXDOOecgOTnZOpWXz/8UINRxNThVgFDnVDnGEeq4BpwoQKhzotqpMYQ6eQ1tZSDU2ZKJgwh1XAMuKkCoc1FMw1IR6gwz3MV2CXUuimlQKkKdvNm2oU58W9e0aVPbvwkXh6q0a9cOJUuWlK/SQQa+fulANIYoqQB36pS0RYuiCHVa2KRkkYQ6JW3RoihCnRY2KVckoU7eEttQl5aWFtZs4lWo1NRUHpSSpxp36sJaPhxcQAFCHZeDUwUIdU6VYxyhjmvAqQKEOqfKmR1HqJP33zbUian8hLRwW+VOXbiKcbyqChDqVHVG/boIdep7pGqFhDpVnVG/LkKd+h6pWCGhTt6VQEHdzJkzTyqyZ88ejB492rrfKjY2Vl4pyQzcqZMU0OBwQp3B5ku2TqiTFNDgcEKdweZLtk6okxTQ0HBCnbzxgYI6sZMo/kUkHnFh+scff4xt27YR6uTXCTP4qAChzkfxNZ+aUKe5gT6WT6jzUXzNpybUaW6gT+UT6uSFDxTUFZSDr1/KLw5mUEMBQp0aPuhYBaFOR9fUqJlQp4YPOlZBqNPRNf9rJtTJexAS6g4dOoQZM2ZYM/l5mmW4rRLqwlWM41VVgFCnqjPq10WoU98jVSsk1KnqjPp1EerU90jFCgl18q6EhDr5KfzJQKjzR3fO6r4ChDr3NTUlI6HOFKfd75NQ576mpmQk1JnitLt9Eurk9Qwb6nJycrBq1SosWbIEO3futCqoWLEimjVrhquvvhqlSpWSr8qFDIQ6F0RkCiUUINQpYYOWRRDqtLRNiaIJdUrYoGURhDotbfO9aEKdvAW2oe7YsWOYN28eXn/9dfz222/WzGXKlLH+Oz093frvc889F/fddx9at26NokWLylcnkYFQJyEeQ5VSgFCnlB1aFUOo08oupYol1Cllh1bFEOq0skuZYgl18lbYgrrc3FzMnj0bL7/8MkqXLo0ePXrgmmuuQbFixawKBPCtWbMGEyZMsHbvbr/9dtx///2Ijo6Wr9BhBkKdQ+EYppwChDrlLNGmIEKdNlYpVyihTjlLtCmIUKeNVUoVSqiTt8MW1G3cuBEDBw5E+fLlMWLECJQtW7bQmYUhQ4YMwY4dO/Dkk0+iTp068hU6zECocygcw5RTgFD3V0uWL1+OZcuWY/Xqn5CZmYXY2FKoU6cKGje+CjfccINyHvpVEKHOL+X1n5dQp7+HfnVAqPNLeb3nJdTJ+xcS6sQu3QsvvICPPvoIvXr1QqtWrc466/z58/HMM8/g1ltvRc+ePREVFSVfpYMMhDoHojFESQUIdf+zZcGCBRg69CX88stBZGTciBMnxC+OEgFkAdiIpKTPkZR0AEOHPohOnTop6aeXRRHqvFQ7WHMR6oLlp5fdEOq8VDs4cxHq5L0MCXUHDx7EgAEDkJGRgbFjx1qHopztEa9f9unTBxUqVLB29cR3dn48hDo/VOeckVCAUPenqiNHPonnnpuN9PQnAJztl0urUabMMNxySzVMnjw+EpZok5NQp41VyhVKqFPOEm0KItRpY5VShRLq5O0ICXWZmZlISUmxZkpNTUVCQsJZZw13vHwLhWcg1EVKWeb1WgFCHfD44yMwYcJ67Nv3DoA/v+UN9cTF9ULLlocwdeqEUEMD+/cJdYG1NuKNEeoiLnFgJyDUBdbaiDZGqJOXNyTUZWVloXfv3jh8+LC1Uye+qzvbs2fPHmunLi4uDqNHj0ZsbKx8lQ4yEOociMYQJRUwHeo+/PBDPPTQC0hPXxK2P4mJnTFo0OXWq+MmPoQ6E113p2dCnTs6mpiFUGei6/I9E+rkNQwJdUePHsVTTz2FpUuX4vHHH0fjxo3POuuyZcswfPhwXHfdddYOn18nYBLq5BcHM6ihgOlQd/HFTbBlyzgADQsx5DCAHADnAChZyN9PR6lSdfDdd0tRtWpVNQz1sApCnYdiB2wqQl3ADPWwHUKdh2IHaCpCnbyZIaFOTJEPavXq1cPgwYNRsmRhPzwB4mLyoUOHYtOmTRYAisvI/XoIdX4pz3ndVsBkqBO7dN27z0BGxrsFZF16Aj/PAAAgAElEQVQH4CMAXwHYBEBcnSLgrhqARgBaA/jfL5+KFRuK4cNLoX//Pm5bo3w+Qp3yFilbIKFOWWuUL4xQp7xFShZIqJO3xRbUiXvoJk6ciJkzZ6Jhw4b417/+hXLlyp0y+969ezF+/HisXr0abdu2Rbdu3Xy9gJxQJ784mEENBUyGun/8oyemTLkWQMc8cBsFYCqAewHcDOCyAib9DGA+gCkA6gIYCKASgO9Qt25/rFkj/p5ZD6HOLL/d7JZQ56aaZuUi1Jnlt1vdEurklbQFdWKaQ4cOWZePf/rppxA/ZJYpUwaVKlWyDk754YcfIMwQz80332wBXfHixeWrk8hAqJMQj6FKKWAy1NWu3RwbNkwGIP486QmgCoCn83bnzmbTWAAzAbwA4ErExVXCrl0/+nYar18LilDnl/L6z0uo099Dvzog1PmlvN7zEurk/bMNdWIqcWfdli1brDvrvv76a6Snp1sVlC5d2trBu/3223HBBRf4djddQTkIdfKLgxnUUMBkqKtYsQ527VoBoHPeN3W9wzDlfQDiSoNpSEy8Cd99t8D6RZRJD6HOJLfd7ZVQ566eJmUj1Jnktnu9EurktQwL6uSn8y4Doc47rTlTZBUwGeouvLAe/u//xGuWGQCedyB0KoCfULr0Z9i0aWnI03sdTKB0CKFOaXuULo5Qp7Q9ShdHqFPaHmWLI9TJWxMS6sRrlzNmzLBmateu3RkPSZEvxd0MhDp39WQ2/xQwGerq12+Jb775DsBG8U6AQxMaIynpV6Sn/+IwXt8wQp2+3vldOaHObwf0nZ9Qp693flZOqJNXPyTUqXKZeLitEurCVYzjVVXAZKhr3fpWfPyxONXyGQl7XsWFF07Ctm2rJHLoGUqo09M3Faom1Knggp41EOr09M3vqgl18g4Q6uQ1tJVBXN6+bds21KhRw9Z4DqIC+QqYDHXXXHMrVq78N4AWEgtiF8qXvxG7d4urEMx6CHVm+e1mt4Q6N9U0Kxehziy/3eqWUCevJKFOXkNbGQh1tmTioEIUMBnqLrqoIX75ZQ6AslJrIz6+Cn7++WskJSVJ5dEtmFCnm2Pq1EuoU8cL3Soh1OnmmBr1EurkfSDUyWtoKwOhzpZMHESoO0WBP0+//C+AElJrIzGxNk+/lFKQwaYpQKgzzXH3+iXUuaelSZkIdfJu24a6tLS0sGZLTk5GamqqdY+dHw+/qfNDdc4ZCQVM3qmrXr0xfvppOoAKUtLGxV2Abdu+8+3PI6niJYK5UychnuGhhDrDF4BE+4Q6CfEMDiXUyZtvG+rEgSlNmza1fal4XFycr6dlEurkFwczqKGAyVB38833Yt68uwDcKGHGNlx88T+wefNSiRx6hhLq9PRNhaoJdSq4oGcNhDo9ffO7akKdvAO2oU5M5efOW7itEurCVYzjVVXAZKh79dVX0avXBuTkiEvEnT4voGfPXXj++SedJtA2jlCnrXW+F06o890CbQsg1Glrna+FE+rk5SfUyWtoKwO/qbMlEwcVooDJULd7925cemkjZGYuA3Ceo/WRlFQfc+e+gIYNGzqK1zmIUKeze/7WTqjzV3+dZyfU6eyef7UT6uS1J9TJa2grA6HOlkwcRKj7iwLjx4/H8OHfIzNzctjrIyZmOO6+OxOTJz8bdmwQAgh1QXDRnx4Idf7oHoRZCXVBcNH7Hgh18poT6uQ1tJWBUGdLJg4i1BW6Bho2bI1Vq2oDGBPGGpmESpVexrfffoIyZcqEERecoYS64HjpdSeEOq8VD858hLrgeOllJ4Q6ebVDQl1ubi6ys7OtmcThJ1FRUfKzepCB39R5IDKn8EQBk1+/FAJv3LgRTZveivT0GnmvYIpv40LdWzcYwDLExaXhww9fxg033OCJV6pNQqhTzRF96iHU6eOVapUS6lRzRI96CHXyPoWEOvkp/MlAqPNHd87qvgKmQ12bNg/go48aAHgQwK0AxCmW9wJoA6Cu+HUTgEMANgCYD2ACgOoA3gbwA2rXHot16xa5b4wGGQl1GpikaImEOkWN0aAsQp0GJilYIqFO3hRfoE7s/s2bNw+TJk3C77//jurVq+PBBx9ErVq1Cu1IjJ89e7a1S9imjfhBLvRDqAutEUfooYDJULdixQrccksK9u9fAOBfAIrl/fdXeXD3IwDxJsG5AC4CcA2A1gDeAyAuLX8eCQnD8eKLN+Ouu8TVCGY9hDqz/HazW0Kdm2qalYtQZ5bfbnVLqJNX0heo27t3L8ThB126dEHlypUtYNuyZQt69eqF6OjoU7o6duwYZs2ahddeew3dunVD27ZtbXVNqLMlEwdpoIDJUDdgwDA89VQ8gLUALgQwLAzHJgGYCuABtGr1MT7++K0wYoMxlFAXDB/96IJQ54fqwZiTUBcMH73uglAnr7gvUPftt99i0aJFJyFuz549eOmll9C7d2/Exsae0tUrr7xifdNXrlw565s+Qp286cyglwImQ13Dhrdi1SrxKmUGgPBPv/wTAvejfPlF2L37B72Md6FaQp0LIhqaglBnqPEutE2oc0FEA1MQ6uRN9wXqVq1ahZUrV+LRRx+1OsjMzMTIkSMtyKtYseIpXYlTI2NiYqzdOvEQ6uRNZwa9FDAZ6ipWrI1du34DsNzxPXVAfcTG7sPmzatQoUIFvcyXrJZQJymgweGEOoPNl2ydUCcpoKHhhDp5432BupkzZ0L8Q18Q6oYNG4ZHHnkEVatWLbQrEXMmqBM7fcuXL4eAxfznwIEDmD59OsaMGYPExEQ0a9ZMXi2JDEePHoV47fR0aJVIyVBDFBBQt2PHDlxwwQWGdPy/NitXro2srPYAnpPo/UUUL/40vv12Ac47z9kF5hKT+xq6c+dO6y2HYsXEt4h8qIB9BcS/V+Pj41GiRAn7QRxJBQCIH85LliyJc88V3zrzoQL2FMjKyoL4eSchIcFeQIRHiT8DxSdgZzrvI8LTO0rvC9SFs1OX31UoqBs+fDjWrl178vqFI0eOYPv27bj99ttx0003oUmTJo4Ecivo+PHjOHjwIEqXLu1WSuYxRAFxUJDYzRa/nDDtqVXrBuTk/AfAjRKtb0eRIo2wceNi435AFb/cEq+0n/6tsoSYDDVEAfHZwznnnMNfCBjit5tt5uTkWG9Yif/woQJ2FRAHJ4qfd8QvBFR4xJ+B4oBGQl0IN9atW4eFCxdaO3Xihw1Bw8899xz69etn/WawsOdsUFfYeB6UosI/EqzBDQVMfv0yPr46srO/BCD32mR0dFns27dZmd8AurEu7OTg65d2VOKYM/07VOzylipVigJRgbAU4OuXYcnFwXkK8PVL+aXgy06deA1RvBbZo0cPVKlSBQsWLMCaNWvQt2/fM/5WkFAnbzYz6KmAyVCXlHQxMjLWAyh+mnniGzvxn58AZAEQP3hWBnAVgL//xehzzrkIP/64BMnJyXouAodVE+ocCscw8Js6LgKnChDqnCpndhyhTt5/X6BObK+K793eeOMNiINQLrzwQgwcOND6nk68ZlbY93WEOnmzmUFPBUyGugoVamPPnsUAyuaZJ+6reynvbrqWAOoAEK+lirvqNgL4DMCBvIvKO500vHjx87Fz5zokJSXpuQgcVk2ocygcwwh1XAOOFSDUOZbO6EBCnbz9vkCdfNmhM/D1y9AacYQeCpgMdeefXw+//joWQAsAowGIA5PENQWtzmKeuHR8OIBqAMYD2IWYmEY4fHibHoa7WCWhzkUxDUvFnTrDDHexXUKdi2IalIpQJ282oU5eQ1sZxI7ktm3bUKNGDVvjOYgK5CtgMtSdd1517N7dBoC4v3IdgCkA7H58/xiAQxBXGhQrNhQZGZuN+z6IUMc/R5wqQKhzqhzjCHVcA04UINQ5Ue3UGEKdvIa2MhDqbMnEQYUoYDLUVahwiXWQ0p+vWS5xsD7uBfAF4uKisGHDl6hUqZKDHPqGEOr09c7vygl1fjug7/yEOn2987NyQp28+oQ6eQ1tZSDU2ZKJgwh1pyhQuXJ9bN8uLh9/HUBDB+tjH4Ca1qm6P/64AuXLl3eQQ98QQp2+3vldOaHObwf0nZ9Qp693flZOqJNXn1Anr6GtDIQ6WzJxEKHuFAUuueRqbNokTrWcKrE2Hkds7GvIzt4pkUPPUEKdnr6pUDWhTgUX9KyBUKenb35XTaiTd4BQJ6+hrQyEOlsycRCh7hQF6tRpjnXr/p+9MwHTser/+HcW2zBZBlmzhrKLREklIpWQSEglS7JkX8JLsq/ZS2iR5NX2r2RJiiYUQpZsWSJl7DK2mflfv7vn8c5olvM85362+3zv63qv930553fO+fyOmefznHOf0wXAkxpzYyty5nwKZ87s1IgRmlUpdaGZt2DoNaUuGLIQmn2g1IVm3gLda0qdfgYodfoMlSJQ6pQwsRClLgWBUqVq4cCB9wGU0Job2bIVwIkT+5E9e3atOKFWmVIXahkLnv5S6oInF6HWE0pdqGUsOPpLqdPPA6VOn6FSBEqdEiYWotSlIFC4cCUcOyZXFGTVmht58pTHtm0rULhwYa04oVaZUhdqGQue/lLqgicXodYTSl2oZSw4+kup088DpU6foVIESp0SJhai1KUgULRoVfz+u5x6mVNrbkRHl8KePd+jQIECWnFCrTKlLtQyFjz9pdQFTy5CrSeUulDLWHD0l1KnnwdKnT5DpQiUOiVMLESpS0GgdOna2L9/KoAaGnPjAqKiyuPvvw9pxAjNqpS60MxbMPSaUhcMWQjNPlDqQjNvge41pU4/A5Q6fYZKESh1SphYiFKXgkDZsndiz57mAPprzI1PkD17P1y4sEcjRmhWpdSFZt6CodeUumDIQmj2gVIXmnkLdK8pdfoZoNTpM1SKQKlTwsRClLoUBIoVq4LDh5MAbNWYGy2QLdsa/P77r8iTJ49GnNCrSqkLvZwFS48pdcGSidDrB6Uu9HIWDD2m1OlngVKnz1ApAqVOCRMLUepSEPjnoJS7AZQG0NuL+fExgLcQE3MIW7Z8iaJFi3oRI3SrUOpCN3eB7jmlLtAZCN32KXWhm7tA9pxSp0+fUqfPUCkCpU4JEwtR6lIQKF26Fvbvnw7gBQCvAmjswRz5BcAjAN5DzpxtsX//T4iJifGgfugXpdSFfg4DNQJKXaDIh367lLrQz2EgRkCp06dOqdNnqBSBUqeEiYUodSkINGzYBsuXPwsgM4COAAYBaKswT1YCeBHASAD3oGTJ5ti/f71CPWcVodQ5K5/+HA2lzp+0ndUWpc5Z+fTXaCh1+qQpdfoMlSJQ6pQwsRClLgWB/v37Y/z4S0hKkhMwfwYwHEAWAJ0A3J8Krc0A5gLYDmAogPoA3kS9el9h1aqlxs0vSp1xKbdtwJQ621AaF4hSZ1zKbRkwpU4fI6VOn6FSBEqdEiYWotSlINCzZ19MnboAwF4AuVx/9z6A/7ok7zbXn//tKiOXizcF0B5ANlf5Grj77vxYt+4L4+YXpc64lNs2YEqdbSiNC0SpMy7ltgyYUqePkVKnz1ApAqVOCRMLUepSELj77scRG1vE9Wfybl3y5ziA3wCcdwncLQCK3VBmAoBfUbDgehw7Jqt3Zj2UOrPybedoKXV20jQrFqXOrHzbNVpKnT5JSp0+Q6UIlDolTCxEqUtBoFixajh8eLXroJSaAPp4MEcWAXgdwIfIlesB/Prr98ifP78H9UO/KKUu9HMYqBFQ6gJFPvTbpdSFfg4DMQJKnT51Sp0+Q6UIlDolTCxEqUtBoHDhijh27EcApwC8BKA4gLEAMmUwV8YB+BSArO5VRZ485bFt2woULizbM815KHXm5NrukVLq7CZqTjxKnTm5tnOklDp9mpQ6fYZKESh1SphYiFKXgkCFCvdjx455AEoAuAxgFAB5p05OxJTrCiolK78PwHIA7wK4w3VS5j8Sd9NNRXHs2G5kz57dqDlGqTMq3bYOllJnK06jglHqjEq3bYOl1OmjpNTpM1SKQKlTwsRClLoUBNq06YaFC+8B0DLZn+8E8AmAtdb7ckCi6z+lANRyyV7tZOW3omrVAdi8eZlx84tSZ1zKbRswpc42lMYFotQZl3JbBkyp08dIqdNnqBSBUqeEiYUodSkILF26FB07LsWpU7I6l9pzBYCcfJk12WmXKctlzjwUw4fnwIAB/YybX5Q641Ju24ApdbahNC4Qpc64lNsyYEqdPkZKnT5DpQiUOiVMLESp+xeBsmXrYM8eeY8u+eqb6lT5C9HR1bB161qUKCFbOM16KHVm5dvO0VLq7KRpVixKnVn5tmu0lDp9kpQ6fYZKESh1SphYiFL3LwKyWte581TExa0BEO7RHImJaYfBg6vi5Zdf9qieUwpT6pySSf+Pg1Lnf+ZOaZFS55RM+ncclDp93pQ6fYZKESh1SphYiFKX6hwYPvw1zJixBSdOyCEo7kvF058uOXN2x8MPX8X7788ydl5R6oxNvfbAKXXaCI0NQKkzNvVaA6fUaeGzKlPq9BkqRaDUKWFiIUpdmnOgZcunsGTJRiQlTQHwaDpz5QeEhb2MO++Mxvr1K42eU5Q6o9OvNXhKnRY+oytT6oxOv9eDp9R5je56RUqdPkOlCJQ6JUwsRKlLdQ7MnTsXAwe+hbi4DgA+B3ASwEOuKw3yADgHYBeArwHEA2iLvHk/R6dOlTBy5DBj5xWlztjUaw+cUqeN0NgAlDpjU681cEqdFj6u1OnjU49AqVNnxZIpCSQmJmLnzp2oUKGCkWjWrFmDZs064/TpFQBucTFY5Lpc/KDr/jq5jLwggIYAulznlC9fA0yc2BZt27Y1kh2lzsi02zJoSp0tGI0MQqkzMu3ag6bUaSPk9kt9hGoRKHVqnFjq3wRMl7qaNR/Dxo3PA2gCIBbAbADbANQHUBFALgAXk63UxQB4wXVf3S8oWLA1duz4Frlz5zZuelHqjEu5bQOm1NmG0rhAlDrjUm7LgCl1+hi5/VKfoVIESp0SJhZKhYDJUrd8+XI8/fTrOHnyCwDTAMwAMBRA63TmynIAIwHUtf47R47uGDfuNnTp8r8VPFMmGqXOlEzbP05Knf1MTYlIqTMl0/aOk1Knz5NSp89QKQKlTgkTC1HqUhDo0qUfZs8uC+CM6325dwDkVZwnsloXDaA57r57Itat+0ixnnOKUeqck0t/j4RS52/izmmPUuecXPpzJJQ6fdqOkro5c+ZcJyKTY9asWdi9ezeio+WDXWAfSl1g+Ydy6yav1FWt+hB+/rkpgHkAVgPI4WEqWwB4ALlzj8cff+xClixZPKwf2sUpdaGdv0D2nlIXSPqh3TalLrTzF6jeU+r0yTtK6iZOnIgLFy5YVE6fPo1FixZh3759lDr9ecIIASRgstQVKVIZR4/K6ZZDLDnz/Dlk1cuVKxK//LIahQsX9jxECNeg1IVw8gLcdUpdgBMQws1T6kI4eQHsOqVOH76jpC45DvmF1KRJE8TGxlLq9OcJIwSQgMlSly9fScTFVQWwVCMD/REV9Tb27t2MQoUKacQJvaqUutDLWbD0mFIXLJkIvX5Q6kIvZ8HQY0qdfhYodfoMlSJw+6USJhZKhYDJUpc3bwWcPDkAQBuNufEjIiOfQHz8fkRGRmrECb2qlLrQy1mw9JhSFyyZCL1+UOpCL2fB0GNKnX4WKHX6DJUiUOqUMLEQpS4FgX+k7lMApbTmRmRkPpw9ewhRUVFacUKtMqUu1DIWPP2l1AVPLkKtJ5S6UMtYcPSXUqefB0qdPkOlCJQ6JUwsRKlLQSBfvrKIi9sKIKvW3Mie/Vbs3v0NihQpohUn1CpT6kItY8HTX0pd8OQi1HpCqQu1jAVHfyl1+nmg1OkzVIpAqVPCxEKUuhQEihW7A4cPfwPgJq25kStXWeza9S0KFCigFSfUKlPqQi1jwdNfSl3w5CLUekKpC7WMBUd/KXX6eaDU6TNUikCpU8LEQpS6FARq1XoM69cPByCHpXj7XMLNN1fD8eM7vQ0QsvUodSGbuoB3nFIX8BSEbAcodSGbuoB2nFKnj59Sp89QKQKlTgkTC1HqUhAYOHA4xoyRVbqXNebGF2jU6EN8+eXbGjFCsyqlLjTzFgy9ptQFQxZCsw+UutDMW6B7TanTzwClTp+hUgRKnRImFqLUpSCwfv16PPLIyzh58gev50bu3G0wc+YjaNWqldcxQrUipS5UMxf4flPqAp+DUO0BpS5UMxfYflPq9PlT6vQZKkWg1ClhYiFK3b8INGnyPD77rAaAzl7Mj+WoUGEctm//2ou6oV+FUhf6OQzUCCh1gSIf+u1S6kI/h4EYAaVOnzqlTp+hUgRKnRImFqLU/YvArl27ULfu4zhx4k0A93owR35D7twPY/Hi11G/fn0P6jmnKKXOObn090godf4m7pz2KHXOyaU/R0Kp06dNqdNnqBSBUqeEiYUodanOga+++gotW76Ac+emA2iiME82IiamEyZM6IH27dsrlHdmEUqdM/Pqj1FR6vxB2ZltUOqcmVdfj4pSp0+YUqfPUCkCpU4JEwtR6tKcA+vWrUOXLsNw5EgZnD3bCUCVVMr+hqxZ5yJPnv/DtGn/QbNmzYyeU5Q6o9OvNXhKnRY+oytT6oxOv9eDp9R5je56RUqdPkOlCJQ6JUwsRKlLdw5cuXIFc+fOxcyZS3H8+BkAtyMhISfCwy8iPHwPcuS4gueea4qOHZ/DzTffbPx8otQZPwW8BkCp8xqd8RUpdcZPAa8AUOq8wpaiEqVOn6FSBEqdEiYWotQpzwERFvngef78eWTLlg3FihVDpUqVlOubUJBSZ0KWfTNGSp1vuJoQlVJnQpbtHyOlTp8ppU6foVIESp0SJhai1HEO2EiAUmcjTMNCUeoMS7iNw6XU2QjToFCUOv1kU+r0GSpFoNQpYWIhSh3ngI0EKHU2wjQsFKXOsITbOFxKnY0wDQpFqdNPNqVOn6FSBEqdEiYWotRxDthIgFJnI0zDQlHqDEu4jcOl1NkI06BQlDr9ZFPq9BkqRaDUKWFiIUod54CNBCh1NsI0LBSlzrCE2zhcSp2NMA0KRanTTzalTp+hUgRKnRImFqLUcQ7YSIBSZyNMw0JR6gxLuI3DpdTZCNOgUJQ6/WRT6vQZKkWg1ClhYiFKHeeAjQQodTbCNCwUpc6whNs4XEqdjTANCkWp0082pU6foVIESp0SJhai1HEO2EiAUmcjTMNCUeoMS7iNw6XU2QjToFCUOv1kU+r0GSpFoNQpYWIhSh3ngI0EKHU2wjQsFKXOsITbOFxKnY0wDQpFqdNPNqVOn6FSBEqdEiYWotRxDthIgFJnI0zDQlHqDEu4jcOl1NkI06BQlDr9ZFPq9BkqRaDUKWFiIUod54CNBCh1NsI0LBSlzrCE2zhcSp2NMA0KRanTTzalTp+hUgRKnRImFqLUcQ7YSIBSZyNMw0JR6gxLuI3DpdTZCNOgUJQ6/WRT6vQZKkWg1ClhYiFKHeeAjQQodTbCNCwUpc6whNs4XEqdjTANCkWp0082pU6foVIESp0SJhai1HEO2EiAUmcjTMNCUeoMS7iNw6XU2QjToFCUOv1kU+r0GSpFoNQpYWIhSh3ngI0EKHU2wjQsFKXOsITbOFxKnY0wDQpFqdNPNqVOn6FSBEqdEiYWotRxDthIgFJnI0zDQlHqDEu4jcOl1NkI06BQlDr9ZFPq9BkqRaDUKWFiIUod54CNBCh1NsI0LBSlzrCE2zhcSp2NMA0KRanTTzalTp+hUgRKnRImFqLUcQ7YSIBSZyNMw0JR6gxLuI3DpdTZCNOgUJQ6/WRT6vQZKkWg1ClhYiFKHeeAjQQodTbCNCwUpc6whNs4XEqdjTANCkWp0082pU6foVIESp0SJhai1HEO2EDg+PHj2LFjB7Zu3Yp8+fKhSJEiKF++PPLnz29DdIYwgQClzoQs+2aMlDrfcHV6VEqdfoYpdfoMlSJQ6pQwsRCljnNAg8CKFSswadK7+OGHtcicuTouXSqIsLAwZMlyFJcv/4h7762Hnj2fxoMPPqjRCquaQIBSZ0KWfTNGSp1vuDo9KqVOP8OOkro5c+ZcJyKTY9asWdi9ezeio6P1SWlGoNRpAjS4emJiInbu3IkKFSoYTIFDT4/AxYsX0b37K/j0058QF9cDQPM0ii9B3ryT0bJlHUyfPpZQSSBNApQ6Tg5vCVDqvCVndj1KnX7+HSV1EydOxIULFywqp0+fxqJFi7Bv3z5Knf48YYQAEqDUBRB+CDR97tw5PP54B8TGlsLly6OVehwV1Qt1657Al1++q1SehcwjQKkzL+d2jZhSZxdJs+JQ6vTz7SipS45DfiE1adIEsbGxlDr9ecIIASRAqQsg/BBounXrF/HRR3lx+fIIj3obFdUXrVsn4M03J3lUj4XNIECpMyPPvhglpc4XVJ0fk1Knn2NKnT5DpQjcfqmEiYVSIUCp47RIi8B///tfdOkyH3FxX3gFKW/eBzBv3st49NFHvarPSs4lQKlzbm59PTJKna8JOzM+pU4/r5Q6fYZKESh1SphYiFLHOeABgerVG2PTpr4A7vOgVvKiy3DPPXOxdu1SL+uzmlMJUOqcmlnfj4tS53vGTmyBUqefVUqdPkOlCJQ6JUwsRKnjHFAksG3bNjzwQAecPLlRsUbqxXLnroCNGz9B6dKlteKwsrMIUOqclU9/joZS50/azmmLUqefS0qdPkOlCJQ6JUwsRKnjHFAk8O6776Jr1004f36KYo3Ui+XK1RFz5z6E5s3TOjFTKzwrhygBSl2IJi4Iuk2pC4IkhGAXKHX6SaPU6TNUikCpU8LEQpQ6zgFFAmPHjsOAAZkB9FSskXqx8PDXMHlyNLp3764Vh5WdRYBS56x8+nM0lDp/0nZOW5Q6/VxS6vQZKkWg1ClhYiFKHeeAIoGRI0djyBC5g/MlxRqpFwsLG4UpU3JQ6rQoOq8ypc55OfXXiCh1/iLtrHYodfr5pAPrwKoAACAASURBVNTpM1SKQKlTwsRClDrOAUUCw4cPx3/+cw7ARMUaaUldB0yeXBE9esil5XxI4B8ClDrOBG8JUOq8JWd2PUqdfv4pdfoMlSJQ6pQwsRCljnNAkcCwYcPw6qtfIylpnWKNtKSuCsaPb4vevXtrxWFlZxGg1Dkrn/4cDaXOn7Sd0xalTj+XlDp9hkoRKHVKmFiIUsc5oEhg/Pjx6NfvLQD/B+BWxVo3FtuKsLB2mDLleW6/9JKgU6tR6pyaWd+Pi1Lne8ZObIFSp59VSp0+Q6UIlDolTCxEqeMcUCTw6qujMHToFgB5AcxSrHVjsfYIDz+HSZPqcvullwSdWo1S59TM+n5clDrfM3ZiC5Q6/axS6vQZKkWg1ClhYiFKHeeAIoHZs2eje/eDuHp1K4A2AJ5WrOkuJqt8nyNr1iJ444070bZtWw/rs7iTCVDqnJxd346NUudbvk6NTqnTzyylTp+hUgRKnRImFqLUcQ4oEvj2229Rr94rSEiYBqAdgMEAWirWXgBgOoB3EBnZBrGxc1CjRg3FuixmAgFKnQlZ9s0YKXW+4er0qJQ6/QxT6vQZKkWg1ClhYiFKHeeAIoENGzagdu3mSEyMBXACQH8AlQH0BVAgjSiHAYwD8Jvrv8MREdEImzd/hkqVKim2zGImEKDUmZBl34yRUucbrk6PSqnTzzClTp+hUgRKnRImFqLUcQ4oEpg3bx46d34XV69WBTAJwN8AZNVOVuGqAKgJoKgrmsjcDwB2A3gWQDcAmQB0QZYsOzF/fmc89dRTii2zmAkEKHUmZNk3Y6TU+Yar06NS6vQzTKnTZ6gUgVKnhImFKHWcA4oERo0ai8GDI6z34oCeAB531bwA4FsA2wH86fozWbmTlbhGyaIvBjAf4eH3YuLEKPTsKTH4kMA/BCh1nAneEqDUeUvO7HqUOv38U+r0GSpFoNQpYWIhSh3ngCKBwYOHYNSo/ACquw5KeR1AY8XaS13v4L2HsLBlmDAhO3r16qVYl8VMIECpMyHLvhkjpc43XJ0elVKnn2FKnT5DpQiUOiVMLESp4xxQJPDyyy9j6tQEJCWJzK11vUv3kOvduqg0opwDMAaAXFg+3tqiGRb2DIYMKY7hw4crtsxiJhCg1JmQZd+MkVLnG65Oj0qp088wpU6foVIESp0SJhai1HEOKBLo27cvJkxYA+BHV42/AIjgzXet2NVyvVOXBMD9Tt1KAM8B6A4gt6ve7Rgx4ikMGTJEsWUWM4EApc6ELPtmjJQ633B1elRKnX6GKXX6DJUiUOqUMLEQpY5zQJHAP5ePLwEwB8CdyWrJe3SrXe/UHQcQ7joNsyKABwDkS1Z2NcLC+mHy5La8fFyRuynFKHWmZNr+cVLq7GdqQkRKnX6WKXX6DJUiUOqUMLEQpY5zQJHApEmT0Lv3RgCJAD5UrHVjsUcRHp4FM2fWR6dOnbyMwWpOJECpc2JW/TMmSp1/ODutFUqdfkYpdfoMlSJQ6pQwsRCljnNAkcBHH32EDh0+x+nT1wDIKpzcT+fJ8xqAg4iJOY/33muPhg0belKZZR1OgFLn8AT7cHiUOh/CdXBoSp1+cil1+gyVIlDqlDCxEKWOc0CRwJEjR1CxYl2cPSuHnsjdcw96IHYidHJv3VvIkaMafvttK/LmzavYMouZQIBSZ0KWfTNGSp1vuDo9KqVOP8OUOn2GShEodUqYWIhSxzngAYHq1R/Cpk0tAcgq2yAAcrql3Dd3bxpR5F07uai8IIBRABajbt1VWLPmEw9aZVETCFDqTMiyb8ZIqfMNV6dHpdTpZ5hSp89QKQKlTgkTC1HqOAc8IFCixB04ePAUgPUAbgbwAYD3XJeOy+EpRV3R5PTLDQAKA2gH4AkAR6wDVm67rTR27pQrEfiQwP8IUOo4G7wlQKnzlpzZ9Sh1+vmn1OkzVIpAqVPCxEKUOs4BRQIbN25E48b9EBcngrYMwGcAIly1fwEg/5GTMOUp4Hrv7nbX/7/gErumiIl5C2vWzEOFChUUW2YxEwhQ6kzIsm/GSKnzDVenR6XU6WeYUqfPUCkCpU4JEwtR6jgHFAnMmzcP3bvvxt9/jwMg78h97dpaWSWDCHJi5ssAmgHojZw5X8Ls2fegVatWii2zmAkEKHUmZNk3Y6TU+Yar06NS6vQzTKnTZ6gUgVKnhImFKHWcA4oERo0ajcGDcwDo5qrxPgARvDquVbh7kq3cyQmZssVSrj74CUB/VxkgImIMJk7MxnvqFLmbUoxSZ0qm7R8npc5+piZEpNTpZ5lSp89QKQKlTgkTC1HqOAcUCYwePRaDBmUD0D1ZjTMA5ELylQB+dv15GIAkAFUB1AcgK3Iig/88lDpF4IYVo9QZlnAbh0upsxGmQaEodfrJptTpM1SKQKlTwsRClDrOAUUC8+fPR7duu1zbL1OrlAAgziV0+QGEpxqZ2y8VgRtWjFJnWMJtHC6lzkaYBoWi1Oknm1Knz1ApAqVOCRMLUeo4BxQJ/Pjjj3j44b6Ii1ujWCP1YjExd/KgFC2CzqxMqXNmXv0xKkqdPyg7rw1KnX5OKXX6DJUiUOqUMLEQpY5zwAMCt99+P3btmgigmge1khf9DlWrjsbmzXJ6Jh8S+B8BSh1ng7cEKHXekjO7HqVOP/+UOn2GShEodUqYWIhSxzngAQE5AbNv369x6tRCD2r9r2hMTFNMn96SJ196Rc/ZlSh1zs6vL0dHqfMlXefGptTp55ZSp89QKQKlTgkTC1HqOAc8JFC//lNYtarWDQemqAQZi8ce+xWffjpPpTDLGEaAUmdYwm0cLqXORpgGhaLU6SebUqfPUCkCpU4JEwtR6jgHPCRw8OBB1K79OP744xnX/XMqAcbilluWYMOGz1GggFxMzocEUhKg1HFGeEuAUuctObPrUer08+8oqZs4cSIuXLhgUTl9+jQWLVqEffv2ITo6Wp+UZgRKnSZAg6snJiZi586dqFChgsEUOPS0CLz55psYOPBtnDxZ2HXCZW8A1dMo/gOACQCyICZmPyZN6op27doRLgn8iwCljpPCWwKUOm/JmV2PUqeff0dJ3Zw5c64Tkckxa9Ys7N69m1KnP08YIYAEKHUBhB/kTW/btg333NMY589/D+AWAAsAvAvgCoAaAET05J66wwA2AJAvuGRF72kAvyJnzgbYuHElypQpE+QjZff8TYBS52/izmmPUuecXPpzJJQ6fdqOkrrkOOQXUpMmTRAbG0up058njBBAApS6AMIP8qbbtOmGhQtvB9Dlhp5uArADwAnXPXWyxbIigMo3lJuEjh3/wJw544N8pOyevwlQ6vxN3DntUeqck0t/joRSp0+bUqfPUCkCt18qYWKhVAhQ6jgtUiNw7Ngx3HprdVy8eEwD0N+Ijr4NR45sR86cOTXisKrTCFDqnJZR/42HUuc/1k5qiVKnn01KnT5DpQiUOiVMLESp4xxQJPDZZ5+hWbMFSEj4SLFG6sUiI+tj2bL+ePDBB7XisLKzCFDqnJVPf46GUudP2s5pi1Knn0tKnT5DpQiUOiVMLESp4xxQJDB48GCMGpUDwMAbavwI4GsAWwH84XqnriCAKgBE3G68qHwgJk7Mh169eim2zGImEKDUmZBl34yRUucbrk6PSqnTzzClTp+hUgRKnRImFqLUcQ4oErj//gexZk3zZO/TicRNArAHwOMA7gZQzPVO3UEA6wAscR2g0hOAvIsnz2g0abIBn3zyiWLLLGYCAUqdCVn2zRgpdb7h6vSolDr9DFPq9BkqRaDUKWFiIUod54AigSpVqmDr1lYABgCQLZgiav8B8FwGEWYBmOgSwMcADEKtWmusQ6X4kICbAKWOc8FbApQ6b8mZXY9Sp59/Sp0+Q6UIlDolTCxEqeMcUCRQufId2LatBAC5Z64/gIWpbK1MK5hcb9ACwFuW3NWqdZZSp8jdlGKUOlMybf84KXX2MzUhIqVOP8uUOn2GShEodUqYWIhSxzmgSKBRo0b46it5f07el3sDQC3Fmu5iq1zv4x1Bixb34sMPP/SwPos7mQClzsnZ9e3YKHW+5evU6JQ6/cxS6vQZKkWg1ClhYiFKHeeAIoGBAwdizJhFAJ4FMEyx1o3F+gJYhNdeexGDBg3yMgarOZEApc6JWfXPmCh1/uHstFYodfoZpdTpM1SKQKlTwsRClDrOAUUC3333HerWbQpgP4BcirVuLCZ33FXBvn0/oFSpUl7GYDUnEqDUOTGr/hkTpc4/nJ3WCqVOP6OUOn2GShEodUqYWIhSxzmgSGD58uV4+OGJSExcoVgj9WIREXfjm2/GoE6dOlpxWNlZBCh1zsqnP0dDqfMnbee0RanTzyWlTp+hUgRKnRImFqLUcQ4oEpg+fTq6dTsNYIhijdSLZcnSFzNn3obnnsvo1EytZlg5xAhQ6kIsYUHUXUpdECUjhLpCqdNPFqVOn6FSBEqdEiYWotRxDigSGDHiNQwblhvAi4o1Ui8WETEB48aF8/JxLYrOq0ypc15O/TUiSp2/SDurHUqdfj4pdfoMlSJQ6pQwsRCljnNAkcDEiRPRp08SgD6KNdKSuv9g+vQC6Ny5s1YcVnYWAUqds/Lpz9FQ6vxJ2zltUer0c0mp02eoFIFSp4SJhSh1nAOKBJYsWYKOHVfizBm5zsD7J0+ep/HOO63RuHFj74OwpuMIUOocl1K/DYhS5zfUjmqIUqefTkqdPkOlCJQ6JUwsRKnjHFAkIB+6K1Soh/j43xRrpF4sa9aCOHBgMwoWlPvu+JDAPwQodZwJ3hKg1HlLzux6lDr9/FPq9BkqRaDUKWFiIUod54AHBKKiSiM+/lUAT3lQK3nR+ciRYwzOn//Vy/qs5lQClDqnZtb346LU+Z6xE1ug1OlnlVKnz1ApAqVOCRMLUeo4BxQJfPvtt2jSZADOnj0BYDuAbIo13cXk5MzKyJUrH1asmI0aNWp4WJ/FnUyAUufk7Pp2bJQ63/J1anRKnX5mKXX6DJUiUOqUMLEQpY5zQJHA7Nmz0aPHKly5stOSM2CRYk13seYAtiFbtvKYM6c52rZt62F9FncyAUqdk7Pr27FR6nzL16nRKXX6maXU6TNUikCpU8LEQpQ6zgFFAv9cafApgHEAvgKwB8BkAMUyiLAXQE8AdwCoibCwkZg0qSV69pQ/40MC/xCg1HEmeEuAUuctObPrUer080+p02eoFIFSp4SJhSh1nAOKBETCpk5dA+BnV43ZAMYCaAOgJYAKN0TaBuB9AB8B6A/gedff34ohQ57CiBEjFFtmMRMIUOpMyLJvxkip8w1Xp0el1OlnmFKnz1ApAqVOCRMLUeo4BxQJdOnSBXPmhCEpaWayGocBfAhgOYB9AOREywgARwGUBtAQQCsAha7XCQtri969C2D8+PGKLbOYCQQodSZk2TdjpNT5hqvTo1Lq9DNMqdNnqBSBUqeEiYUodZwDigRefrkXpkyRrZY90qghB6jEAUgEkB9AvjTKjcTQoVcxfPhwxZZZzAQClDoTsuybMVLqfMPV6VEpdfoZptTpM1SKQKlTwsRClDrOAUUCr776GoYOzQWgq2KN1IuFhY3GpEnZ+E6dFkXnVabUOS+n/hoRpc5fpJ3VDqVOP5+UOn2GShEodUqYWIhSxzmgSOCNN95A9+4HcPnyGMUaqReLinoJb7xRC08//bRWHFZ2FgFKnbPy6c/RUOr8Sds5bVHq9HNJqdNnqBSBUqeEiYUodZwDigS+//57PP74cMTFrVCskXqxmJh7sHLlNFStWlUrDis7iwClzln59OdoKHX+pO2ctih1+rmk1OkzVIpAqVPCxEKUOs4BDwiUKlULBw68DaCMB7WSF92C227rhZ07v/GyPqs5lQClzqmZ9f24KHW+Z+zEFih1+lml1OkzVIpAqVPCxEKUOs4BDwhMmzYNQ4bswNmzcp2B50/u3M9g3Lg66NChg+eVWcPRBCh1jk6vTwdHqfMpXscGp9Tpp5ZSp89QKQKlTgkTC1HqOAc8IJCQkIC77noMP/0k1xS09aCmFH0Ddeosx3ffLfWwHoubQIBSZ0KWfTNGSp1vuDo9KqVOP8OUOn2GShEodUqYWIhSxzngIYGtW7fikUeewe+/9wPQWrH2PJQq9Sa++GIBypYtq1jHOcXk5/GRI0cQHx+P6OhoFC9e3DmDs2kklDqbQBoYhlJnYNJtGDKlTh8ipU6foVIESp0SJhai1HEOeEFgy5YtePbZ/jhw4HacPy9y97/LxVOGO4ibbhqHcuWOYP78sbj99tu9aC10qyxZsgRvvfUZfvwxFmFhuREengMJCaeRLRtQr979eO65pqhbt27oDtDGnlPqbIRpWChKnWEJt2m4lDp9kJQ6fYZKESh1SphYiFLHOeAlAVl1mjp1GqZMWYBr1yrg5MmaAIpYl4+HhR1BnjzrkSXLPvTp8yy6d++OiIgIL1sKvWo//vgjuncfib17M+PkyfYAGgEITzaQUwA+QUzMW2jUqBomThyC/PnlwnZzH0qdubnXHTmlTpegmfUpdfp5p9TpM1SKQKlTwsRClDrOARsILFu2DNu2bceWLXuQM2dO3HprIVSqVBENGjSwIXpohfi///s/tGv3Es6cGQtA3j3M6HkNFSt+g48/noNSpUplVNixf0+pc2xqfT4wSp3PETuyAUqdflopdfoMlSJQ6pQwsRCljnPARgK//vqr9b5YlixZbIwaOqE2btyI+vWb49y5JQDu8qDjM1Gjxpf49tslyCZ7Mw18KHUGJt2mIVPqbAJpWBhKnX7CKXX6DJUiUOqUMLEQpY5zwEYCpktd7dqP44cfZHVOZYUuJfjs2fugW7dojB49zMaMhE4oSl3o5CrYekqpC7aMhEZ/KHX6eXKU1E2cOBHyi0iec+fO4csvv8TBgwet080C/VDqAp2B0G0/MTERO3fuRIUKFUJ3EOx5QAiYLHVLly7FCy+8h9OnP76B/XcAvgewG8AFAHkAVANwN4BKycpeRHR0OWzd+i1KlCgRkPwFslFKXSDph3bblLrQzl+gek+p0yfvKKn7+OP//fL+888/MXr0aPzyyy+UOv15wggBJECpCyD8EG/aZKl7/PEO+PRTORCluSuL/wUg79VFAmgMQE7+lC/8TgLYAGAZAHmH7hUAtaw6mTP3wuTJpfHiiy+G+EzwvPuUOs+ZscY/BCh1nAneEKDUeUMtZR1HSV3yockvpCZNmiA2NpZSpz9PGCGABCh1AYQf4k2bKnXybyYmpgzOnNkOQN6JawNgH4DxAOqkk9WFAPoDeAnAAAAr0KDBAixf/n6IzwTPu0+p85wZa1DqOAe8J0Cp856duyalTp+hUgRuv1TCxEKpEKDUcVp4S8BUqTt06BDKlq2Hy5dF5B4BINcTzFPE+AeARwE0BNAZBQs2xrFjWxXrOqcYpc45ufT3SLhS52/izmiPUqefR0qdPkOlCJQ6JUwsRKnjHLCRgKlSt2/fPpQt2wiJiSJmvwO48b26jCCfBlAdwAhkzz4UFy7sz6iC4/6eUue4lPptQJQ6v6F2VEOUOv10Uur0GSpFoNQpYWIhSh3ngI0ETJW6bdu2oXLlB1wk9wLI7QXVrwD0RebM53H58kEv6od2FUpdaOcvkL2n1AWSfui2TanTzx2lTp+hUgRKnRImFqLUcQ7YSMBUqZOVultvlZW23gCGaBCtg/DwHUhIOKURIzSrUupCM2/B0GtKXTBkIfT6QKnTzxmlTp+hUgRKnRImFqLUcQ7YSMBUqdu6dSuqVJETLlcCuE2D6FsID++HhAQ5IdOsh1JnVr7tHC2lzk6a5sSi1OnnmlKnz1ApAqVOCRMLUeo4B2wkYKrUbdy4ETVryvt0uits2xEW9jASE4/YmJXQCEWpC408BWMvKXXBmJXg7xOlTj9HlDp9hkoRKHVKmFiIUsc5YCMBU6Xugw8+wFNPyX1zcvqlznMSYWEVkJgoJ2Ka9VDqzMq3naOl1NlJ05xYlDr9XFPq9BkqRaDUKWFiIUod54CNBEyVuhUrVuChhzoB+E2T5nGEhVVDYuIxzTihV51SF3o5C5YeU+qCJROh1Q9KnX6+KHX6DJUiUOqUMLEQpY5zwEYCpkqd3FNXvHhVG7ZfrkOmTG1x5YquHNqYVD+FotT5CbQDm6HUOTCpfhgSpU4fMqVOn6FSBEqdEiYWotRxDthIwFSpE4RhYUUBvAPgfg2iI5E9+zRcuPCnRozQrEqpC828BUOvKXXBkIXQ6wOlTj9nlDp9hkoRKHVKmFiIUsc5YCMBU6UuPj4eUVE3A2gC4F0NoiWRKdM5XLkSpxEjtKrGxsZiz549kGsh8uTJg5IlS6JKlSooXrx4aA2EvQ0YAUpdwNCHdMOUOv30Uer0GSpFoNQpYWIhSh3ngI0ETJW61atXo169VgCyuKTuPi+oTgAwB2FhF5GYeNSL+qFT5dKlS5g9ezYmT34XFy/mRXx8ZcTH5wNwCTlz/oakpHWoUaM6+vd/HvXq1QudgbGnASFAqQsI9pBvlFKnn0JKnT5DpQiUOiVMLESp4xywkYCpUvfuu++iXbtXAch7dZsBrAFQ2AOyXwLoCKA7wsImO/r0y/Xr1+OFFwbj4MGSuHChBICdAHYAkLv5IgEUA1ADQHbkzfslnn++IcaMGe4BSxY1jQClzrSM2zNeSp0+R0qdPkOlCJQ6JUwsRKnjHLCRgKlSt3z5cjRs+AyAgwBqA7gC4G0AdyjQXQSgF4D6AF5BWFg9x95Tt3btWjRt+ixOnmzgEt8HXFtWawK4ycVqP4DVABYCuAXR0RfRtGlBvP32NAWWLGIiAUqdiVnXHzOlTp8hpU6foVIESp0SJhai1HEO2EjAVKk7c+YMcucuB2ATgHAALQAcBtAOwHMASqZC+QcA0wFsBFAHwDwAHyBbtkG4ePGAjVkJjlDHjx9H7dpN8Ntv8q7cJQDjAZTJoHNzAYzFTTcVw4AB9TFwYP/gGAx7EVQEKHVBlY6Q6QylTj9VlDp9hkoRKHVKmFiIUsc5YCMBU6VOEEZFFUd8fD8AL7qIjgAwy9pGCOQEcJvrf8shKNsARMiZmQBk2+YTrjpPombN41i//jsbsxIcobp1G4iZMzciMVEE900POrUWQFvkyJGAdes+R+XKlT2oy6ImEKDUmZBl+8dIqdNnSqnTZ6gUgVKnhImFKHWcAzYSMFnqKleugm3b4gH8mozoKQDyvtwyAPsAyN/LNsOKAB4B0DhZ2S0AHsOECT3Ru3dvG7MS+FDyobtcuWqIj6/k2lrpaZ+WWCt2nTrdj9mzZYWPDwn8jwCljrPBGwKUOm+opaxDqdNnqBSBUqeEiYUodZwDNhIwWeoKFKiIP/8UiZMtl6O9oCrvl/2OJ5+8G4sXz/eifvBWWbBgAZ5/fjwSE2Xl8t4bOvoXgL3W2IEoALI9U6T3xqcdcuVajVOnjiAsTFY4+ZDAPwQodZwJ3hCg1HlDjVKnT82LCJQ6L6CxikUgMTERO3fuRIUKFUiEBDwiYKrUnT59Gvny3YqEhP8AkAM95CRLT1bb5JCVFdZqVKFCU3D0qJyg6Zzn0Udb4vPP5UJ1ORXU/SxwvUe4G8CtAPIDuAZA3ieUFU25FmKoS/KkzlpERLTH1q2foXz58s6Bw5FoE6DUaSM0MgClTj/tXKnTZ6gUgVKnhImFUiFAqeO08JaAqVK3ZcsW3HFHCyQlyRbL7gC+BlAXgLxXlzcdnHKwihz+IfVGAmiIrFmrIz5eTtF0zlOsWEUcPtzeJbqyIicSexFAZwCZAYjYnXZdaVDUOvUS+AXATABdXXInPApi6dIZaNasmXPgcCTaBCh12giNDECp0087pU6foVIESp0SJhai1HEO2EjAVKn79ttvcf/9zyIpyX1q5TgAr8u6t+sQlAcB3O56n+4EAHl/Tt6zkxU5kRkp+ySAP5A58124fPmQjVkJfKgcOUrj779nACjteo+wqesEzI8BNHLd7ycrdXIVhFxpIAfFXADwKIDFru2YsrJ3D8aNa4K+ffsGflA+7sHRo0excuVKrFixAbt27cW1awkoUqQQ6tWrhvvuq4vq1av7uAehE55SFzq5CqaeUur0s0Gp02eoFIFSp4SJhSh1nAM2EjBV6nbs2IGKFesgKUneqXM/IiYia98DKOLaWijSksVV4IjrugPZqlnK9Wc/IFu2drh4Ud4xc86TKVMxXLv2PoCXXBeLyzbMLgBeTmeQIrzybqIcLCMrmnKozGb0718ZY8aMcQ6cG0Zy7tw5jBgxDq+/PhXXruVFUpLMGVnVlEdWNXMgIuIs7ryzNqZNG4Y77lC5C9FZuGS782effYZPP12HXbv24OzZ04iKyoGyZW/Fo4/WQuPGjVG0qKz48iGBtAlQ6vRnB6VOn6FSBEqdEiYWotRxDthIwFSpO3/+PHLluh2JiXKR+D03EJXVux9dF5PL/WxyvYGsWNUCEHND2XEoXPht/P77DhuzEvhQkZGFkJAg7+heBSAHo8jF7MlXmmS7qdzrJwelVHFtw3T3W7aw/gRA7vW7BV261MTMmbIt03nPzz//jAYNmuPECeGUACCra/uuSL9cgfGHa1uqzJsTiIi4gPnz56Bt27bOg5HGiCT3w4dPx4ULd+Pixcdc8yU3gPMWmyxZvkSmTB+iT5+uGDy4HyIjI41hw4F6RoBS5xmv1EpT6vQZKkWg1ClhYiFKHeeAjQRMlTpBmD17YVy82MT1Hpi3UCujVq1ciI391tsAQVkvMjIGCeIoiAYgWy6rAlgOYAqAPQBkhVM+mF92iV8h1ymZstIpj9z/J2K8CR06tMSbb3pyz11QIvlXp/bs2YMqVWohPl5W5kTmZMxykurNqQzgvwAmAziC8PCzePvtGWjTpk1oDFSjly1adMLy5adw/rxsby7hiiSH6shWXbkPUr4UkOcMsmUbiDvuOI6FC6fillvkHU2znkuXLmHXrl2IMtki4gAAIABJREFUi4vD1atXUbBgQVSsWJGSm2waHDx4EMKpdOnSQcHlwIEDiI+PD6mDoCh1fvq5QqnzE2gHNsODUhyYVD8NyVSpS0hIQM6chfD33/LB8sMbVqFU4c8GMAG1apVBbKzcbeecJzIyOxIS5ITLF1wHn8hWSll5k0NlWgBIfpqlfEiXg2aEh9z5J1s2e7iYHkS/fs9j7NixzoHjGkmhQmXwxx+yilkTwFuuLbsZDVNWMRcgPPwPbNmyAZUqyT2AznyaNXseX3xxE65cEZndDuAT60TUf+ZIJtcXArICLivlcgdkTYSFTcHdd6/FypULkTWriLLzn++//x4jRkzH2rVrcfVqfiQmFkBYWCaEhR1GliynUa9eXQwb1gPVqlVzPoxURrh69Wp8+OFyfPNNLI4e3YewsEhkzpwFJUuWQ9Om96J58yYoW7ZsQNhQ6gKCPfVGJRlNmjRBbGwsoqPl28jAPpS6wPIP5dYpdaGcvcD23VSpO3ToEKpVa4xTp84BkFWmla5VKdV8rAPQ2pKbcuX+xq5d8j6ec57IyDxISMjn+gAuq3TlAMiddbkyGORnAJ4H0NL1Lt4QDB36LIYPH+4cOLLmNnkyevUSQROh+8rDsYngTkOxYtE4eHCXh3VDo/i0adPQr993uHRJDssZBWApgGdd8pb8CwF5F1W+EHkPwF0ABiAycgy6d8+FiRNfDY3BavSyVatnsXTp97h2bZDr4CX3yqU7qKyIL0Zk5Ch06fIEXn9dBNmMZ9++fejdexRiY39DXFwr66RhoFiywW9BZORniIqaj169XsCwYYP9DoZS53fkaTdIqQuiZLArWgQodVr4jK5sqtTJB4ZatZ5CXJysKMmHc7lAe06yLWLpTQv5EC/iIu9RLUbp0oOxd2+so+ZRpkwxuHatA4BvXO8STvVgfCIqcj2ErOq9juHDX8LQoXJ/nXOebNly4dIlefdrm+tLAU/H9gSA1di7d6O1lcxJj7z3VLJkdVy4ICvgcu2HnCIrB+VkdAG9yO6nlvBmy9YC69d/4uiVzMqV78O2bbLCJD93MnouICzsKdSrlwUrV8pWXmc/snrZqlVX/P67/AySlf/0ngvIlas/7rzzDD78cCZy5pR3oP3zUOr8w1mpFUqdEiYWCgEClLoQSFKQdtFUqfvrr79QtmxtnDkj9829BmCJdZAF0Mt1EXlquzdk25hsMZRVueOuS8tvQ7VqvbBpk1x34JwnMrIoEhLkw7iI62ovBiYXs8spoTehZ8961sqWU54jR47gllvudL1Dl95poOmNWO75ewCPPVYDn34qIuOcR96f7NRpA5KS4lwX0vf0YHByHcZ0AHeje/ckTJ3qvG27AuOBBx7HmjVFkJQkY1V/wsKewJNPRuGDD95RrxRiJeW9wgcffBLHjskKr1yRovZkzToM9esfxmefzVerYEMpSp0NEJOHSEpKwhdffIG5c+daLyuWKVMGnTt3VnppkVJnczIYLmAEKHUBQx/yDZsqdZK4W2+9G/v2ybH9sqVHPlzJB0g5yVE+cN8GoIzrOgO5l04u1pZDQeRbYHmPSo7ul/vaFuGZZ9ZjwQJPVrKCf9pkynQLrl2Tfsp7UN6+yyOXly9Hly5NHXX6Zc+ePTF16kIAsnUwo+2o6eX6PuTIsRXnz8v8cs5TpcqD2LpVricQNt7IvKzq7UTBgr/g2DG5JsNZz+zZs/Hii28gKcmbsSUgPLwMPvpokvX6kBOfBg2exsqVstIvXwp59uTJ8wz+85/q6Natm2cVvSxNqfMSXFrV5NvWKVOmoEOHDihevLj1jZdsq+nVqxciIuQ44bQfSp3NyWC4gBGg1AUMfcg3bLLU9ez5CqZOlaPm3astcsG4HHghpz2K1OVw3TMmq1Wyiifv38khIfJh458TDvPkaYfZsx9Fixby5855MmXKiWvX5AoDOQDF22ejxWvIkGcwYoRscXXGU7lyZWzbJlsJf9Yc0CSEhw9HQsJZzTjBVT0q6hbExye53se88R0x1b7eifDwX3Hu3DFkzy6HGTnnKVDgDvz5p+wOkHfEvHneR5kys/Hrr856j1dIfP7553j22ZmIi/P24KnDyJevAXbvjkWePHm8getRHUqdR7gyLrxlyxasWrXqusT9+eef1jeCffr0yfDwE0pdxnxZIjQIUOpCI0/B2EuTpW7jxo1o1KgjTp268cP5n9al2f/cwyaXSMtl2nISpBzkIJdJu59NKFnyJezfL6dCOuv55526/wDQ/ca7EAYNehavvSYfYp3xFClSBEePyvbLjzQHJIfKPOfapqgZKoiqR0TchMREeZ9S3qfz9pGrMUbj0KENjrreYM2aNXjggY5ISpJrQbx/wsML4sCB9ShWLPnBId7HC5aazZq9gI8/fgiAvHPq3ZMzZxe8/nottGsn14v49qHU2cx3w4YNWL9+PXr0kJfdgdOnT2PkyJGW5BUuXDjd1ih1NieD4QJGgFIXMPQh37DJUifJe+mlAViwAPj7b9ny5dmTL99DmDq1PZ566inPKoZA6cyZi+HqVVm1fFCzt/eiT5+aGD9+vGac4KkeExODU6caWFtv9R55D/MZJCXJdl7nPOHh8q6YsKmjMagD1lUHO3d+jdtuk1VzZzzy2XTKlHgkJclJst4/YWFNMWZMLfTrJ3cjOuORzzEFC1bAX3/9lOz+Qm/G9jFatlyBDz7QY6zSMqVOhZIHZT7++GMcPnw4hdTJ0cndu3dHyZIl041EqfMANIsGNQFKXVCnJ6g7Z7rU/f3336hfvzU2bKiFxMQByrmKiemANm3yY8oUeZnfeU9UVEnEx38AQFakdJ7GGDasBv7zH1n1c8YjF2MfOSLvW67SHJAc6NDXcSt1soqUlCQnoOq8byhoc+G33362Xq1xyvPII4/hiy/kixJZydR5BqF9+z8wf77/DgXR6a1K3X+umXkMp05tVSmeTpl9qFy5C37+Wa6p8e1DqbOZr+pKnWzLlD39P//8M86dk/cigCtXrkAm0RNPPIGHH34Y99wjF2AG7pHLcM+fP49cuXR/EAZuDGw5MATkwCBZpfbHHvLAjJCt+orAmTNnrK3qGb2D7Kv2gyFuXFwcund/Fdu3x+DcObkbq2A63VqPPHleQdOm5TB0qHO+Jb9xwFWrNsSpU5M03vtxR6yF8eOb48knnwyGVNvSh+bNm+Onn34H8IdmvC4IC/sABw/qfojV7IbN1UuUuAOJibL6mNEVBuk3HBZWED/++Dny5ZP7Ep3xNG/eBj/9JNsC5ah+nWc4HnnkJ8yYMUMnSFDV3b17N1q3fhUnT8oF9TrPQZQp8wxWrnxXJ4hSXfGJsLAwpcMZlQL6oVBYUlLSBAC9/dCWx01s374dK1eutFbq5EOJyNvUqVPRv3//FHdVyJ/LJeMige5HPswsXboUY8eOtT4M33fffR63b2eFq1evQg5+yWjbqJ1tMpYzCMhK3e+//+6odw+ckZngH8XRo0eRP39+ZMqUKfg76+MeTp8+A5MmzcO1a/Vx/nx912EpcrWBHM2+Gblz/x9iYk5g0KAOaNq0qY97E9jwLVq0wqpVD7iO7dfpSww2bFhmnUztlGfAgAGYM0fu7xPpbawxrCKIjk7E4cM7NWIEX9WiRavhwgXZQqd3UEVERB4cPLgNOXLIgUXOeFq3fhrLltUC8IrmgDrimWeuWAcFOuWRXXf339/WhpW6X1CtWj98/bWcbOzbR9zi2rVrlDq7MIsEiZR17doVJUqUwFdffYXNmzdb+4wz+pDC7Zd2ZYFxAk2A2y8DnYHQbd/07Zc3Zk5W7b788kssX74Re/f+BtmeKbsnqlYth0aN6qBxY50P8aEzT2bNmoWuXd9CUpJ8OPf2WYmcOV/GmTNyHYRznu+++w5168o8kHfGvD2lT67AeBf16uWyDntz0nPnnY3x4499XXfUeTuyAyhSpAWOHNnkbYCgrPfKK69g1KiNSEqSexy9f8LCqmLGjI7o0qWL90GCsGbBguVx/Ph6AKndE6ra4Q/Qrt0PePtt318zw+2XqjlRLCfbzmS1bcGCBbh8+bJ1EtCgQYMyfJ9OwlPqFCGzWNAToNQFfYqCtoOUuqBNTcA7Fh19Gy5cmAjgYa/6EhbWEN26lbV2zzjtyZSpFK5dKwugnhcbmUSU5XCdE/jkk7cdd9/Y9OnT0bPnfiQkeHNHnXumTEePHscc987qzp07UbHiA0hM3AYgv5f/LH5BeHhDxMVtR+7cub2MEZzVWrbsjA8/lDvqvD98Kleu5zBrVgO0atXK54Ok1PkcsXoDlDp1ViwZ3AQodcGdn2DuHaUumLMT2L7JNQRDhryDpCRZafN0e+485Mw5EWfO7AjsIHzUunxgXLxYtk3KFsPWHlyULHchSvkayJkzFmfO7PNRDwMXVrbRlS9/Fy5c2A5A7oH0/LnppopYtWoeatSo4XnlIK9RtmxN7Nkjq7zyZpM3zzOoVet3xMbq3CHpTbu+r7NixQo8/fRYxMV5O7a9KFCgKXbtWueX8ykodb6fE8otUOqUUbFgkBOg1AV5goK4e5S6IE5OEHStQYNG+PrrMCQmfg4gXLFH/4eIiBewdOkcx61CJQfwzwmh8m6liJlcoTQIQJF0GE0DIO9APWf99+LFMxx1gEzygY8dOx4jR+7GhQtyLYZnT6ZMQ9C+/UW88YasEjvvWb58OR5+uAMSE2d78U7m+4iI6IctW5ahYsWKzoMDoGnTDvjkk/IAXvZ4fHnzPonXXnsQHTt29LiuNxUodd5Q81EdSp2PwDKs3wlQ6vyO3DENUuock0qfDeT++x/Cd98dR2Ki3PtUO4N2xiEycipmzBjmtw9WPht4BoG//fZbPPDA00hM7OUqORdANet+NUCuVJKL6o8DkO2WX7i2agq/7mjVqj4WLdK95y5QI1drt1GjNli9+lZcuTJMrYJV6i1UrvwBVq9e7OjTnLt0eRFz5ixBUpJcGyJbeFWe/yI8vBsGDnzeuo/ZqY+cSl+vXkvs398TgPoWyujo3njssUt47z3/nQhKqQuiWUipC6JksCtaBCh1WviMrkypMzr9yoOXw8emTl2Cq1crISlJ3ne5w/VO0FUAewF8jbCwt1CyZEF88MHrqF69unLsUC74xRdf4PHHX8S1ayJzQwAcBiBbLI8CEDZ5XaeoyomHnwKYilatHnC80ElO5ZqdNm1eRmxsJM6cGQ0gvasJEhAV9QrKlt2E999/HeXKlQvlaaHU99at22Px4q+RmNgZgNyRGZFGvbMARiEiYjG6dm3iyHdUbxy4HHjYunV3HDjQCFevDs6A5++IiRmABx/MgQ8+kNVP/z2UOv+xzrAlSl2GiFggRAhQ6kIkUUHYTUpdECYliLskx/kvXfodjh79C1euxCM8PBzZs+fEXXeVxAsvtEezZs2CuPe+6dqJEydQr15DbN8u99bJ1Q2PuFbqsgI4BuBba6XupptyYe7csWjRooVvOhKkUceNm4hRo6bhypUnER8vp4ZWBXATgIsAtiMychmyZ1+IZ599EsOH98dNN8nfmfFMnjwZgwdPxqVLV5CU9ASAu1xbeRMAyF2IsQgL+wzR0dkwZcpQPPvss2aAkTXu48cxePA4fPzxSpw50w5JSXLNjGzLlPd7T1vXzOTI8X/IlOkzDB/+Mrp16+Z3NpQ6vyNPu0FKXRAlg13RIkCp08JndGVKndHp1xq8/A6VOw6ddI+YDpD9+/dj+PDhWLNmA06evISkpERERWVCxYol0b17V8ffbZgeu2PHjuGjjz7CRx+tw759v+L8+dPImjUHSpUqg8ceuxuPPdbYiNW51Bj98ccfmDdvHubPX4ojR+SLgWxWsbCweBQvXhTPPfcEOnXqlOLuZZ15Gmp1t27diqVL/w9ffbUeBw/uw7VrlxEdnQflyt2GZs3q4NFHH0WhQoUCMixKXUCwp94opS6IksGuaBGg1GnhM7oypc7o9GsNnlKnhc/oynJCpqzIyR2QfP5HQO7FlJVfeW6++WZky/aP4PH5h4Cwkcu+CxYsGBRIKHVBkYZ/OkGpC6JksCtaBCh1WviMrkypMzr9WoOn1GnhM7oypc7o9Hs9eEqd1+iuVwxLSkqSyzR664cKrgiUuuDKB3vjPQFKnffsTK9JqTN9Bng/fkqd9+xMr0mpM30GeDd+Sp133JLXotTpM1SKcPnyZRw8eBBly5ZVKs9CJOAmQKnjXPCWAKXOW3KsR6njHPCWAKXOW3Jm16PU6eefUqfPUCkCpU4JEwulQoBSx2nhLQFKnbfkWI9SxzngLQFKnbfkzK5HqdPPP6VOn6FSBEqdEiYWotRxDthIgFJnI0zDQlHqDEu4jcOl1NkI06BQlDr9ZFPq9BkqRaDUKWFiIUod54CNBCh1NsI0LBSlzrCE2zhcSp2NMA0KRanTTzalTp+hUgRKnRImFqLUcQ7YSIBSZyNMw0JR6gxLuI3DpdTZCNOgUJQ6/WRT6vQZKkWg1ClhYiFKHeeAjQQodTbCNCwUpc6whNs4XEqdjTANCkWp0082pU6foVIESp0SJhai1HEO2EiAUmcjTMNCUeoMS7iNw6XU2QjToFCUOv1kU+r0GSpFoNQpYWIhSh3ngI0EKHU2wjQsFKXOsITbOFxKnY0wDQpFqdNPNqVOn6FSBEqdEiYWotRxDthIgFJnI0zDQlHqDEu4jcOl1NkI06BQlDr9ZFPq9BkqRaDUKWFiIUod54CNBCh1NsI0LBSlzrCE2zhcSp2NMA0KRanTTzalTp+hUgRKnRImFqLUcQ7YSIBSZyNMw0JR6gxLuI3DpdTZCNOgUJQ6/WRT6vQZKkWg1ClhYiFKHeeAjQQodTbCNCwUpc6whNs4XEqdjTANCkWp0082pU6foVIESp0SJhai1HEO2EiAUmcjTMNCUeoMS7iNw6XU2QjToFCUOv1kU+r0GSpFoNQpYWIhSh3ngI0EKHU2wjQsFKXOsITbOFxKnY0wDQpFqdNPNqVOn6FSBEqdEiYWotRxDthIgFJnI0zDQlHqDEu4jcOl1NkI06BQlDr9ZFPq9BkqRaDUKWFiIUod54CNBCh1NsI0LBSlzrCE2zhcSp2NMA0KRanTTzalTp+hUgRKnRImFqLUcQ7YSIBSZyNMw0JR6gxLuI3DpdTZCNOgUJQ6/WRT6vQZKkWg1ClhYiFKHeeAjQQodTbCNCwUpc6whNs4XEqdjTANCkWp0082pU6foVIESp0SJhai1HEO2EiAUmcjTMNCUeoMS7iNw6XU2QjToFCUOv1kU+r0GSpFoNQpYWIhSh3ngI0EKHU2wjQsFKXOsITbOFxKnY0wDQpFqdNPNqVOn6FSBEqdEiYWotRxDthIgFJnI0zDQlHqDEu4jcOl1NkI06BQlDr9ZFPq9BkqRaDUKWFiIUod54CNBCh1NsI0LBSlzrCE2zhcSp2NMA0KRanTTzalTp+hUoTdu3fj6aefxqZNm5TKsxAJuAmcO3cOFStWxKFDhwiFBDwicMcdd2DhwoUoV66cR/VYmAQaNWqEPn36oF69eoRBAh4RaNeuHRo0aIA2bdp4VI+FzSYwYcIE/Pnnnxg/fnxQgJAvtuLj41G+fPmg6I9KJxwtdTVq1EDNmjVT5RAXF4fcuXMjIiJChZN2mVOnTmHHjh2oU6eOdizVADJGefLmzataRbucv9v0d3sCSNqMioqy/uOP58qVK/j+++9x//33+6M5XLx40fqPk+eNO4+B+PcRGRmJXLly+SWXa9eutX4h5cmTxy/tJSQk4PTp036dO2fOnMG1a9f82qa/f+74uz2ZLBs2bEChQoVQtGhRv8wd979Jf/1e5lz1XVrly+ucOXOidOnSvmskWWT59+HPn6v+nqvSngm/l3fu3Gn9LK9UqZJf5o3K54ABAwbg3nvv9Vt/dBtyrNQJmI8//jhNPl27dsXEiRORNWtWXYZK9UXoRo0aZX1r7q9Hfilv3boVHTt29FeT+PDDD60f5g899JBf2nzjjTdQuXLlNOXdF50YNGgQevTogZtvvtkX4f8VUz60Sg6FrT8e+aZs6tSp1nz112PCXBWW48aNQ5MmTVC2bFm/oJXdATJf/fVN46VLl9C7d2/MmDHDL+OTRmSL6aeffop+/fr5rc3ly5fj7NmzePLJJ/3Spr9/rsqgOnTogJYtW6J+/fp+GaM04s/fy5yrvktrz549IbsE2rZt67tGkkX2989Vf89Vac+E38uTJ0+2vhQcMWKEX+aNNJLRZ8jatWv77bOeHYN2tNSlB6hMmTLYvHkzcuTIYQfHDGOsWbPG+jAnHwT89YjUrlq1yq8fsIYPH44CBQqgU6dOfhmmfAh48MEH0bRpU7+0J43cc889eOedd1CyZEm/tCk/zOXbclmx88cjWw5k+8y6dev80ZzVhglzVcb5xBNPoFevXpBfFP545AsWEZ777rvPH83hwoULqFatGvbs2eOX9qSR2NhYTJo0Cf/973/91uacOXNw/PhxDBs2zC9t+vvnqgyqSJEiGDp0qF+/FPTn72XOVd9NXXldoHHjxhgzZozvGkkW2d8/V6Vpf85Vac+E38vyJeSxY8fwzTff+GXeSCOB+Azpy8FR6ih1ts4vf3/4CMQ/SEqdrVOGUmc/zusRKXW+gUup8w1Xf35QptT5JocSlVJnP1tKnf1MKXW+YRqQqFWrVoW8b8KVOnvxU+rs5SnRZKWuWLFikO1C/nhM+OUhHP09V6VNf3+jHAipk/eGt2zZ4o+parXBlTrfoA7ESp0/fy+L1HGu+mbumCB1/pyrXKnzzTyl1PmOq+MjB+KDsuOhGjLAQHyjbAhaxw/T36vKjgdq0AD9/QWEQWgdP9RA7KBxPFQDBujvHRBORGrs9kt/J1OkTt4bkkME+JCAJwRE6uSHHeeOJ9RYVgjIYVDyvqm/3v8kdecQkLlTq1Ytv73/6RxyHInMHfmZ48933Uk99AnI5xz5vMPPOt7nklLnPTvWJAESIAESIAESIAESIAESIIGAE6DUBTwF7AAJkAAJkAAJkAAJkAAJkAAJeE+AUuc9O9YkARIgARIgARIgARIgARIggYAToNT5OAVJSUn44osvMHfuXMTHx1t3m3Tu3NlvlwH7eHgM70MC165dw+LFi7FkyRJr7shlrn369EGePHl82CpDO42AnJ4ql7r2798fuXPndtrwOB4fENi/f7/1PubevXtx6623Whe7Fy9e3ActMaTTCPzyyy8YP368dY+jvJMpF5HnypXLacPkeGwiIJ+R5S7VsLAw6y5nfmbWA0up0+OXYe2//voLU6ZMQYcOHaxfijJ59+3bZ11AHBERkWF9FjCXwPfff29dwim/FLNmzWodtHPkyBH06NGDc8fcaeHRyOWLgVmzZllXDMiHdEqdR/iMLBwXF4dp06ZZXz4WKFAA8nPoyy+/xCuvvIKoqCgjmXDQagTkkAv5OSOfdwoVKoTVq1dbv7Pat2+vFoCljCIgv58++eQTvPXWW+jYsaN1sA4/M+tNAUqdHr8Ma8uHqVWrVl2XOPnWfObMmdaKS3R0dIb1WYAE3ATkBFX5gC4fruT+MT4kkBGBH3/8EcuWLcP58+cxaNAgSl1GwPj3+O6777B161a89NJL1rfnfEhAlYD8jnr99dcxbNgw62fNTz/9ZH0ZOWTIEOuLST4kkJyAnHZ57tw55M+fHzfddJMldfzMrDdHKHV6/DKsvWHDBqxfv95aXZHn9OnTGDlypCV5hQsXzrA+C5CAm8DPP/9sfUCXLwQyZcpEMCSQLoGzZ89i6tSpaNGiBd577z1r3nCljpMmIwJLly6FrNYdOnQImzZtQoUKFawjxmXlhQ8JpEeAK3WcH54QuHz5MjJnzmyt1skjUsfPzJ4Q/HdZSp0evwxry7dUhw8fTiF1w4cPR/fu3Xl3VIb0WMBNQD6gy3sKso2ldOnSBEMC6RKQ9xLkfUx5/7JGjRqYMGECpY5zRomAfBGwa9cuDB06FAULFsT27dut1wb69u3L1RYlgmYXkt0Bo0ePtnYHlC9f3tpZkjdvXrOhcPTpEpDPyW6p42dmvclCqdPjl2FtfuuQISIWyIDAxYsXrfcU6tevj7vuuou8SCBDAnLAhXz72a1bN+uQHUpdhshYwEVADvWKiYm5fnE0d5dwaqgS2LNnDxYtWmSt7ObIkQO7d++2vlySLwT4PqYqRfPKJZc6fmbWyz+lTo9fhrXlW86VK1deP9xC3qmTb0LlJDq+F5UhPuMLnDx5EvPmzbO2QDVs2JDvuBg/I9QAyC9JeXc3+SM/b8aNG8cdAmoIjS21YsUKa5WlefPmFgORujFjxlivDNx8883GcuHAMyYgrweI2CV/3YQ7kzLmZnqJ5FLHz8x6s4FSp8cvw9pyks/YsWPRtWtXlChRAl999RU2b95sHRHN96IyxGd0gRMnTuDVV1+1vjG/7777KHRGzwbvBy8fyrlS5z0/02rKaYUzZsywVltk25x8yJLDvuTgFHn/hQ8JpEVAhE7eyXzxxRetL61lpe7dd9/FwIEDrZU7PiSQGoHkUsfPzHpzhFKnxy/D2vJui/yQW7BgAeSl0GLFilmn0JUsWTLDuixgNoGFCxda8yb5U7RoUR5Nb/a08Hj0lDqPkRlfQe4ak6t4RPB4P6bx00EZgHze+eGHH6xdAvKlpNzLK18O8I5DZYRGFkwudfzMrDcFKHV6/FibBEiABEiABEiABEiABEiABAJKgFIXUPxsnARIgARIgARIgARIgARIgAT0CFDq9PixNgmQAAmQAAmQAAmQAAmQAAkElAClLqD42TgJkAAJkAAJkAAJkAAJkAAJ6BGg1OnxY20SIAESIAESIAESIAESIAESCCgBSl1A8bNxEiABEiABEiABEiABEiABEtAjQKnT48faJEACJEACJEACJEACJEACJBBQApS6gOJn4yRAAiRAAiRAAiRAAiRAAiSgR4BSp8ePtUmY9wQ8AAAMO0lEQVSABEiABEiABEiABEiABEggoAQodQHFz8ZJgARIgARIgARIgARIgARIQI8ApU6PH2uTAAmQgDKB06dPo3fv3jhy5Mi/6uTKlQuVK1dG+/btUaRIkRR/f+nSJbz66qvWnw0ZMgRZs2a1/vfUqVPx+eefp9v+iy++iKZNmyK9tpMHuPPOO6+3ceDAAfTr1w9nz55NtY0CBQqgQYMGaN68OaKioq6Xyaieu+AjjzyCHj16WP/3448/xsyZM/HYY4+hS5cuiIyM/FebUmbhwoUYN24cSpYsmeLvr1y5gtjYWCxduhT79u3DtWvXkFb/bgws+ejbty+KFi2K4cOHpxhLRslNKwdZsmRBiRIl8NRTT6FWrVoICwtLEUoldzlz5kx1rKn1KSkpCZs3b8aSJUuwe/du/P3338ioD+44qbGT+Xj//ffjiSeeQP78+f/VpPR/7dq1yv37/fffsWDBAvz0009W3yS/pUuXTpNPRtz59yRAAiRAAikJUOo4I0iABEjATwRUxEo+iHft2hUNGza8LgLBKnVubPfdd58lRZkzZ7b+SEfqJMbgwYNRu3ZtZak7evQoXnvtNezduzfVTJYqVcqS4nz58qX694sXL8bcuXOt/kucKlWqKM8IFTkT8ZWcJhdflXqqUnfq1CmMHTvWkrq0njp16qBPnz7/ElapO3LkSGzfvj3VqtmzZ0fnzp3x0EMPpRBTT6Ru/fr1VhuXL19OtQ350qFjx46pirxyIliQBEiABAwnQKkzfAJw+CRAAv4j4Ja6ggULplhxkx6cP38e69atw5w5c6wPt6NHj8att95qdS49qVNdLUmv7bQIuOVMhMC9ouYuKytDhw4dwpQpUyyZGjNmDCpWrJhC6lKrl1Zb7pU6+fu0JCy1lTpZRXzllVewZ88e1K1bF23atLFW3OT566+/MH/+fHzzzTe46667MHDgwOurnO5+SH35c5FpERxZLZWxRkREKE2MtOTm6tWrVp9mzJhh8ZEV08cff/y6GHkiRel1ROaGzBVZpaxUqRI6dOhgrYBlypTJWq2UVcs333wT27Ztw3PPPYdWrVpd78PFixetuiJdUveFF16w6sr8Ey7Lly/H+++/b8URxsLQ/aj2X+a18JWVupdeegn33HOPlYPk82fXrl0YOnQo7r77biXmLEQCJEACJPBvApQ6zgoSIAES8BMBFbFyr2o88MAD1+UiGKXOjUy2+vXv39/aNiorLvKkJ4MZSZ2s+n333Xdo1qyZJSjJ5So1qXPLYKdOnaxtoDducxQhmTVrFr766qtUV+F+/vlna2VQhEPkQrYHjh8/HoULF1aaFRnJzYkTJyyBl1UqWU1zb2XMqJ5S4wC+//57jBgxwtq2KlLmXi1NXl/kTVbKRHJl62qePHmsv16xYgUmTpyIJk2apLlS9uuvv2LYsGEWD9mamiNHDquuav/dc0HmxtNPP/2vYbm3vsoXALKayYcESIAESMA7ApQ677ixFgmQAAl4TEBF6uT9Jlk9kZWNCRMmQLbgBbPUuaVIBMwOqRNxkJW1H374AaNGjbJWkNzPjVLn5iJchZmwSu35448/rNUyWUnMnTv39SIJCQmWnMjWQxGuY8eOXRe8Ro0aKeVXRW6WLVtmrWjKambVqlU9kqL0OiGrgRJTVuNE1m6++eY0i2/atMlaOXz00UctMVNlJytqH3zwAd57770Uq7Eq45bO/Pnnn9bW3Bo1aqT5rqQSaBYiARIgARJIlwCljhOEBEiABPxEQEXqpCty2MeiRYuuH0IRjFInK2CyiiOyIjJk1/ZLkTORkwEDBlgrSrLC5Ja1G6XOLQwiSj179vzXKl1GaXWvEsnhMLLl8sKFC9ZWQXmPTPXAFBW52b9/v3XgjGwNdYuvSr2M+i/bReXgndtuu836b9UtoxLXXVekOSN2qa3GqvZfxFneV/zoo49QoUIFa1VQ5FoOYrlxVTWj8fLvSYAESIAE0iZAqePsIAESIAE/EVCVurRWpKSbnpx+KYJUvXp1a3Qqh7RIueR1VA88ufGgC5V6Nx4C4t5G6W7/s88+s95Hk22d7vfAbuTibke29bllyZNUygEp77zzToptmXK6prxHpnpgiorcpNZPlYNSkp8Omtq4dMbvSV23AMoBMu53K1XG7e6zrD6L1MmKn5x8KY+8wygyLofI1KxZM9Vto57kkmVJgARIwHQClDrTZwDHTwIk4DcCTpO6QoUKWcJVr169FB/K7ZA69wEgcsCHbMOU1Sg7pU7eM5N3xUQykm/dlC2K8o6g+5CXjFa/VOQmEFIn7wbKquONj/uKC39KnbsPsrp7+PBhbNy4EbIdVN5hlHcNy5UrZx2UktbppH77B8qGSIAESCCECVDqQjh57DoJkEBoEVCVOlktEoFx38cWTNsv5UO4rLrIO1ZPPvmkdc/YjYdz6ByUknylUN6DEzEpU6aMdfqinMaY/J461S2E8l6YPMm3+7nfBZRVpNSemJgY68AU90maac00FanT2b6Y3gxPb/wZSV3yd93kkJj0tkK6t4+2bt3aOoxGHpVxZ/SvUyRvzZo11hbe5AcDZVSPf08CJEACJPBvApQ6zgoSIAES8BMBFalzC5wcKS+CEx0dHXQHpciH8TfeeMMSz9TuGLNL6kTGPvnkE+tScllhkie51Kke9iECI++0yXY/t8CIlMgBJuk9cvhLy5Yt0y2jIjfCSd4rS/7eoUq9jKal+1CdgwcPpjhZM7V6N67MudnFxcVZW03z5s2bZnPubare9F+20MoJnWmdKCo5FqmTw2rkJM7kB9lkNH7+PQmQAAmQwP8IUOo4G0iABEjATwRUpE7uG5MP2XKnmUiFrKAE00qdG5UcKiLbF2UV6sbLwu2SOmnL3Y5cMC4HbcgKm3sFU/5exGzSpElI70oDt4D26tULcqqlxJITGd3H9Ce/FFxiiujImGTrZXqnakrZjORMrjQYNGiQdW9c8lgZ1VOdku5rCdK70kBipbbd0pMrDWRrZPJDa1T7L22I0N14T597fKmd9qo6dpYjARIgARKg1HEOkAAJkIDfCWR0+fiqVavw9ttvW5cziwCUKFHC6mMwSp30S96JEmGRVR557839TpSdUpe8HRG8Gw9YUb18XLZwuqXEfcVAehdey+rUvHnzMrwUO73Lx3fs2GGtMsol7XIHm4iX+1GVoowmafILxMuXL2/dBSenS7ov+Ja76WSlTLbMyoql+506ieuPy8fdgizv0skXFXL/oHtVMPnl8MKmc+fOHp3gmREb/j0JkAAJmESAK3UmZZtjJQESCCgBlRMo5VRAeX/srrvuut5XO6VOjvFP70kuTRnJmfsOM5Gf5NswVQ5KkT7I+2ruLXc3nn6ZvI/Szvz5861rHm6UOikn2w/lAu60xibtiMAVL17cEpnUDki5kYn7ugM5oEXe60vtUm+po3KKZWpbVFXqSfzkEpZW3s6cOWPJo9zvl9YTGRlpvQ/Xtm1b6+RJ9yPv5ckdfZs3b061qpQVIW3YsGGK9+4y6r9cE+E+qVUORZEvKUTAU3tKlSqFV199lQelBPSnExsnARIIdQKUulDPIPtPAiQQMgTSkzpZvahdu7b1wVtOlUz+BKvUSR/dK2W//fabJUtyybTdUpe8HblIPPn2SzcnkTW5BkFWO0XIEhMTUaBAAevIfGHq3mLpPiClXbt26b4v576YfO3atZb0yEpfak9aciN33cmpji1atEC1atX+dRBJRlLkbktF6qSsiK+c3LlkyRJs3boVInrh4eGWOMshJMIhrffmZAukbPuV+xHlInN5Z1IOipF6srqWP3/+fw09o/4nlzqpfPLkSSu+8Dx+/LgVT+a5CK/07cYtsCHzj5odJQESIIEgIUCpC5JEsBskQAIkQAIkQAIkQAIkQAIk4A0BSp031FiHBEiABEiABEiABEiABEiABIKEAKUuSBLBbpAACZAACZAACZAACZAACZCANwQodd5QYx0SIAESIAESIAESIAESIAESCBIClLogSQS7QQIkQAIkQAIkQAIkQAIkQALeEKDUeUONdUiABEiABEiABEiABEiABEggSAhQ6v6//TqmAQAAQBjm3zUednFUAAkpFydDqEGAAAECBAgQIECAAIEi4NQVNRkCBAgQIECAAAECBAicCDh1J0OoQYAAAQIECBAgQIAAgSIwxwGa9ioyas4AAAAASUVORK5CYII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7" descr="data:image/png;base64,iVBORw0KGgoAAAANSUhEUgAAA3UAAAN1CAYAAADYDtIgAAAgAElEQVR4XuydCbyN1f7/P8ccjlkliUIqU7eu1G1QijQepUGu+jeikVIiTaRBN81pcm91adAlt4GI6qeB3LoopRKhWTgkCYn/6/tku9uxz9lrP2vt53nWWp/9et3X7/6utb5rfd+f57Df55kKtmzZchf4IQESIAESIAESIAESIAESIAESsJJAwVap62/l7rlpEiABEiABEiABEiABEiABEvCcAKXO8wOA7ZMACZAACZAACZAACZAACdhNgFJnd37cPQmQAAmQAAmQAAmQAAmQgOcEKHWeHwBsnwRIgARIgARIgARIgARIwG4ClDq78+PuSYAESIAESIAESIAESIAEPCdAqfP8AGD7JEACJEACJEACJEACJEACdhOg1NmdH3dPAiRAAiRAAiRAAiRAAiTgOQFKnecHANsnARIgARIgARIgARIgARKwmwClzu78uHsSIAESIAESIAESIAESIAHPCVDqPD8A2D4JkAAJkAAJkAAJkAAJkIDdBCh1dufH3ZMACZAACZAACZAACZAACXhOgFLn+QHA9kmABEiABEiABEiABEiABOwmQKmzOz/ungRIgARIgARIgARIgARIwHMClDrPDwC2TwIkQAIkQAIkQAIkQAIkYDcBSp3d+XH3JEACJEACJEACJEACJEACnhOg1Hl+ALB9EiABEiABEiCB6AmMHTsWo0aNQpMmTXDzzTejYcOG0W+CK5IACThDgFLnTJRshARIgARIgARIwAYCK1aswODBg/HTTz9h2LBhaNasmQ3b5h5JgAQSTIBSl+BwuDUSIAESIAESIAH3CEyYMAF///vfcf311+Pggw92r0F2RAIkEDkBSl3kyLkgCZAACZAACZAACZAACZAACZgjQKkzx5KVSMB6Avfddx9eeeWVUvuoV68e/vznP+Pkk08OLhcqKCjYYewHH3yAQYMG4aCDDsINN9yAKlWqbBuTrX56sUaNGmHEiBGoXbs2vvzySwwYMCC4VEnlU7NmTdx5553Ya6+9guEq88uVK4ddd90Vhx56KLp164a6devusFQu+5fJJ554Ivr27btD/23atMGQIUNQvXr1UtuR3+SPHDlyhxrpE9atW4dp06Zh6tSpWLx4MTZs2IAKFSoE2XTq1AnHHHMMqlatmhWZcJXMvvjiCxx22GHBf69UqVLWeZkGpPZd2uRatWqhVatWQV8HHHBAxmNIJa/0+iXzVt34li1bAm6vvfYaZs6ciR9++AGbN29G5cqVg/ubOnTogOOOOy44BrN9vvvuO7z00ks71Nlzzz1x0kknBVxLyyLVb4sWLXb4mcm2rvSwcOHCYG352ZPL+uST4nzCCSdg//33D44L1Y8Kf6nftm1bnHnmmaX+XSDrlba/atWqYZ999kHXrl2D46C04y3b8SRrSF7CWXrt2LFjTsdutvqpvxeOOuooFBUVlXos5PoztGrVKvTv3x9r1qzZ7u+qVEb5yFU1f44jARKwkwClzs7cuGsSyAsBVWmRLzrypbxXr17BF6r0j61Sl97DzjvvjFtuuWWbFKb+TJVPanxpUid/fv7556N79+4ZpUb+vCypky9806dPx7333otffvml1GNB+hBBE4kq6zN37tzg/p6NGzcGojl8+HDsvffeoY6xbF+S04vKZWfyxVYEIf2jIhXp48NI3fLly3HXXXdh9uzZZfYp8tGnTx8ce+yxGbMSkX7qqacwfvz4QAhL+9SpUycQ/EMOOWSHOmGlbtOmTcElfC+88EKZa7du3Tq4zE/2oPLJhb/8XdCzZ0/06NED5cuX36786tWrg19MvPnmm2UuK0ImbFq2bLnDuFyOJ5l8+OGH4+qrr1b6ZUb6z5kKFznOhKNIcslPrj9DZUldvnJV6ZFjSIAE7CVAqbM3O+6cBIwTSEnL7bffHpyRS/+ISBQXF+P111/HM888E8jEKaecEohd+lkAFanLVL+sZsJ+6U3VVJn/22+/BV/wH330UXz99dc48sgjcc0112z3W/+y+KiEkS6FIk+33XYb9t1334xTS5M6yeHFF1/Eww8/HMyTs0l//etfgzNLkoP0IWdu5Kl6H330UXDGsawHMfz++++QfUmu7dq1w7vvvoszzjgDF154YanCWVavqX1fcsklwfFR8hiSMxNyjDz22GPB8SRiJ+KZfhZLJS8V3qWNEaGTs8iLFi0KROess84KZED+u5x9TjF87rnn8N577wVlRHqPOOKI7UrKmVI5lmWM/HJDzhSJyDdo0GC7LNLrXHzxxcEZn/Sz3GH7lbNzDz30EAoLCwPxbN++ffDf5bN+/Xp8+OGH247nv/zlLwHn9DPnpfFR2c/PP/+MSZMm4cknnwxkTo5lOQOd+qQzrlGjRnBMyc+U/KJBepf9zZs3D08//TQ++eSTgF+m+8vKOp5Sa8lZssmTJ2P06NFBdvKLgs6dOysdItnqy8/b999/H/y8Sc5ydlF+nkTwUp8wP0NlSV2+clUCwkEkQALWEqDUWRsdN04C5gmoSsvnn3+Om266CfLF7sYbbwy+TKY+tkpdav8idCJzcgbib3/723aPGVflU1oyqflyZkrOYmT6gpiaW5rUffrpp7juuuuCL6/yfzOd+ZEa6cKR6VLYkv2KZF522WW44447gj+S3uUS2Fw/2b4kp+otW7YsOIZErEoKoIpU5Lqv1HiRCRGxGTNmBEJ57bXXlnoZbLpAN23aNJiX+jIvX+RFnMeNG5f1kfRS5//+7/+Cy4nlI32LQKc+YfqVX6qImMrPoginSFumj3CWS5flssxbb70141mmkvNU9yN9CYPnn38+uIzy0ksvDUqlM5Y+Zf2SZ2NTa8pZKTnL+Y9//CO4tFEYy5m7kj8HmX5JUHLfr776Ku6+++5AvgcOHIiKFStmPUxUj9fU5ZVyvMrPyJ/+9KdttVN/Z+TyM1Sa1OUz16wwOIAESMBqApQ6q+Pj5knALAFVaZEvc//+97+DS6tKfoGyXerK+g26Kp/SUknNl0vN5GzbkiVLgrNE55133g5nxTJJnVweKbIlgpDt8k3ZQ+rL5tq1a4NLKjNd3pZ6V5bcJ9m7d+9g3FtvvRWcqZP7pXL9qH5JlroiViIa8iVevsynzjKpSkWue5Pxs2bNwtChQ7HbbrsFZ5fq169fZhmRY5Gw+fPnB1/m5VJG+SxYsCAQQjnDpPJI+vSfGbl8T+6pTJ2dDNNvtnuyUk3Jug8++GBwz52KGMm8XPaT6eddzvYKY8lVLmPOxljETs6EyR7lHkb5+UhdypnL8VTW3z2lhZxL/dTPb0mOYX6GSssvn7mG+XnhHBIgAXsIUOrsyYo7JYG8E8hFWr799tvgjJZc8ieiscsuuwT7s13qUmfCdtppp7ydqROBkS+yIgPyKXnpmvxvmaQuxVzu3VI5kyZnk+QMjVxWmOmshZxplUvy5GEhqbM4qS/kJc9MqR58uXxJTq0v8ikyKWcuc5UK1X3JuNRlcnJGR1VwZJ580ZazMOkM5bJBufQwl0tVU2d7JEfdflPs5OE2clZKLm3M9OCiXPikxoaROjnrKZdPyt8HckZSHt5z1VVXBZKm8kn9AkIemJL+94nq8STyKpe5yhm/fJypkx5Sfz9eccUVwcNv5BP2Z6g0ectnrio5cAwJkIC9BCh19mbHnZOAcQK5SN2vv/4anG2Q+2LSz2DYKnXyZeo///nPtnu95J6cK6+8crv7BXPhkymc9PlytkbuK5Mvrc2bNw8EL/1BFpmkLsyZiLIOktTDHeSpi3JGRR4KIve5yeVy8iVbLq2Vp4Hm8lH9Ei415Yu4POxF7s2SXxCk7oPKRSpy2ZtIlTxEQ3qUp6OKuIb5yMNRJC+5x0r+b/rlx2XVSz9rli4GYftN3Xsla8pljnJPnzwUJ3XGM0xvuUh1+hk2OasrZ3fDMpZLNuUYlGM8/fLGbMeTMP3xxx+DKwfkP/ILj0z3P5bGIlv91Dy5R1Aud5annKb/fRf2Z0jlnjrTuYY9HjiPBEjADgKUOjty4i5JIBICuUiL3NMlX27kUr30B5+oSF22Zko+NTKXp/FJ7dLu0VJ9JYKcMRKhKXnZWC5Pv0x/JUOq35J80x8mcdpppwVfiktedpbOQuU1B9nYpv48/axV+qWW6fdJhXm9geqX5NQ+5J4suXwtPTPdvEtjkKorD+5IvS5DlVf6uJS4yBfz9FdnqNTKlGFYqROpevbZZ4MHF8l/T33k/jU5huXsnTzwKP2hHip7zLaflEjJvXByGbFIZIqDXFIsvxSQM5u5Ms50eWMuT7+U+2BPPfVUXHDBBcqvcMh2vKYemiMPUJIHuqTfn6rzM5Tt6Zf5yFUle44hARKwlwClzt7suHMSME4gF6mTxTONt1XqUu93K+tdV6alThimzvbIf09/gEamL/8mpS51uZusW/JSzs8++yy4X0y+JOf6eoNsX5JLHrSZxscpdWVJREqwVe97yvQDalLqUvXlElt5196UKVOCM0npH8nwwAMPDM46Z7u3LTUvF/5yT6E8IKVLly7B5Z864hxW6uQMszy45PTTTw+eJpvLZai5SKP8okZ+2dOkSZMAlc7PkMoxZDpX4/9gsCAJkECiCFDqEhUHN0MC8RLIRerSL0HL9UxdUl5pID3IpX/yri/5YihnGEp7IXZpEptLYpn4pj9FUS4HTD1YItOX/5dffhn3339/mS8kV91P6uEOme4/Sj0cRC4ty+WeMVk7V6mTR/LLZXOZztSFeRl3Wf2rCIeNUpfes1zG+M033wQPhHnnnXcCyZJLEkt792ImXtmkLvVCbnnyqjxgRx46U1IIw5wNLUvqSp59l0su5SyvvANPfmblslpVaU3vOZvUpV5s3qlTJxxzzDHbvXpD52dIRepM56r6dwPHkQAJ2EmAUmdnbtw1CeSFQC5Sl3r0tjziO/2hDypn6pIidQIx/bH18iCMTO/KSsHOhU+mgEqbL/d4ybry0IvUu/9E4OTpoumXX86ZMyd4KIaclZCzevIwlzCf1MMY5HH42T677757kK9IgconF6kToU09VEMez596D1y2y/9U9pFpTOqLtDwNVC4XTJ1xyVavpGCnfqEh92CWfLx9WbVKexJlvvqVvYjgyUvW5dLBkk+WLG2vOvtJXZoq/zcXxql76oRp+t8PZR1P6a/tSP+FSLY8M0ldLg/Okfm6P0O5Sl3JnsLkmgsXjiUBErCPAKXOvsy4YxLIG4FcpKW0p9XZJnUCU+5HSj20pKyXdefCJxepk7Hvv/9+8OAZ+YjgyQuPS0qdvHNMHiiSerWBynvk5Eux3HMl9+zJ5WlyliX1cAepo/LJ5SmGuUidyadBqvSRfh9omJ7SBTt1liaXM5mpfpcuXbrdwzbCSFTqWJSXjnfr1q3M9lOX04qYi+Blu8cuzH5SG0i/zywXxqW9HzLb8ZR+X2qmF9lnOy6y1S9tvu7PUGlSl89cs7Hgn5MACdhNgFJnd37cPQkYJaAqLemPDy/5238bpU4gpn85lBc5y6P+q1Spsh1fVT6lhVLW/JKXYbZp0ya4lDFdJNK/MKu8p07OSMkZvY8++mjb4+XTa5QlJOnjSr5XrayDLpcvyfKQHXmVgvSq+9421R+EXN+hJnUzXQqbkhD5hYCcWZInmJb1Mf2eOrmHTu6FVMlG5bLT9L3rSJ3USQmP6rsAdd9Tl7ovVaRd7u+TS0JVP7kcr5nENezPUGlSl89cVZlwHAmQgJ0EKHV25sZdk0BeCKhKi1y2J7Ig0lDyHWu2Sp0ATb0MW75k9u/ff9sj9lOwVfmEkTqZI2dy5CydnFlJfUo+CTT1Hj35AiuPWJf7mjI9GELOwj3++OPB/Wp77bVXIE/16tXb9nAHuYQw20NQUl/OZS+p99hlO/BUvyTLWUc5huQdeSVZ60pFWXuUy/xEwiRreQ2A3EcpT4ss7bNy5crgjKkIaHoWImlPPPFE8PRJuYxTcmvcuHHGMjJWXhgvl5rKJ/2BOPL/h+lXpFIuxZWHaVx88cUoKirKeByEeX9bmP2kN546kyw9C2PJV86AZ/rIz5o8RVPeL1e7du0gG3lpeeqjcjylS6GcjZRLYlXOYssaKvVL7jsl9Do/Q6VJXT5zzfazyz8nARKwmwClzu78uHsSMEqgLGmRL07yBVK+qMlLfuWeutT9X/LkyNTHZqlL/zIqX9RFWNMfvpBvqROGclZNZE2+MMqnpNSl3wMofy6XnHXv3h3NmjULXo4tsicyJi/Hlvuo5EEP6fcJpi4bVHldQfoDU1TvxyrrS7LsXe4flEtNRYjkv2e6ZE5XKrL9UKSflZUHesiLpOXpjSK9ciwLQ9nD5MmTg5doSxbyIB257yr1Lj1ZQ/jI5Yxvv/12wFnOEIlciViIaKcehy8/L3I2ST6ZBCxMv9mOA/l5lZecy3Ewffr04NjI9JL7TKzC7KdkHWE8dOjQ4BcUwviss87C0UcfHQi0sBG5lndclnac5iJ1MjYlQ/IAFclBOKf/vVTaMRFG6kz8DJUmdfnMNdvPBf+cBEjAbgKUOrvz4+5JwCgB1Uf2y31ZIhu9evUKvsymf/IpdarvmZP9hH2aopw5kksv5QxNyXfHqfJJ8Sj5rjoVKUw/A5RJ6uR/kzHy1M6HH354m/xlOhDk3il5NYG8q0y+SKcebiOyp/pi8dTlinIWpeSrDzKtme1pgulzROjkLE7JM2XZnr6Yad1cH3SxevVqPPLII8HTE+XpkKV95Fhv27Yt5GXh8tCYkh8RvtGjRwdnm9LfFVdynIiN1JCHwZQ8s5pLv+l9ynpyJlae3lrW2iKk/fr1Q4cOHZQe929C6qR/VcZymabcKyovTi/5yUW6Ui9jF4EteTbUlNSZ+hnK9p66fORq9B8LFiMBEkgcAUpd4iLhhkggPgJlSUv6Y8xF6Bo2bJjxC6LtUpd+75O8QFnObsi7r+QThdTJOun3wpU8U5d+dKTeYyVnT+VMhXyxl7MTIpPHH398cFapatWq26akLqeUywTlMrdsD8yQiamHe8iTOdNfUp7tS3Jpfy5nw0Qypa+999474zGUi+Sk1slV6lLz5DJQuY9JzraVZHj44YcHZ5caNGiQVYZSWbzxxhtBHRFFkSm5107OBLZv336HX4Ck9pBLv5n6LOs4kBeQy1lWkXLVjympk/Xk50nOGL7yyiuQXxD88MMPwTZE5EXi5L2Qcl9gaWfVcpE6OXM6bNiw4Exw6j5N+Rku65NLfalj6mdI5emXpnNVzZ/jSIAE7CRAqbMzN+6aBEiABLYRSImXyIN8geeHBEiABEiABEjALwKUOr/yZrckQAIOEpB7k+ShGXJ2SM4syWWxcrkfPyRAAiRAAiRAAn4QoNT5kTO7JAEScJyAPJRD7q2Sl5bL0/9at27teMdsjwRIgARIgARIIEWAUsdjgQRIgAQsJjBq1CjI0/jkIw+ckCdhdurUSenJfxa3za2TAAmQAAmQAAmkEaDU8XAgARIgARIgARIgARIgARIgAYsJUOosDo9bJwESIAESIAESIAESIAESIAFKHY8BEiABEiABEiABEiABEiABErCYgLNSJ+/ZKSoqCt4xxQ8JkAAJkAAJkAAJkAAJkAAJqBLYa6+90LJlS9XhsY9zXupmzJiBwsLC2EFv2LABS5YsQYsWLWLfCzdgFwF5TP38+fODF/XyQwK5EPj888/RpEmTUl96nUstjvWLgPxidOedd0a2l3f7RYXdqhD46quvgleqyAvm+SEBVQLLly/Hpk2b0KBBA9UpeR0nfwf++uuvlLq8UlYsnjpTR6lTBMZhiSVAqUtsNInfGKUu8REldoOUusRGk/iNUeoSH1EiN0ip04+FZ+r0GSpV4Jk6JUwclIEApY6HRVgClLqw5DiPUsdjICwBSl1Ycn7Po9Tp50+p02eoVIFSp4SJgyh1PAYMEqDUGYTpWSlKnWeBG2yXUmcQpkelKHX6YVPq9BkqVaDUKWHiIEodjwGDBCh1BmF6VopS51ngBtul1BmE6VEpSp1+2JQ6fYZKFSh1Spg4iFLHY8AgAUqdQZielaLUeRa4wXYpdQZhelSKUqcfNqVOn6FSBUqdEiYOotTxGDBIgFJnEKZnpSh1ngVusF1KnUGYHpWi1OmHTanTZ6hUgVKnhImDKHU8BgwSoNQZhOlZKUqdZ4EbbJdSZxCmR6UodfphU+r0GSpVoNQpYeIgSh2PAYMEKHUGYXpWilLnWeAG26XUGYTpUSlKnX7YlDp9hkoVKHVKmDiIUsdjwCABSp1BmJ6VotR5FrjBdil1BmF6VIpSpx82pU6foVIFSp0SJg6i1PEYMEiAUmcQpmelKHWeBW6wXUqdQZgelaLU6YdNqdNnqFSBUqeEiYModTwGDBKg1BmE6VkpSp1ngRtsl1JnEKZHpSh1+mFT6vQZKlWg1Clh4iBKHY8BgwQodQZhelaKUudZ4AbbpdQZhOlRKUqdftiUOn2GShUodUqYOIhSx2PAIAFKnUGYnpWi1HkWuMF2KXUGYXpUilKnHzalTp+hUgVKnRImDqLU8RgwSIBSZxCmZ6UodZ4FbrBdSp1BmB6VotTph02p02eoVIFSp4SJgyh1PAYMEqDUGYTpWSlKnWeBG2yXUmcQpkelKHX6YVPq9BkqVaDUKWHiIEodjwGDBCh1BmF6VopS51ngBtul1BmE6VEpSp1+2LFI3ZYtWzBx4kSMGjUKv/76K/bee2/06dMHLVu2LLWjZcuW4Z577sG1116L2rVrZ+1c/kEqKirCjBkzUFhYmHV8vgdQ6vJN2N36mzdvxvz589GqVSt3m2RneSFAqcsLVi+KUuq8iDkvTVLq8oLV+aKUOv2IY5G6H3/8Effeey8uvPBCNGnSBC+++CIWLlyIq666CuXLl9+hq02bNuHhhx/GnDlzMGLECEqdfu6sYBEBSp1FYSVsq5S6hAVi0XYodRaFlbCtUuoSFogl26HU6QcVi9SJnE2bNm2bxMlZuJEjR+Lqq6/OeFbt/fffx6uvvoqff/4Z1113HaVOP3dWsIgApc6isBK2VUpdwgKxaDuUOovCSthWKXUJC8SS7VDq9IOKRepmzZqF9957D3379g06WLVqFYYNGxZIXsOGDbfr6qeffsJ9992H008/HWPGjAnEj5df6gfPCvYQoNTZk1XSdkqpS1oi9uyHUmdPVknbKaUuaYnYsR9KnX5OsUjdhAkTID/06VI3ZMgQXHHFFdhrr722dSX33o0dOxZ16tRBu3btcNddd2WUOjnT9+9//xtvvfXWtrlr167F9OnTMXDgQDRr1gwdOnTQp6VRQS4hXblyJXbZZReNKpzqIwH5Ofj++++x2267+dg+e9YgIH831q1bFxUqVNCowqk+ElixYkVw5UzlypV9bJ89axAoLi7GTjvtFPyHHxJQJSDf23///XfUrFlTdUpex8nfgfJL9bKe95HXDYQoHovUqZ6p++KLLwJZu/zyy4MHqpQldY888kjwUJSNGzcGGNavX4958+bhoosuwsEHH4wjjjgiBB5zU0TqVq9ejXr16pkrykpeEBCpk99g7bzzzl70yybNEZB/lGrVqkWpM4fUm0pyBU21atVQqVIlb3pmo2YIyBVW8suAKlWqmCnIKl4Q+OWXXwKJSsLDDQW4/B0o378odVkOP5GtqVOnBmfq5MEo8ttkucRSnmyZbuhyRk/utUv/yJ/feeed253Ry7Qcn37pxd8BXjTJyy+9iDkvTfLyy7xg9aIoL7/0Iua8NMnLL/OC1fmivPxSP+JYztTJ0y+HDx+OSy+9FHvuuScmT56M2bNnY8CAAahYsWLGrsSYSztTR6nTPxBYIbkEKHXJzSbpO6PUJT2h5O6PUpfcbJK+M0pd0hNK5v4odfq5xCJ1cjpz/PjxePLJJyHvb2vcuHHwVEu5n07kLdP9dZQ6/bCTWkGeaiqXpsp9Pw0aNEjqNmPbF6UuNvTWL0ypsz7C2Bqg1MWG3vqFKXXWRxhLA5Q6feyxSJ3+trNX4OWX2RnFOULyee65cfjXv97AokXzUKlSXWzevBGVKpVHu3YH4Zxzjg+eeMoPgmvM+fJxHglhCFDqwlDjHCFAqeNxEJYApS4sOb/nUer086fU6TNUqiBnJJcsWYIWLVoojXd50N13342bbroLGzb0wm+/nQqgTVq76wC8jjp1xqBx4zW4556BsT+5NO4sKHVxJ2Dv+pQ6e7OLe+eUurgTsHd9Sp292cW5c0qdPn1KnT5DpQqUuj8wde/eB1On/ori4hEAsj0J9CXUrNkPI0cOQ48ePZQ4uziIUudiqtH0RKmLhrOLq1DqXEw1mp4oddFwdm0VSp1+opQ6fYZKFSh1wAUXXIlx44A1a+4pwUzOzq0CIO/SKvkev09Ru/YpeOaZe9GlSxcl1q4NotS5lmh0/VDqomPt2kqUOtcSja4fSl10rF1aiVKnnyalTp+hUgXfpe7ZZ5/FFVeMwYoVE7fyWgzgCQBTASwCUA3AJgDy9FO5HLMngNO2jn0TTZsOxty5r6F69epKvF0aRKlzKc1oe6HURcvbpdUodS6lGW0vlLpoebuyGqVOP0lKnT5DpQq+S92++x6Jzz4bDqA9gBsAPALgQgBnAtg/jeFaANO2/rmcvfsbgCNQWHgFbrttb1x22WVKvF0aRKlzKc1oe6HURcvbpdUodS6lGW0vlLpoebuyGqVOP0lKnT5DpQo+S93rr7+OM8+8BytXvgKgCMAWAKMA7JyF3YsAegMYBqAdWrW6CvPmva7E26VBlDqX0oy2F0pdtLxdWo1S51Ka0fZCqYuWtyurUer0k6TU6TNUquCz1A0dehtuumknAO8AqAXg70rM/hj0CYDOAEaiTp3r8cEHLwUvrPfpQ6nzKW2zvVLqzPL0qRqlzqe0zfZKqTPL05dqlDr9pCl1+gyVKvgsdaeddhHGjy8H4EMA7ynx2n6QnJ27BHXrtsD48f29e8UBpS7EIcMpAQFKHXjmi40AACAASURBVA+EsAQodWHJcR6ljsdAGAKUujDUtp9DqdNnqFTBZ6nr0qUnpkz5D4B/AjhYideOgy7ATju9ixde8O8pmJS6kIcMp1HqeAyEJkCpC43O+4mUOu8PgVAAKHWhsG03iVKnz1Cpgs9Sd8ghR+O9934FMEOJVeZBc1FQ0BVvv/00Dj30UI069k2l1NmXWVJ2zDN1SUnCvn1Q6uzLLCk7ptQlJQm79kGp08+LUqfPUKmCz1LXuvWf8PHHZwO4SolV6YN2xxtvjMZRRx2lWceu6ZQ6u/JK0m4pdUlKw669UOrsyitJu6XUJSkNe/ZCqdPPilKnz1Cpgs9St9tu++P77+8AoPvy8I549NHu6NWrlxJzVwZR6lxJMvo+KHXRM3dlRUqdK0lG3welLnrmLqxIqdNPkVKnz1Cpgs9St/PObbB8+UgAhymxKm2QXH55yy3tMHjwYK06tk2m1NmWWHL2S6lLTha27YRSZ1tiydkvpS45Wdi0E0qdflqUOn2GShV8lrrddz8A3347BMBJSqxKG1Su3JEYMaIr+vXrp1XHtsmUOtsSS85+KXXJycK2nVDqbEssOful1CUnC5t2QqnTT4tSp89QqYLPUtehQye89VYHANcrsSr9TF0DTJv2NDp27KhVx7bJlDrbEkvOfil1ycnCtp1Q6mxLLDn7pdQlJwubdkKp00+LUqfPUKmCz1J366234oYbxmPLltlKrDIPeguVKp2LDRu+1Khh51RKnZ25JWHXlLokpGDnHih1duaWhF1T6pKQgn17oNTpZ0ap02eoVMFnqVu1ahV23vlP2LTpQQAnKvHacVA3HHvsJkye/GLI+fZOo9TZm13cO6fUxZ2AvetT6uzNLu6dU+riTsDO9Sl1+rlR6vQZKlXwWeoE0HnnXYinnpqBLVvmAKisxOx/g55B+fLXYt6817DvvvvmONf+4ZQ6+zOMqwNKXVzk7V+XUmd/hnF1QKmLi7zd61Lq9POj1OkzVKrgu9RJ/3vttT+++64ZgJcAFChxAyajoOBcXHPN/8Pw4cMV57g1jFLnVp5RdkOpi5K2W2tR6tzKM8puKHVR0nZnLUqdfpaUOn2GShV8lzqB1KPHhXjuuZewZcueAO4FcEgWdjJmBCpW/AWTJ4/z7gEpKTiUOqUfMQ7KQIBSx8MiLAFKXVhynEep4zEQhgClLgy17edQ6vQZKlXwXerGjRuHiy9+FCtWPALgXADfATgQwGkADgLQAMAGAF8AeAPAUwDWAPh/AA7FPvvcjjlzpqBKlSpKvF0aRKlzKc1oe6HURcvbpdUodS6lGW0vlLpoebuyGqVOP0lKnT5DpQq+S13r1sfg449vTnsB+XPBWThgBYAKW4WuPIBKW2VOXlswAEDbgG9hYR8MH94WF198sRJvlwZR6lxKM9peKHXR8nZpNUqdS2lG2wulLlrerqxGqdNPklKnz1Cpgs9S9+abb6Jbt9uxatVrGVgtBvA5gFUAKgLYbavIVSsx9r9o23YQ5s7NVEMpAmsHUeqsjS72jVPqYo/A2g1Q6qyNLvaNU+pij8DKDVDq9GOj1OkzVKrgs9TdeusduP56ORt3tRKr0gYVFrYInoDZuHFjrTq2TabU2ZZYcvZLqUtOFrbthFJnW2LJ2S+lLjlZ2LQTSp1+WpQ6fYZKFXyWuuOO64HJk88GcJwSq9IGVa7cCVOmXI8OHTpo1bFtMqXOtsSSs19KXXKysG0nlDrbEkvOfil1ycnCpp1Q6vTTotTpM1Sq4LPUtWrVAZ98clvwwBOdT0HBiRg37nyceuqpOmWsm0upsy6yxGyYUpeYKKzbCKXOusgSs2FKXWKisGojlDr9uCh1+gyVKvgsdU2bHowvv7wewIlKrEobVK7ckXj00Z648MILterYNplSZ1tiydkvpS45Wdi2E0qdbYklZ7+UuuRkYdNOKHX6aVHq9BkqVfBZ6vbd98/47LNuAAYpsSptUEHB7hg9ejj++te/atWxbTKlzrbEkrNfSl1ysrBtJ5Q62xJLzn4pdcnJwqadUOr006LU6TNUquCz1B122PF4992VAGYpsco86F1UqHAhXn31ARxzzDEadeybSqmzL7Ok7JhSl5Qk7NsHpc6+zJKyY0pdUpKwax+UOv28KHX6DJUq+Cx1V145GPfe+yyAkQC6KPHacdDpqFx5Ov773zfRsmXLkDXsnEapszO3JOyaUpeEFOzcA6XOztySsGtKXRJSsG8PlDr9zJySukcffXQbETk4Hn74YXz22WcoLCzUJ6VZwWepu/nmmzF06PPYsqUmgHcBlMuR5vOBEFaosBi//bY0x7n2D6fU2Z9hXB1Q6uIib/+6lDr7M4yrA0pdXOTtXpdSp5+fU1I3YsQIrF27NqCyatUqPPvss1i4cCGlTv840apwzTWDcNdd9QD8CmA+gGdyqPcGgAsAjEX58qdj4cLpaNKkSQ7z7R9KqbM/w7g6oNTFRd7+dSl19mcYVweUurjI270upU4/P6ekLh2H/INUVFSEGTNmUOr0jxOtCn/5ywmYOfOyre+puxHAewDuAHBAlrpyueaDAO4D0Any9Ms33hjC99RppcHJPhGg1PmUttleKXVmefpUjVLnU9rmeqXU6bOk1OkzVKrg8+WXe+7ZHkuWjABw2FZWcqbuHgCtAHQF0B7ArgA2AlgA4E0Acg/evgCuAbBPMK+g4GQ8/PAJ6N27txJzVwbxTJ0rSUbfB6UueuaurEipcyXJ6Pug1EXP3IUVKXX6KVLq9BkqVfBZ6ho2PADffTc0w3vqRO5E4D4BsAJARQB7AGi39YEqf9mObblyR2HEiCL069dPibkrgyh1riQZfR+UuuiZu7Iipc6VJKPvg1IXPXMXVqTU6adIqdNnqFTBZ6n74z11pwK4TolVaYP4njo5s8kPCagToNSps+LI7QlQ6nhEhCVAqQtLzu95lDr9/Cl1+gyVKvgsdSeddCZeeeVrADOUWGUe9A4qVjwf7777NNq1kzN5/nx4ps6frE13SqkzTdSfepQ6f7I23SmlzjRRP+pR6vRzptTpM1Sq4LPUPf744+jTZyQ2b75t68NSlJCVGHQOdtppIn74YTFq1KgRpoC1cyh11kYX+8YpdbFHYO0GKHXWRhf7xil1sUdg5QYodfqxUer0GSpV8Fnq5IvlgQd2wi+/7AbgHQAVlJj9b9DY4AmYJ5+8L1588e85zrV/OKXO/gzj6oBSFxd5+9el1NmfYVwdUOriIm/3upQ6/fwodfoMlSr4LHUCqHv3SzB27LcAqm59sqUSNgDTAPRCrVq18Pzzw9GpUyfVic6Mo9Q5E2XkjVDqIkfuzIKUOmeijLwRSl3kyJ1YkFKnHyOlTp+hUgXfpW7+/Pk47LATsGpVFwBfbH1P3Z+zsHsIwEgUFByIs8+uhaeeul+JtWuDKHWuJRpdP5S66Fi7thKlzrVEo+uHUhcda5dWotTpp0mp02eoVMF3qRNI48aNQ+/eN6G4uCeAf299D13R1vfUNQCwIe09dc8F77ErV64W2rX7DK+++k/Url1bibVrgyh1riUaXT+UuuhYu7YSpc61RKPrh1IXHWuXVqLU6adJqdNnqFSBUvcHpvHjx6NXr2tRXHw5gJ0B/B+AjwGsTHtPnZzB2xd16kxEu3Zb8MQTf0ODBiJ9fn4odX7mbqJrSp0Jin7WoNT5mbuJril1Jij6V4NSp585pU6foVIFSt3/MMkXzWHDHsLLL0/E5s0n4OefDwSw69YzdYtQt+7bqF79GwwadAF69+6txNflQZQ6l9PNb2+Uuvzydbk6pc7ldPPbG6Uuv3xdrU6p00+WUqfPUKkCpW5HTIsXL8bbb7+NDz74FN9/vxKVK1fEPvvsjnbtDsCxxx6rxNWHQZQ6H1LOT4+Uuvxw9aEqpc6HlPPTI6UuP1xdr0qp00+YUqfPUKkCpa50TIsWLcKqVatQsWJF7Lbbbqhfv74SU18GUep8Sdp8n5Q680x9qUip8yVp831S6swz9aEipU4/ZUqdPkOlCpS67THNmjULo0b9C6++Og3r1xegXDkRud+wceMSNG26Ly644ET07NnTuxeNZzqYKHVKP2IclIEApY6HRVgClLqw5DiPUsdjIAwBSl0YatvPodTpM1SqQKn7A9PGjRsxYMDNGD16EoqL+wA4DUC9EgzfR/Xqo1G37gzcc89gnHLKKUqMXR1EqXM12fz3RanLP2NXV6DUuZps/vui1OWfsYsrUOr0U6XU6TNUqkCpQ3CJZbduvfHuu42wceMIBW7voV69yzFkyHm45JJLFMa7OYRS52auUXRFqYuCsptrUOrczDWKrih1UVB2bw1KnX6mlDp9hkoVKHVA167nY/LkJtiw4UYlZn8M+hH16p2Mhx66CmeccUYO89wZSqlzJ8uoO6HURU3cnfUode5kGXUnlLqoibuxHqVOP0dKnT5DpQq+S92oUaMwcODrWLnyWSVe2w+ajQYN/h/mzJmGXXbZJcR8u6dQ6uzOL87dU+ripG/32pQ6u/OLc/eUujjp27s2pU4/O0qdPkOlCr5LXZMmB2Hp0icAtFTiVXJQlSqDcOONtTFo0IBQ822eRKmzOb14906pi5e/zatT6mxOL969U+ri5W/r6pQ6/eQodfoMlSr4LHWTJk3COef8AytXjlNilXnQAjRvfj4WLHhHo4adUyl1duaWhF1T6pKQgp17oNTZmVsSdk2pS0IK9u2BUqefGaVOn6FSBZ+lbvDgobjttjoALlNiVdqgunUPwMyZY9G8eXOtOrZNptTZllhy9kupS04Wtu2EUmdbYsnZL6UuOVnYtBNKnX5alDp9hkoVfJa6U0+9ABMmdAfQSYlVaYPq1Tsdzz9/CY466iitOrZNptTZllhy9kupS04Wtu2EUmdbYsnZL6UuOVnYtBNKnX5alDp9hkoVfJa6447ricmT5Z10hymxKv1M3dkYM+av6NKli1Yd2yZT6mxLLDn7pdQlJwvbdkKpsy2x5OyXUpecLGzaCaVOPy1KnT5DpQo+S93ZZ1+GMWOOBqD3EvH69Y/Hiy/egEMOOUSJuSuDKHWuJBl9H5S66Jm7siKlzpUko++DUhc9cxdWpNTpp0ip02eoVMFnqXvwwQdx9dU/YsOGoUqsShtUWLgHFi36L+rXr69Vx7bJlDrbEkvOfil1ycnCtp1Q6mxLLDn7pdQlJwubdkKp00+LUqfPUKmCz1I3Z84cdOrUCytXvq/EKvOgV9Gx4z/x+uth3nOnsWwCplLqEhCCpVug1FkaXAK2TalLQAiWboFSZ2lwMW+bUqcfAKVOn6FSBZ+lTgB17twTU6ceD6CHEq+Sg+rWPRmPPXYuTj311FDzbZ5EqbM5vXj3TqmLl7/Nq1PqbE4v3r1T6uLlb+vqlDr95Ch1+gyVKvgudTNnzsTxx5+D1aunA9hNidn/Bj2ILl1m4dVXR+c4z43hlDo3coyjC0pdHNTdWJNS50aOcXRBqYuDuv1rUur0M6TU6TNUquC71AmkRx99FDfcMBbLlz8DYFclbsBoNG36EKZMeRpNmzZVnOPWMEqdW3lG2Q2lLkrabq1FqXMrzyi7odRFSdudtSh1+llS6vQZKlWg1P2B6eGHH8bgwQ9g1aphAMq6lHIdqlYdiqZNP8CYMXejTZs2SpxdHESpczHVaHqi1EXD2cVVKHUuphpNT5S6aDi7tgqlTj9RSp0+Q6UKlLr/YZo+fTquv/5+fPppMVauPAlAu61n7jYAWIjq1eUSzedxySUXYvDg/qhRo4YSY1cHUepcTTb/fVHq8s/Y1RUoda4mm/++KHX5Z+ziCpQ6/VQpdfoMlSpQ6nbE9Pbbb2PatLfw3nvzsXz5ClSsWAl77dUIxxxzIDp37oxGjRopsXV9EKXO9YTz1x+lLn9sXa9MqXM94fz1R6nLH1uXK1Pq9NOl1OkzVKpAqVPCxEEZCFDqeFiEJUCpC0uO8yh1PAbCEqDUhSXn9zxKnX7+lDp9hkoVKHVKmDiIUsdjwCABSp1BmJ6VotR5FrjBdil1BmF6VIpSpx+2U1I3YsQIrF27NqCyatUqPPvss1i4cCEKCwv1SWlWoNRpAvR4Os/UeRy+ZuuUOk2AHk+n1HkcvmbrlDpNgJ5Op9TpB++U1Mkj81MfOTjkSYufffYZpU7/OGGFGAlQ6mKEb/nSlDrLA4xx+5S6GOFbvjSlzvIAY9o+pU4fvFNSl45D/kEqKirCjBkzKHX6xwkrxEiAUhcjfMuXptRZHmCM26fUxQjf8qUpdZYHGNP2KXX64Cl1+gyVKvDySyVMHJSBAKWOh0VYApS6sOQ4j1LHYyAsAUpdWHJ+z6PU6edPqdNnqFSBUqeEiYModTwGDBKg1BmE6VkpSp1ngRtsl1JnEKZHpSh1+mFT6vQZKlWg1Clh4iBKHY8BgwQodQZhelaKUudZ4AbbpdQZhOlRKUqdftiUOn2GShUodUqYOIhSx2PAIAFKnUGYnpWi1HkWuMF2KXUGYXpUilKnHzalTp+hUgVKnRImDqLU8RgwSIBSZxCmZ6UodZ4FbrBdSp1BmB6VotTph02p02eoVIFSp4SJgyh1PAYMEqDUGYTpWSlKnWeBG2yXUmcQpkelKHX6YVPq9BkqVaDUKWHiIEodjwGDBCh1BmF6VopS51ngBtul1BmE6VEpSp1+2JQ6fYZKFSh1mTEtWLAA8sVz1apVqFChAho2bIi2bduiVq1aSlx9GMRXGviQcn56pNTlh6sPVSl1PqScnx4pdfnh6npVSp1+wpQ6fYZKFSh122MaPXo07rvvOSxe/C2A/bFx484ANqJKlcX47be5OOmkIvTr9/9w4IEHKvF1eRClzuV089sbpS6/fF2uTqlzOd389kapyy9fV6tT6vSTpdTpM1SqQKn7A5N8yezT5wZ89FE5FBdfDuDQDPx+A/AEatUagcGDL8LVV1+txNjVQZQ6V5PNf1+UuvwzdnUFSp2ryea/L0pd/hm7uAKlTj9VSp0+Q6UKlDrgo48+QteuF2Lx4gsA9Fbg9hPq1OmDHj32wAMPDFcY7+YQSp2buUbRFaUuCspurkGpczPXKLqi1EVB2b01KHX6mVLq9BkqVfBd6tatW4dDDz0Fc+f2BHC2ErPUoHr1zsD11x+Kvn375jTPlcGUOleSjL4PSl30zF1ZkVLnSpLR90Gpi565CytS6vRTpNTpM1Sq4LvUDRlyG+66ayXWrh2hxGv7QctRo8afMWPGJLRs2TLEfLunUOrszi/O3VPq4qRv99qUOrvzi3P3lLo46du7NqVOPztKnT5DpQo+S93KlSvRvPlBWLVqFoB6Srx2HHQ3LrtsOR544PaQ8+2dRqmzN7u4d06pizsBe9en1NmbXdw7p9TFnYCd61Pq9HOj1OkzVKrgs9Q9//zz6N17Clav/rsSq8yDlmO33Y7Bt99+qFHDzqmUOjtzS8KuKXVJSMHOPVDq7MwtCbum1CUhBfv2QKnTz4xSp89QqYLPUtev33W4775mAM5XYlXaoHr1DsWbbz6KVq1aadWxbTKlzrbEkrNfSl1ysrBtJ5Q62xJLzn4pdcnJwqadUOr006LU6TNUquCz1J100rl45ZX/B+AoJValDapV60z8618X4ZhjjtGqY9tkSp1tiSVnv5S65GRh204odbYllpz9UuqSk4VNO6HU6adFqdNnqFTBZ6k74YSzMWnSRQCOUGJV2qCqVbvhhRd64dhjj9WqY9tkSp1tiSVnv5S65GRh204odbYllpz9UuqSk4VNO6HU6adFqdNnqFTBZ6nr0uV0TJnSDUB3JValDSpf/s+YNetRHHjggVp1bJtMqbMtseTsl1KXnCxs2wmlzrbEkrNfSl1ysrBpJ5Q6/bQodfoMlSr4LHUnntgVEyc2AvCAEqvMgzahoGBXzJ49Dfvvv79GHfumUursyywpO6bUJSUJ+/ZBqbMvs6TsmFKXlCTs2gelTj8vSp0+Q6UKPktd585nYOrU/wBYosQq86DRqFTpLrz66j3o2LGjRh37plLq7MssKTum1CUlCfv2QamzL7Ok7JhSl5Qk7NoHpU4/L0qdPkOlCj5L3XHH9cTkyZsByGWT/ZV47TioPWrUqImxY69Cly5dQtawcxqlzs7ckrBrSl0SUrBzD5Q6O3NLwq4pdUlIwb49UOr0M6PU6TNUquCz1J1zzuUYPXq/rZdfPg7gUCVm/xs0IPiv9et/jJdeuhEHH3xwjvPtHk6pszu/OHdPqYuTvt1rU+rszi/O3VPq4qRv79qUOv3sKHX6DJUq+Cx1Dz30EPr3/wEbNoiMXQbgqRyehHkTgM+COYWFzfHll3NQr149JeauDKLUuZJk9H1Q6qJn7sqKlDpXkoy+D0pd9MxdWJFSp58ipU6foVIFn6Xuww8/RMeO56O4+L8AXgUwEMDpAK4CULUUfu8BuAPALgDuBPAOjjnmaUyd+owSb5cGUepcSjPaXih10fJ2aTVKnUtpRtsLpS5a3q6sRqnTT5JSp89QqYLPUieAjjvuHEye3BlATwDfABgJYAwAeejJAVvlbSOARYHAAVsAnA/grwHfevVOxOOPX4iuXbsq8XZpEKXOpTSj7YVSFy1vl1aj1LmUZrS9UOqi5e3KapQ6/SQpdfoMlSr4LnWzZs3CsceehZ9++j8Ae2xltnyrwH0KoBhARQC7A/gTgL+kcb0PJ5wwG6+8Ipdt+veh1PmXuamOKXWmSPpXh1LnX+amOqbUmSLpVx1KnX7elDp9hkoVfJc6gfT4449j8OAxWL5cLqFsqMQNeALNm4/Ca689jSZNmijOcWsYpc6tPKPshlIXJW231qLUuZVnlN1Q6qKk7c5alDr9LCl1+gyVKlDq/sD02GOP4dpr78Lq1cMAnFEGu59Qrdot2HvvjzFmzN3Ybz95eqafH0qdn7mb6JpSZ4KinzUodX7mbqJrSp0Jiv7VoNTpZ06p02eoVIFS9z9M77zzDm644QHMm/cdiotPxJYt7QDsCkDuqfsChYXTUVDwIi6/vBcGDboK1apVU2Ls6iBKnavJ5r8vSl3+Gbu6AqXO1WTz3xelLv+MXVyBUqefKqVOn6FSBUrdjphmzpyJN954CzNnzsfy5StRsWJFNG3aCB07HojOnTujQYMGSmxdH0Spcz3h/PVHqcsfW9crU+pcTzh//VHq8sfW5cqUOv10KXX6DJUqUOqUMHFQBgKUOh4WYQlQ6sKS4zxKHY+BsAQodWHJ+T2PUqefP6VOn6FSBUqdEiYOotTxGDBIgFJnEKZnpSh1ngVusF1KnUGYHpWi1OmHTanTZ6hUgVKnhImDKHU8BgwSoNQZhOlZKUqdZ4EbbJdSZxCmR6UodfphOyV1I0aMgPxDJJ81a9Zg0qRJWLJkCQoLC/VJaVag1GkC9Hg6L7/0OHzN1il1mgA9nk6p8zh8zdYpdZoAPZ1OqdMP3impmzBhwjYiy5Ytw+23346PP/6YUqd/nLBCjAQodTHCt3xpSp3lAca4fUpdjPAtX5pSZ3mAMW2fUqcP3impS8ch/yAVFRVhxowZlDr944QVYiRAqYsRvuVLU+osDzDG7VPqYoRv+dKUOssDjGn7lDp98JQ6fYZKFXj5pRImDspAgFLHwyIsAUpdWHKcR6njMRCWAKUuLDm/51Hq9POn1OkzVKpAqVPCxEGUOh4DBglQ6gzC9KwUpc6zwA22S6kzCNOjUpQ6/bApdfoMlSpQ6pQwcRCljseAQQKUOoMwPStFqfMscIPtUuoMwvSoFKVOP2xKnT5DpQqUOiVMHESp4zFgkAClziBMz0pR6jwL3GC7lDqDMD0qRanTD5tSp89QqQKlTgkTB1HqeAwYJECpMwjTs1KUOs8CN9gupc4gTI9KUer0w6bU6TNUqkCpU8LEQZQ6HgMGCVDqDML0rBSlzrPADbZLqTMI06NSlDr9sCl1+gyVKlDqlDBxEKWOx4BBApQ6gzA9K0Wp8yxwg+1S6gzC9KgUpU4/bEqdPkOlCpQ6JUwcRKnjMWCQAKXOIEzPSlHqPAvcYLuUOoMwPSpFqdMPm1Knz1CpAqVOCRMHUep4DBgkQKkzCNOzUpQ6zwI32C6lziBMj0pR6vTDptTpM1SqQKlTwsRBlDoeAwYJUOoMwvSsFKXOs8ANtkupMwjTo1KUOv2wKXX6DJUqUOqUMHEQpY7HgEEClDqDMD0rRanzLHCD7VLqDML0qBSlTj9sSp0+Q6UKlDolTBxEqeMxYJAApc4gTM9KUeo8C9xgu5Q6gzA9KkWp0w+bUqfPUKkCpU4JEwdR6ngMGCRAqTMI07NSlDrPAjfYLqXOIEyPSlHq9MOm1OkzVKpAqVPCxEGUOh4DBglQ6gzC9KwUpc6zwA22S6kzCNOjUpQ6/bApdfoMlSpQ6pQwcRCljseAQQKUOoMwPStFqfMscIPtUuoMwvSoFKVOP2xKnT5DpQqUOiVMHESp4zFgkAClziBMz0pR6jwL3GC7lDqDMD0qRanTD5tSp89QqQKlTgkTB1HqeAwYJECpMwjTs1KUOs8CN9gupc4gTI9KUer0w6bU6TNUqkCpU8LEQZQ6HgMGCVDqDML0rBSlzrPADbZLqTMI06NSlDr9sCl1+gyVKlDqlDBxEKWOx4BBApQ6gzA9K0Wp8yxwg+1S6gzC9KgUpU4/bEqdPkOlCpQ6JUwcRKnjMWCQAKXOIEzPSlHqPAvcYLuUOoMwPSpFqdMPm1Knz1CpAqVOCRMHUep4DBgkQKkzCNOzUpQ6zwI32C6lziBMj0pR6vTDptTpM1SqQKlTwsRBlDoeAwYJUOoMwvSsFKXOs8ANtkupMwjTo1KUOv2wKXX6DJUqUOqUMHEQpY7HgEEClDqDMD0rRanzLHCD7VLqDML0qBSlTj9sSp0+Q6UKlDolTBxEqeMxYJAApc4gTM9KUeo8C9xgu5Q6gzA9KkWp0w+bUqfPUKkCpU4JEwdR6ngMGCRAqTMIow/OQgAAIABJREFU07NSlDrPAjfYLqXOIEyPSlHq9MOm1OkzVKpAqVPCxEGUOh4DBglQ6gzC9KwUpc6zwA22S6kzCNOjUpQ6/bApdfoMlSpQ6pQwcRCljseAQQKUOoMwPStFqfMscIPtUuoMwvSoFKVOP2xKnT5DpQqUOiVMHESp4zFgkAClziBMz0pR6jwL3GC7lDqDMD0qRanTD5tSp89QqQKlTgkTB1HqeAwYJECpMwjTs1KUOs8CN9gupc4gTI9KUer0w6bU6TNUqkCpU8LEQZQ6HgMGCVDqDML0rBSlzrPADbZLqTMI06NSlDr9sCl1+gyVKlDqlDBxEKWOx4BBApQ6gzA9K0Wp8yxwg+1S6gzC9KgUpU4/bEqdPkOlCpQ6JUwcRKnjMWCQAKXOIEzPSlHqPAvcYLuUOoMwPSpFqdMPm1Knz1CpAqVOCRMHUep4DBgkQKkzCNOzUpQ6zwI32C6lziBMj0pR6vTDdkrqRowYAfmHSD5r1qzBpEmTsGTJEhQWFuqT0qxAqdME6PH0zZs3Y/78+WjVqpXHFNh6GAKUujDUOEcIUOp4HIQlQKkLS87veZQ6/fydkroJEyZsI7Js2TLcfvvt+Pjjjyl1+scJK8RIgFIXI3zLl6bUWR5gjNun1MUI3/KlKXWWBxjT9il1+uCdkrp0HPIPUlFREWbMmEGp0z9OWCFGApS6GOFbvjSlzvIAY9w+pS5G+JYvTamzPMCYtk+p0wdPqdNnqFSBl18qYeKgDAQodTwswhKg1IUlx3mUOh4DYQlQ6sKS83sepU4/f0qdPkOlCpQ6JUwcRKnjMWCQAKXOIEzPSlHqPAvcYLuUOoMwPSpFqdMPm1Knz1CpAqVOCRMHUep4DBgkQKkzCNOzUpQ6zwI32C6lziBMj0pR6vTDptTpM1SqQKlTwsRBlDoeAwYJUOoMwvSsFKXOs8ANtkupMwjTo1KUOv2wKXX6DJUqUOqUMHEQpY7HgEEClDqDMD0rRanzLHCD7VLqDML0qBSlTj9sSp0+Q6UKlDolTBxEqeMxYJAApc4gTM9KUeo8C9xgu5Q6gzA9KkWp0w+bUqfPUKkCpU4JEwdR6ngMGCRAqTMI07NSlDrPAjfYLqXOIEyPSlHq9MOm1OkzVKpAqVPCxEGUOh4DBglQ6gzC9KwUpc6zwA22S6kzCNOjUpQ6/bApdfoMlSpQ6pQwcRCljseAQQKUOoMwPStFqfMscIPtUuoMwvSoFKVOP2xKnT5DpQqUOiVMHESp4zFgkAClziBMz0pR6jwL3GC7lDqDMD0qRanTD5tSp89QqQKlTgkTB1HqeAwYJECpMwjTs1KUOs8CN9gupc4gTI9KUer0w6bU6TNUqkCpU8LEQZQ6HgMGCVDqDML0rBSlzrPADbZLqTMI06NSlDr9sCl1+gyVKlDqlDBxEKWOx4BBApQ6gzA9K0Wp8yxwg+1S6gzC9KgUpU4/bEqdPkOlCpQ6JUwcRKnjMWCQAKXOIEzPSlHqPAvcYLuUOoMwPSpFqdMPm1Knz1CpAqVOCRMHUep4DBgkQKkzCNOzUpQ6zwI32C6lziBMj0pR6vTDptTpM1SqQKlTwsRBlDoeAwYJUOoMwvSsFKXOs8ANtkupMwjTo1KUOv2wKXX6DJUqUOqUMHEQpY7HgEEClDqDMD0rRanzLHCD7VLqDML0qBSlTj9sSp0+Q6UKlDolTBxEqeMxYJAApc4gTM9KUeo8C9xgu5Q6gzA9KkWp0w+bUqfPUKkCpU4JEwdR6ngMGCRAqTMI07NSlDrPAjfYLqXOIEyPSlHq9MOm1OkzVKpAqVPCxEGUOh4DBglQ6gzC9KwUpc6zwA22S6kzCNOjUpQ6/bApdfoMlSpQ6pQwcRCljseAQQKUOoMwPStFqfMscIPtUuoMwvSoFKVOP2xKnT5DpQqUOiVMHESp4zFgkAClziBMz0pR6jwL3GC7lDqDMD0qRanTD5tSp89QqQKlTgkTB1HqeAwYJECpMwjTs1KUOs8CN9gupc4gTI9KUer0w6bU6TNUqkCpU8LEQZQ6HgMGCVDqDML0rBSlzrPADbZLqTMI06NSlDr9sCl1+gyVKlDqMmOSH+IFCxaguLgYFStWxG677YY2bdooMfVl0ObNmzF//ny0atXKl5bZpyEClDpDID0sQ6nzMHRDLVPqDIH0rAylTj9wSp0+Q6UKlLrtMb300kt44IGxmDXrbVSp0ha//14fW7ZsRPnyS1C58lqceeZJ6NPnHDRv3lyJr8uDKHUup5vf3ih1+eXrcnVKncvp5rc3Sl1++bpanVKnnyylTp+hUgVK3R+YvvvuO1x22Y14++1vsGLFpQBOysDvBxQUPIXCwgfxt7/dgF69eikxdnUQpc7VZPPfF6Uu/4xdXYFS52qy+e+LUpd/xi6uQKnTT5VSp89QqQKlDli0aBFOOaUX5s07FsAABW5LUb/+Jbj44oMxZMgNCuPdHEKpczPXKLqi1EVB2c01KHVu5hpFV5S6KCi7twalTj9TSp0+Q6UKvkvdli1bcPjhp+LddzsBuESJWWpQ/frH49ZbT8FFF12U0zxXBlPqXEky+j4oddEzd2VFSp0rSUbfB6UueuYurEip008xFqmTL/gTJ07EqFGj8Ouvv2LvvfdGnz590LJly+06knGvvfYaHnvsMaxbtw4nnngiLrzwQlSuXDlr5/IPUlFREWbMmIHCwsKs4/M9wHepu+eeezBkyAL89NPDIVAvQc2aHfDf/76Bpk2bhphv9xRKnd35xbl7Sl2c9O1em1Jnd35x7p5SFyd9e9em1OlnF4vU/fjjj7j33nsDQWvSpAlefPFFLFy4EFdddRXKly+/rSt5KuIjjzyCa6+9FrVr1w7+uzw447jjjsvaOaUuK6LIBvz8889o3vxgLFs2GUCjUOuWL38b+vffiOHDbw413+ZJlDqb04t375S6ePnbvDqlzub04t07pS5e/rauTqnTTy4WqZszZw6mTZu2TeKWLVuGkSNH4uqrry7zrNqsWbPw3nvvoW/fvlk7p9RlRRTZgAkTJuCCC17AqlWjNdb8Bnvs0RVLl36gUcPOqZQ6O3NLwq4pdUlIwc49UOrszC0Ju6bUJSEF+/ZAqdPPLBapKylnq1atwrBhwwLJa9iwYcau5PLLu+++GwcddBA6d+6ctXNKXVZEkQ24+uobMGKEnKHTe4plvXoHY/r0f2C//faLbO9JWIhSl4QU7NwDpc7O3JKwa0pdElKwcw+UOjtzi3vXlDr9BGKROjlzIz/0qTNuInVDhgzBFVdcgb322muHrubOnRtIX506dXDTTTeVKn7pEyl1+geHqQpFRefhpZfOBtBRq2SdOmfi+ed74eijj9aqY9tkSp1tiSVnv5S65GRh204odbYllpz9UuqSk4VNO6HU6acVi9SFOVMnrX788ccYM2YMrr/+elSvXn1b93L55qWXXoovvvgCK1euDP73TZs2obi4GEcddRR69uyJQw89VJ+WRoXff/89eNhLEh7aotFGqKnnn38Npk/vB+DwUPNTk2rX7oG77+6MI444QquObZPlgUFr1qxBzZo1bds69xszAbmftWrVqtvdqxzzlri8JQR++eWX4KFkFSpUsGTH3GZSCMh3HTluKlWqlJQtcR8WEJAHCsovsXfaaadE7Fb+DixXrtwOD3FMxOZK2UQsUjdv3jxMnTo1OFMnD0YRKbvvvvuCB6KU9cU1dUavX79+wQNWUh+ZL+9AE+lLfcT45T49eXJmlSpV0L59+1hz+O233/D9999jjz32iHUfcSx+8cUDMWZMBwCnay1fr14njBt3PQ488ECtOrZNFqlbvHhxxrPYtvXC/UZLQH5j3qBBA1SsWDHahbma9QS+++674AFlSfmCZT1QjxqQ72TVqlXb7pfvHrXPVkMSWL16NeQESN26dUNWMDtN/g6U7+4ln8xvdhWz1WKROnn65fDhw4Oza3vuuScmT56M2bNnY8CAAdt9+ZDLLsePH49BgwYF/7CIDI4bNw4DBw4Mfvtc1oeXX5o9UHSqiVhfeeVCrFt3p04Z1KjRCF999bF3Z6x4+aXWYeP1ZF5+6XX8Ws3z8kstfF5P5uWXXscfunlefhka3baJsUidnHkQWXvyySchp1sbN26M6667LjgTkX5/nZzVmjRpEp566imsXbs2OENz5ZVXon79+lk7p9RlRRTZgM8++wx/+cupWLVqvsaa43DSSZPw0kv/0Khh51RKnZ25JWHXlLokpGDnHih1duaWhF1T6pKQgn17oNTpZxaL1OlvO3sFSl12RlGOOP30Phg3bn8AfUItW6/eURgzZiCOPfbYUPNtnkSpszm9ePdOqYuXv82rU+psTi/evVPq4uVv6+qUOv3kKHX6DJUqyBnJJUuWoEWLFkrjXRsk9zsedtgJ+OmnVwC0zrG9W9CjxzI8/fSDOc5zYzilzo0c4+iCUhcHdTfWpNS5kWMcXVDq4qBu/5qUOv0MKXX6DJUq+C51Amns2LG49NJbsXLlGABtlLgBd+PPf56GyZNHJ+bmWcWNGxtGqTOG0rtClDrvIjfWMKXOGErvClHqvIvcSMOUOn2MlDp9hkoVKHV/YHr++efRu/cArF49AMAlZbD7ArVr34YDDliPp566S+ndhEpBWDiIUmdhaAnZMqUuIUFYuA1KnYWhJWTLlLqEBGHZNih1+oFR6vQZKlWg1P0P0/z58zF06IOYMuV1/PbbifjlF3lFwa4ANgBYhDp13kLVql9g0KCLcMklZYmfEnrrB1HqrI8wtgYodbGht35hSp31EcbWAKUuNvRWL0yp04+PUqfPUKkCpW5HTPKy+Lfffhv/+c98/PBDMSpVqogWLXbHwQcfgBNOOEGJqw+DKHU+pJyfHil1+eHqQ1VKnQ8p56dHSl1+uLpelVKnnzClTp+hUgVKnRImDspAgFLHwyIsAUpdWHKcR6njMRCWAKUuLDm/51Hq9POn1OkzVKpAqVPCxEGUOh4DBglQ6gzC9KwUpc6zwA22S6kzCNOjUpQ6/bApdfoMlSpQ6pQwcRCljseAQQKUOoMwPStFqfMscIPtUuoMwvSoFKVOP2xKnT5DpQqUOiVMHESp4zFgkAClziBMz0pR6jwL3GC7lDqDMD0qRanTD5tSp89QqQKlTgkTB1HqeAwYJECpMwjTs1KUOs8CN9gupc4gTI9KUer0w6bU6TNUqkCpU8LEQZQ6HgMGCVDqDML0rBSlzrPADbZLqTMI06NSlDr9sCl1+gyVKlDqlDBxEKWOx4BBApQ6gzA9K0Wp8yxwg+1S6gzC9KgUpU4/bEqdPkOlCpQ6JUwcRKnjMWCQAKXOIEzPSlHqPAvcYLuUOoMwPSpFqdMPm1Knz1CpAqVOCRMHUep4DBgkQKkzCNOzUpQ6zwI32C6lziBMj0pR6vTDptTpM1SqQKlTwsRBlDoeAwYJUOoMwvSsFKXOs8ANtkupMwjTo1KUOv2wKXX6DJUqUOqUMHEQpY7HgEEClDqDMD0rRanzLHCD7VLqDML0qBSlTj/s0FL3888/Y+HChZg3bx7Wrl0b7KR69epo3bo1mjVrhsLCQv3daVSQf5CKioowY8aM2PcibVDqNML0fOrmzZsxf/58tGrVynMSbD9XApS6XIlxfIoApY7HQlgClLqw5PyeR6nTzz8nqdu0aRNmzZqFMWPGQP7Cly+bmT7lypULvoD26NEDBxxwAAoKCvR3mmMFSl2OwDg8sQQodYmNJvEbo9QlPqLEbpBSl9hoEr8xSl3iI0rkBil1+rEoSd2WLVvwySef4P7778fXX3+NfffdF507d0bLli1Ro0aN4D/yWbNmTfCf999/H1OnTg3Er3HjxrjiiiuCsVHKXRKkbvbs2Rg/fiKmTJmJr75ahF9/XYvCwjpo1qwFunU7PDiT2KRJE/0UWcFpApQ6p+PNa3OUurzidbo4pc7pePPaHKUur3idLU6p0482q9Rt3LgR//znPzFp0iR0794dxx9/fHCZpcpnxYoVePnll4P/yLxzzjkHlSpVUpmqPSZOqfvxxx8xaNAd+Pe/X0dx8dkAOgNoCaA8gF8BzEaVKhNRocJTGDy4LwYOHKDdLwu4S4BS5262+e6MUpdvwu7Wp9S5m22+O6PU5Zuwm/Updfq5ZpW6n376CdOmTUPHjh1Ru3btUCvKPXdy5k5q1KxZM1SNXCfFJXUfffQRune/HAsXdsJvv12fZdvFqF17IA45ZD2eeeaByNjkypLj4yVAqYuXv82rU+psTi/evVPq4uVv8+qUOpvTi2/vlDp99lmlTn+JeCrEIXXffvstOnY8EwsW9AHQU7nxnXa6GUcfvQQvv/yk8hwO9IcApc6frE13SqkzTdSfepQ6f7I23SmlzjRRP+pR6vRzNi51cv+d3FcnH7nXLsr76NJxxCF13btfjLFj9wSQ++WUdeqchxtv3B99+/bVT5UVnCJAqXMqzkibodRFitupxSh1TsUZaTOUukhxO7MYpU4/SuNSt2rVKvTv3z/Y2YgRI0JfsqnbWtRS99Zbb+HUUwdh5cp3Q279W9Sp0wGffjoDO++8c8ganOYiAUqdi6lG0xOlLhrOLq5CqXMx1Wh6otRFw9m1VSh1+olS6vQZBhUuuOAq/OMf+wG4MHTFwsLLcO+9B+D8888PXYMT3SNAqXMv06g6otRFRdq9dSh17mUaVUeUuqhIu7UOpU4/T0qdPsOgQpMm7bB06csAdtWoOBFdu07AhAmjNGpwqmsEKHWuJRpdP5S66Fi7thKlzrVEo+uHUhcda5dWotTpp0mp02eIZcuWYZ99DsPq1V9oVpN3APbE/PnTNetwuksEKHUupRltL5S6aHm7tBqlzqU0o+2FUhctb1dWo9TpJ0mp02cYvGS9ffvTsGLFbM1qP2OPPTpg6VLdOprb4PREEaDUJSoOqzZDqbMqrkRtllKXqDis2gylzqq4ErNZSp1+FJQ6fYZbz9QdjtWrF2hW+wb77NMDn376lmYdTneJAKXOpTSj7YVSFy1vl1aj1LmUZrS9UOqi5e3KapQ6/SSzSt3GjRvxySefYMOGDUqryYvGR40ahapVq3r19MvGjf+Mr76aBEDnyZWv4uST/4UXX/yHEmsO8oMApc6PnPPRJaUuH1T9qEmp8yPnfHRJqcsHVfdrUur0M84qdalXFHz99dc5rdaoUSOvpO7cc/vhqafaAjgvJ07pg6tX74t77mmNCy8M/wTN0ItzYmIJUOoSG03iN0apS3xEid0gpS6x0SR+Y5S6xEeUyA1S6vRjySp1qZeJyxfLXD7lypXz6uXjb775Jk4//SasXBn20skfULv2XzB//gzsuqvOEzRzSYljbSBAqbMhpWTukVKXzFxs2BWlzoaUkrlHSl0yc0n6rih1+glllTr9JaKrIC87nzBhQrDg+vXrsWjRIshfLoWFhZFs4rTTemH8+H0AXJXzerVrX4TBg/dF//65z815MU6wigClzqq4ErVZSl2i4rBqM5Q6q+JK1GYpdYmKw5rNUOr0ozIudZs2bcLcuXMxbdo09O7dG7Vr19bfpWIF+Uco9ZG/VGT9Dz74IDKpW7p0KTp2PBNffnklgDMVdw1UrjwMRx75GSZPHqM8hwP9IUCp8ydr051S6kwT9acepc6frE13SqkzTdSPepQ6/ZyNSd2KFSvwyiuv4OWXX8aaNWvg2z11qShmz56NM8+8DF9+WYTNm6/d+j+LbC6V84cA5KxhUwANAKxFzZoD0a7dSjz33IOoW7eufqKs4BwBSp1zkUbWEKUuMtTOLUSpcy7SyBqi1EWG2qmFKHX6cWpJndxvt2DBAowdOxYzZ86EnKWrUaMGTjrpJJx44omoV6+e/g5DVpB/kIqKijBjxozIztSltvrtt9/iqquGYOLEKfjlFzlTuQmAXJZZFcBqAB+hoKA+qlRZjAEDrsRNN12HgoKCkJ1ymusEKHWuJ5y//ih1+WPremVKnesJ568/Sl3+2LpcmVKnn24oqVu3bh1ee+01jBs3LnhHm3yqV6+OSy65BEcccQQqV66svzPNCnFK3cSJE3H55UOxbNlBWLeuF4DWGbp5EzVrPoyWLX/DyJE3o21beXImPySwIwFKHY+KsAQodWHJcR6ljsdAWAKUurDk/J5HqdPPX1nq5KycnIEaP348pk6dGry3TuStffv2+PDDD4MzdPKgkijvoSur/bikbvTo0ejX7w4UF48E0EEhoX9il13uwLhxj+Gwww5TGM8hvhGg1PmWuLl+KXXmWPpWiVLnW+Lm+qXUmWPpUyVKnX7aWaVOLql899138fTTT2Px4sWQVxW0atUK3bt3x/777w952Xj//v2DnfgudW+88Qa6deuD1atfAbB3Dum8gsaNb8Zbb72APfbYI4d5HOoDAUqdDynnp0dKXX64+lCVUudDyvnpkVKXH66uV6XU6SecVerSXz5+5pln4rTTTkOtWrW2rZz6c0od0LZtJ3z0kTz58vickyko+Bt69vwa//zn/TnP5QS3CVDq3M43n91R6vJJ1+3alDq3881nd5S6fNJ1tzalTj/brFK3ceNG/Otf/8ILL7wQPNVSLrns1KkTunXrhoYNG2L16tU8Uwfg2WefxaWXvoJVq54OnUrt2m3w5pujeX9daIJuTqTUuZlrFF1R6qKg7OYalDo3c42iK0pdFJTdW4NSp59pVqlLLZF6/5zIy8cffwz5ornLLrugY8eOwUNTqlat6vXll126nI0pU84KdZYuxbh8+Vtxyy0VMWjQAP1kWcEZApQ6Z6KMvBFKXeTInVmQUudMlJE3QqmLHLkTC1Lq9GNUlrr0pUq+k07+TJ5+2bdv3+BhHxUqVNDfmWaFKB+U8vvvv6NBg/2wfPk8AJU0dj4DRx55L95883mNGpzqGgFKnWuJRtcPpS461q6tRKlzLdHo+qHURcfapZUodfpphpK6kmfvXnrpJbz//vvb3lPXtWtXnHLKKYHoxfWJUuq++eYbtG3bBcXFH2u2uxxNm56EhQvf06zD6S4RoNS5lGa0vVDqouXt0mqUOpfSjLYXSl20vF1ZjVKnn6SW1KUvL0/BnDZt2rZ31zVq1CjWyzGjlDp5Kmi7dqdi5co5momsQePGR2HJkv9q1uF0lwhQ6lxKM9peKHXR8nZpNUqdS2lG2wulLlrerqxGqdNP0pjUpbYi77NbsGAB3nzzTZx11lmoWbOm/i5DVIhS6uRhMXvs0Ro///x1iJ2mT/kc++9/BebMmaJZh9NdIkCpcynNaHuh1EXL26XVKHUupRltL5S6aHm7shqlTj9J41KnvyUzFaKUOtlxmzbHYN48eR3BfhoNjMb558/B3/9+t0YNTnWNAKXOtUSj64dSFx1r11ai1LmWaHT9UOqiY+3SSpQ6/TSzSl36e+rKWq5atWpo3rx58KqD9u3bo6CgQH93GhWilrohQ27HsGGbsGnTDaF3XafOaXjiiXNw8sknh67Bie4RoNS5l2lUHVHqoiLt3jqUOvcyjaojSl1UpN1ah1Knn2dWqfvpp59w++2348cffyxzNXmfnQQiX0A7d+6Myy+/HFWqVNHfYcgKUUvdF198gQMP7Iiff/4IQO0Qu56O/fYbgk8+eSPEXE5xmQClzuV089sbpS6/fF2uTqlzOd389kapyy9fV6tT6vSTzSp1uSzx3XffYejQoZAHh/Tv3z+Qu7g+UUud9HnnnX/D8OGforj4Hzm2vQH16h2FUaOuRVFRUY5zOdx1ApQ61xPOX3+Uuvyxdb0ypc71hPPXH6Uuf2xdrkyp00/XqNTJdubOnYvBgwfj4IMPxsCBA1GxYkX9XYaoEIfUyTZPP70XpkwpxM8/j1Dc9c+oX/9sXHnlwRg0aKDiHA7ziQClzqe0zfZKqTPL06dqlDqf0jbbK6XOLE9fqlHq9JM2LnXLli3DNddcE7yAfMSIEahdO8yliPqNxSV1svPzzuuLV15ZhBUrbgRwUBnN/Bt16tyM6647OzizyQ8JZCJAqeNxEZYApS4sOc6j1PEYCEuAUheWnN/zKHX6+RuXutSDVWRrvkqd9P7MM89g6NBH8f33VbBmTRcA+wKoBqAY5cvPRfXqk9C6dSMMGXIJOnbsqJ8kKzhLgFLnbLR5b4xSl3fEzi5AqXM22rw3RqnLO2InF6DU6cdqXOq+/fbb4ExdnTp1ggesFBYW6u8yRIU4z9TJdp988kkMHfoIVq6shDVr6m7t4HcAFQBsQq1a36N5810wZMilOO6440J0yCm+EKDU+ZK0+T4pdeaZ+lKRUudL0ub7pNSZZ+pDRUqdfsrGpW7ChAkYOXJkICp9+/ZF+fLl9XcZokKcUnfWWRdj2rQfsWLFTfIGuzJ2Pxn16t2Evn274vrrB4XoklN8IECp8yHl/PRIqcsPVx+qUup8SDk/PVLq8sPV9aqUOv2EjUjdli1bUFxcjGnTpmH06NHBrm677Ta0aVOW0OhvvqwKcUldUdF5eP31XfHLL7crNrgR9ev3xMUXt8aQIeHfcae4GIdZSIBSZ2FoCdkypS4hQVi4DUqdhaElZMuUuoQEYdk2KHX6gWWVOtWXj6e2Ii8h79OnD4499thYX0Aeh9TdcsvtuPvuJVi9+tEck9mCevWOxCOPXBG8vJ0fEkgnQKnj8RCWAKUuLDnOo9TxGAhLgFIXlpzf8yh1+vlnlbp169bhhRdewJo1a8pcrVKlSth///2x3377oWrVqvo706wQtdR99tlnaN/+OKxZIy8fD3Mf4QzsvfdAfP75W5qdc7prBCh1riUaXT+UuuhYu7YSpc61RKPrh1IXHWuXVqLU6aeZVer0l4inQtRSd8MNw3DbbeWwefN1oRuuU6c7Ro06E6ecckroGpzoHgFKnXuZRtURpS4q0u6tQ6lzL9OoOqLURUXarXUodfp5ZpU6uV8udZauRo0asV5SmUu7UUtdq1Yd8cknIwHsk8s2S4x9GufchbJHAAAgAElEQVSe+z6eeOJejRqc6hoBSp1riUbXD6UuOtaurUSpcy3R6Pqh1EXH2qWVKHX6aWaVuqS8dy7XVqOUOmHUpElbrFnzVa7bLDF+Adq2vQxz576mWYfTXSJAqXMpzWh7odRFy9ul1Sh1LqUZbS+Uumh5u7IapU4/SUqdPkMsXrwY7dp1w8qVszWrrcEeexyFpUv/q1mH010iQKlzKc1oe6HURcvbpdUodS6lGW0vlLpoebuyGqVOP0lKnT5DfPPNN2jb9lgUF3+iWe1HNG1ahIULZ2rW4XSXCFDqXEoz2l4oddHydmk1Sp1LaUbbC6UuWt6urEap00+SUqfPEPKlu0GDlvjxxzkAqmhUfAdHHfUA3nhjrEYNTnWNAKXOtUSj64dSFx1r11ai1LmWaHT9UOqiY+3SSpQ6/TSVpU7uGzviiCNQuXJlpVXloSqnnnpqbK83iPKeOgFywgnnYtIkecfcSUp8Mg0qV24Ibr+9GgYMuDp0DU50jwClzr1Mo+qIUhcVaffWodS5l2lUHVHqoiLt1jqUOv08laXu66+/zmm1Ro0aYcSIEahdu3ZO80wNjlrqrrzyStx33wJs2TIxdAsFBY0wfvz9fKVBaIJuTqTUuZlrFF1R6qKg7OYalDo3c42iK0pdFJTdW4NSp5+pstTJUnFKWq6tRi11f5yp+wLAAABFuW4XwG0oKJiKO+44gWfqQtBzeQqlzuV089sbpS6/fF2uTqlzOd389kapyy9fV6tT6vSTpdTpMwzuqatXb2+sWvUogAsAvAygdQ6VxwO4C8BAHHbYP/H22/L/80MCfxCg1PFICEuAUheWHOdR6ngMhCVAqQtLzu95lDr9/J2SOjmTOGHChIDK+vXrsWjRIshfLoWFhfqkyqggT79s1uxwbNiwGIA85GQwAHkReWeFdR8H8BCAxwDsiZ13PhLLluk+RVNhWQ6xhgClzpqoErdRSl3iIrFmQ5Q6a6JK3EYpdYmLxIoNUer0Y3JK6uQfodRH/lLp3bs3Pvjgg7xLnbynrlmzo7F5c2r9aQBuAbAvgPMBHJQhqVe3ipw8eOamrWPXoGrVtvjlF5FDfkjgDwKUOh4JYQlQ6sKS4zxKHY+BsAQodWHJ+T2PUqeff1apW7duHV544YVgpTifZplrq1HeU/fFF1+gRYv22LKlOG2bGwA8CeBFAIsANANQDcBqAPMBHA5AnpZ5WtqcBahSpQt+/fV/cppr3xzvHgFKnXuZRtURpS4q0u6tQ6lzL9OoOqLURUXarXUodfp5ZpU6/SXiqRCl1MmZuubNj8Lvv08GsE+Ghr8F8BWAXwHUALAXgDoZxj2NatVuxNq1IoH8kMAfBCh1PBLCEqDUhSXHeZQ6HgNhCVDqwpLzex6lTj//rFK3ZcsWrFmzJvhimcunXLlykHfVFRQU5DLN2Ngope6HH37AnnseiPXrLwVwnUYPp6Nhw0/wzTdyJo8fEqDU8RjQI0Cp0+Pn82xKnc/p6/VOqdPj5+tsSp1+8lmlTl463r9/f/A9dWXDbtBgP/zwwzoA8wCEeTDLDACX48QTW+Pll+WyTX5IgFLHY0CPAKVOj5/Psyl1Pqev1zulTo+fr7MpdfrJZ5W61D11crYu22fp0qWYPXt2MKx169YYOnQoqlevnm1aXv48yjN10sDZZ1+BMWOWAagFQF5tkMtnC4AjUblyDdx334nBA174IYEUAV5+yWMhLAFKXVhynEep4zEQlgClLiw5v+dR6vTzzyp1Kkts3LgRkyZNwpNPPokNGzagW7du6NGjB6pWraoyPS9jopa6adOm4ayzbsOKFY0B7ArgdsW+NgLoGTxIpUaNMZg/fyYaNmyoOJfDfCBAqfMh5fz0SKnLD1cfqlLqfEg5Pz1S6vLD1fWqlDr9hLWlTs7ODR8+HPIEyD333BPXXnstmjZtqr8zzQpRS51st6jofLz00p+2Pt3yx62vKmhTRifyYBV5nUFX1Kz5NQYMaILrrhug2Tmnu0aAUudaotH1Q6mLjrVrK1HqXEs0un4oddGxdmklSp1+mqGlTs7IjR49GuPHj0f58uVxwQUX4IQTTkClSpX0d2WgQhxSJy8779jxDHz11fUAfgLwCIDdARy99T10cimqvPbgQwAidHIm8xKULz8PHTr8F6+/Li8u54cEtidAqeMREZYApS4sOc6j1PEYCEuAUheWnN/zKHX6+ecsdfI0zE8++QT3338/5FH+bdq0wZVXXonddxd5Sc4nDqmT7t977z10734Zli6VSyr7AZgI4D8A5IXiqVca7A3gLwAOQWHhAOy//1I8//xD2HVXuWyTHxL4g8DLL7+MmTNn4/PPv0Zx8Sq0aLEnDjpoPxxxxBFo1kzee8gPCZRNgFLHIyQsAUpdWHKcR6njMRCGAKUuDLXt5+QkdfLQFDk7Jy8j32mnnXDeeecFZ+cqVKigvxPDFeKSOmlDZPfqq2/H9OnzsXLlOQC6ANgjrcNPUFDwMmrW/AcuuugsDBs2ODFnOA3HwHIhCDzwwAO4445RWL9+XxQXHwFALmeuCOAHVK/+ASpUeAXHHdcJN954OfbZJ9N7EUMsyilOEqDUORlrJE1R6iLB7OQilDonY817U5Q6fcRKUidn5+SplnfeeSeKi4tx8MEHo1+/fqhbt67+DvJUIU6pS7X01ltv4ZlnXsYbb8zEDz8sRkFBFRQU/IYmTfbBSScdgTPP7IpWrVrliQDL2kZA7k8999yrMXduTaxeLe87lJfUl/Z5EHXq3I1HH70Tp512mm2tcr8REaDURQTawWUodQ6GGlFLlLqIQDu2DKVOP9CsUrd+/XqMHDkSU6ZMQcWKFXHRRRfh8MMPz/pScZ9ePq4Sw4oVK7BgwQL86U9/Cs5y8kMC6QSWLVuGLl3Oxty5JwK4QhHOHNSp0xOPPTY0eOIsPyRQkgCljsdEWAKUurDkOI9Sx2MgDAFKXRhq28/JKnV8+bg+ZKkgD5ZZsmQJWrRoYaYgqzhF4IwzeuNf/2oCYFCOfc1GnTqn4913J/JSzBzJ+TCcUudDyvnpkVKXH64+VKXU+ZCy+R4pdfpMs0qdvINOHowiUpLLp3LlymjZsmVs94ol4fLLdF6UulyOHr/GTpw4Eeeeey9WrJgasvEH0KPH53j66QdDzuc0VwlQ6lxNNv99Ueryz9jVFSh1riab374odfp8s0qd/hLxVEia1K1evXrb5ZdyGSs/JJAiIJddTpkil092DQ2lVq298f77k/hUzNAE3ZxIqXMz1yi6otRFQdnNNSh1buaa764odfqEKXX6DEutMGPGDDz77Mt4/fWZ+PbbRdiypRwq/n/2zgXMp2r9498xDMnMmBm3YgoJRUooIQfViVRCUjonXVwqTp2M+yW5JTGl002SrirKLURRVK5HSSGSwn+Qy5gxY1Ku83/WbsYZGn77t9f+7b3WXt/9POc559R63/W+3+9K85m191rFolGlSk20adMUHTrcxlfmIqi/DqnFt5ZVq16Bgwd3SJVbqlQvPPdcbdx///1SeRgcLAUIdcHy08tuCHVeqh2suQh1wfLTq24IdfJKh4Q6cY2BuMJAPO3atUPJkuLC7DM/WVlZGD16tDVgwIABiI+Pl6/SQQY/d+rEH2h9+z6FRYvW5F1pcGPesfT5jaxFdPRclCo1GT163IvhwwdZF7jzMU+BZcuWoW3b0di3b65k81Pw4INr8fLLYyXzMDxIChDqguSmt70Q6rzVO0izEeqC5KZ3vRDq5LUOCXX5B6WIqVJTU5GQkGDNGu5fly81vAx+Qd3q1auty8d/+aUDgN4hiv4dsbH9UL/+bkyd+iLKli0bXpMcrb0Cc+fORefOM5CRMVmyl8/Qps0UzJolm0eyDIYrpQChTik7tCqGUKeVXUoVS6hTyg5tiiHUyVtFqJPX8GQGcel4ixZ3YNu2vgAE1Nl7ihZ9Es2br8Onn75nL4CjAqPAggUL0KnTFGRmvi3Z0wLcfvsMfPDBRMk8DA+SAoS6ILnpbS+EOm/1DtJshLogueldL4Q6ea0JdfIanszQrl0XzJwpLhP/d9hZzz33fjz++KXo2zfU7l7YqRmgsALff/89rruuB9LTv5Ks8kUMGrQfI0c+LpmH4UFSgFAXJDe97YVQ563eQZqNUBckN73rhVAnrzWhTl5DK8Pnn3+O224bjIMHlzvMuBexsfXw44//xXnnnecwB8N0VKBixSuwa9cnAMo7Lj8x8U68+eY/cPPN4vJyPlTgTwUIdVwJThUg1DlVjnGEOq4BJwoQ6pyodmoMoU5eQyvD3Xf3xLvv1gdwr+OM0dEP4eWXr0TXrl0d52Cgfgr06jUEzz4bC0C8tuvk+RkVK7bHjh1rnQQzJsAKEOoCbG6EWyPURVjgAKcn1AXY3Ai2RqiTF5dQJ6+hlSEpqSYyMsQrdDKHncxHkyav4KuvZrlUFdPooMDmzZtRv35zHDy4EkBy2CUnJDyA4cPromfPnmHHMiDYChDqgu1vJLsj1EVS3WDnJtQF299IdUeok1eWUCevIXbv3o3k5Ho4dmynZLYdSEr6O9LTf5DMw3DdFJgwYQIef3we9u2bE2bpz6F582X4/PNpYcZxuAkKEOpMcDkyPRLqIqOrCVkJdSa47H6PhDp5TW1DnbivrkuXLihVqpQ1a05ODiZNmmT978L+urjPruAVCPKlhpfByysNNm3ahEsvbYXc3K3hFfmX0QcRE3MpDh9Ok8zDcB0VGDx4GCZO/Br79r1kc8fuSdSt+wVmzXoVF1xwgY4ts+YIK0Coi7DAAU5PqAuwuRFujVAXYYEDmp5QJ2+sbahLSwsPNJKTk42BujVr1qBevVYA9kg68n8oUqQRjh/fIZmH4boqIHbs+vYdgZycR5Gb2/kMh6fMQpkyL6JFi4vw/PPDUa5cOV3bZd0RVoBQF2GBA5yeUBdgcyPcGqEuwgIHND2hTt7YkFCXm5uL7OxsnDhxIqzZihQpgri4OERFRYUV59ZgL3fqxP10Vas2BvANAJmTK+eiSJEHCXVuLQJN84hv7CZMeBvTps3B4cOlcPx4ZZw4UQQxMfvx++9rce2116NHjzvQunVrTTtk2V4pQKjzSungzUOoC56nXnVEqPNK6WDNQ6iT9zMk1MlP4U8GL6FO/BBeo4aAuicByJxc+RCioqbhxIn9/ojGWZVTQNxjt3PnToj1XLduXdSoUQNJSUnK1cmC1FSAUKemLzpURajTwSU1ayTUqemL6lUR6uQdcgXqjh8/bv3gKe5XK1asmHxVLmTwEupWrFiBRo3aAKgM4L8OqxevtzZGkSKHcfy47GucDktgmHIKiF8Y7Nixw4K6K6+8EtWrVz/5XatyxbIg5RQg1ClniTYFEeq0sUq5Qgl1ylmiRUGEOnmbbEOdeA1z1apVeOONN/DAAw+gQYMGJ2c/ePAgBgwYgF9//RWdO3fGTTfdhKJFi8pXJ5HBS6j79ttvUa/e9cjNrQngFgD9HVQuvp9ajaJF9+Ho0X0O4hkSFAW2b9+OSZPexpQpc5GdfQxRUZVx7FgUihXLwNGjP6N587+jR4+OuO6664LSMvuIkAKEuggJa0BaQp0BJkeoRUJdhIQNeFpCnbzBtqDu2LFjmDJlCt59911rJy4lJQXNmzc/Obs4CXPhwoV4//33kZGRgbZt26Jbt26+gp2XUCd6Llu2Gk6ciAdQAcCDAASk2X2G5H2PdxwJCTuQkbHBbiDHBUyB119/HSkpI5GTcw+OHhVrSOz+FnyOA5iKpKSXcfPNV2L8+GEoXbp0wFRgO24pQKhzS0nz8hDqzPPcrY4JdW4paVYeQp2837agTuzQDR8+HOeffz6eeOIJVKxYsdCZhSFDhgyBODjk8ccfR+PG4jszfx4voU50WKZMbezffyeAzwHkAmgGYGiI5vcCGADgNwDfAuiIv/3teyxZwsvH/Vk1/s46atRoPPfcYuzb9yKAi0MWExU1FFddtQYzZ060Xn3mQwVOV4BQxzXhVAFCnVPlGEeo4xpwogChzolqp8aEhLqjR4/iqaeewtKlS22B2rJlyywAbNKkCfr37+/bN3ZeQ13Xrv/CpEnJADIA/JJ3z9gnAP4B4O8AagEoDuAggDUA5gF4H8DdAL4CcA+KFJmDadPuRfv27eWdZQatFHjttdcwYMA07Nsn1oX9V5eLFBmL669fi08+maJVvyzWGwUIdd7oHMRZCHVBdNWbngh13ugctFkIdfKOhoS6rKws9O7dG4cPH8bYsWNRvnz5s866Z88e9OnTB8WLF8e4ceMQHy9eSfT+8Rrq1q9fj/r1W+Hw4Z8AjAMwG0AnAL8DWJEHeocAiFflagBoAiALgLhoWpyaeSnKl38Au3d/771YnNFXBcRarVevBQ4c+AzARWHXkph4D0aNaoQHHxSv/fKhAv9TgFDH1eBUAUKdU+UYR6jjGnCiAKHOiWqnxoSEuszMTOsbOvGkpqYiISHhrLOGO16+hcIzeA11oop//vMBvPPOMQBvAhA/oL8KYHPeq5jiEJVzAWQCWAfgUwDinjHxg3htREVdiRde6IKHH344UpIwr6IK9O37BFJTY3DixECHFf6I5OS78X//97XDeIYFVQFCXVCdjXxfhLrIaxzUGQh1QXU2sn0R6uT1DQl1v/32m/Wd3O7du62dujN9T5dfirjaQOzUVahQASNGjMC55wqQ8eYR0PnKK69Yk4nXRg8cOADxh0tsbKwnBdSteyPWrhVQ1xDAqLw5xaEnqwFsy9u1i8v7XkqMuSBvTHtEReXgnnsuwRtvjPekVk6ijgIXXHAl0tLmAjjfcVFJSbfjrbfut06e5UMF8hUg1HEtOFWAUOdUOcYR6rgGnChAqHOi2qkxIaFOXGUwadIkTJs2Db169UKrVq3OOuv8+fPxzDPPWOMeffRRREdHy1dpM4M4hTP/2bZtGzp27IiVK1d6AnXi5M8ePT5CRsbLAB7Le7VyNIDqZ6n+CwD9ALQE8AQSEi7DkiVTUKdOHZsdc5juCqxbtw4tWjyI9PRlkq08jyFDsjB8+GDJPAwPkgKEuiC56W0vhDpv9Q7SbIS6ILnpXS+EOnmtQ0KdmEL84d63b1/rioKRI0eiWrVqhc68ZcsWDB48GAKunnzySV/hxOvXL1u1ugcLFnTMe6VSyDMh7z/i+zkBwpcAKJV3kMp3AOYAOAGgB4DbLD2jo0di5Mji6N+/j7yzzKCFAgsWLECnTu8gM/MdyXrno0OHWZg27c+daj5UQChAqOM6cKoAoc6pcowj1HENOFGAUOdEtVNjbEGd2K2bPXs2Xn75ZZxzzjlo06YNWrZsaX1fd+LECezfvx+ffPIJ5s6di99//x0PPfSQNSYqKkq+QocZvIS648eP47zzamHfPnHIScxpFc8AsArA1gKvX4rdu0YAbjht7DI0a/YcFi+e5rBrhummgPhnpnPnGcjImCxZ+mdo02YKZs2SzSNZBsOVUoBQp5QdWhVDqNPKLqWKJdQpZYc2xRDq5K2yBXViGgF2K1aswEsvvQRxwmVhjzgZUxz0cc011/gKdKI2L6Fux44duPzylsjIWC/pyD5cdNEt2LJlpWQehuuigLgCpG3bp7Bvn9i5LfjsBrAw71L6HQDEt5pJ1impwN8A1D9t/Lvo3n0NJkwQJ6/yoQJ/KkCo40pwqgChzqlyjCPUcQ04UYBQ50S1U2NsQ11+2LFjx6zDR77//nvs2rXL+stVq1bFZZddZl1O7ufuXMHWvIQ6cdl6gwbtsH+/uEBc5snGhRc2x7Zt38gkYaxGCuzduxcXX9wA2dnb86oW1148k3dyqjgdVQCcuOZA7AD/mnfojgBAcTn5IwCusuLOPbc3nnvuEjzwwAMadc9SI60AoS7SCgc3P6EuuN5GujNCXaQVDmZ+Qp28r2FDnfyU3mTwEurEKZsXXHAZDh5Mk2zuR1xxxSP49ltxaTkfUxS44YZOWLRI3GlYBYC4PqQ2AHHgibjT8EyP+AZPjHkCwL0oXfoSrFo1G9Wrn+1gHlMUZZ/5ChDquBacKkCoc6oc4wh1XANOFCDUOVHt1JiIQJ14VXPDhg3WDl7JkiXlq3SQwUuoE+Vddtn1WL/++bwDURwUbIW8g/vu+waTJz/rNAHjNFRAfK96333PIjPzCIBuFqTZe37Ju+C+Jjp0KIFp08ThPHyowP8UINRxNThVgFDnVDnGEeq4BpwoQKhzoppDqBOgtn79eqxatQoxMTGoV68eLr300r+8bikOTRF3xYmTMO1cVi7fQuEZvIa6oUOfxKhRJ3D8uPMj5RMT78DkyXdbh8zwMUuB8uXrYu/e+wH8K8zGf0JU1FWYOnUiOnToEGYshwddAUJd0B2OXH+EushpG/TMhLqgOxyZ/gh18rra2qnLyMiwrjIQd2oVfK699lr07t3b2o0T0Ld48WL85z//gbiwXHxjN3z4cJQqJY7x9/7xGuo2b96M+vWvx8GD4gTMs702dyYtvsIllwzBDz8s8V4szuirAtOnT0fXrm8gM/P0w1LslvUa2rRZgVmzJtkN4DhDFCDUGWJ0BNok1EVAVENSEuoMMdrlNgl18oKGhLqCl483aNAAPXr0gDjCf/z48RbkidMub7zxRrz44ov49NNPce655+Lee+/FTTfdZO3o+fV4DXWiz+uvb4XPPy+N3Nz3wmz7KIoUuRIpKa3w9NNPhxnL4bor0Lx5RyxZcl/eJfTOuhEX1y9dOtXaPedDBfIVINRxLThVgFDnVDnGEeq4BpwoQKhzotqpMSGhTtw7N2zYMGzcuBFjxoxBzZo1rQxr167FoEGDULt2bYirDObPn29dNv7YY4+hUqVK8pVJZvAa6oQ+DRu2RnZ2UwBlAYy12YE47fAfAMrj4ovXY/Pmr2zGcVgQFNi9ezdq1LgG2dniHkPnT8mS/fDssxehWzfxTR4fKvCnAoQ6rgSnChDqnCrHOEId14ATBQh1TlQLE+oyMzORkiJO5MMp38iJVzLFXxd3tBUtWhT33XcfbrvtNl935wq25jXUDR48Ak8+WRS5uQPyvov6PwBDCrlPrGCV4nU7cXrhnQD6IDHxLrz6age0a9dO3llm0EKBr776Cu3bj8W+fR9J1vs+unZdjYkTUyXzMDxIChDqguSmt70Q6rzVO0izEeqC5KZ3vRDq5LUOuVN3JqjL/+s7d+7EQw89ZB3uocoddUIWr6GuVq0W+OGHlwHUyHNFHDn/CoBEANflnYp5LoAMAN8BENcWiMuke4gXN/Ni3kXnzqvwxhvPyTvLDFooMHfuXHTuPAMZGZMl6/0cbdq8jVmzXpfMw/AgKUCoC5Kb3vZCqPNW7yDNRqgLkpve9UKok9daGurEN3filMvERAEv6jxeQp0A3MqVL0d2ttidO/35FMB/AYjX634HEAdA3CXWCEDD0wb/hMsvfxhr1y5UR0hWElEFPvnkE9x991vYv3+K5Dzz0LHjHLz/Pq81kBQyUOGEukDZ6WkzhDpP5Q7UZIS6QNnpWTOEOnmppaFOlODn1QVnksBLqNu6dSsaNGiP/fvXSDqSjQsuaI7t27+RzMNwXRQQ9zk2a9YF6ekrJEt+Dk888RuGDh0omYfhQVKAUBckN73thVDnrd5Bmo1QFyQ3veuFUCevNaFOXkPru8LLL78RGRkbJLPtxUUXtcGWLbI/4EuWwXBPFahcuQG2b58O4ALH8yYltcM773RDy5YtHedgYPAUINQFz1OvOiLUeaV08OYh1AXPUy86ItTJq2wb6sQrhk2bNkXx4sWtWQ8fPowvv/zS+t8F/3p+SXFxcdaBH+IOOz8eL3fqTpw4gfPOq4W9e78FUEKi3aVo0eIFfPbZ+xI5GKqbAr17D0JqajSA4Q5LX4+yZe/E3r3rHcYzLKgKEOqC6mzk+yLURV7joM5AqAuqs5Hti1Anr69tqEtLSwtrtuTkZF9fy/QS6oQwN998L+bNaw/glrB0Kji4WLHhGDXqXPTp8+dpo3zMUGDIkMcxatQk5OZ+lnegTrh9347zz9+AnTs3hhvI8QFXgFAXcIMj2B6hLoLiBjw1oS7gBkeoPUKdvLAhoU5+Cn8yeA11H3zwAR588ANkZExz3HDp0pdi6dIPUKtWLcc5GKifAjVrNsWPP94EQFxrIA7WKRVGE+JKjO0oU+ZXfPBBfzRr1iyMWA4NugKEuqA7HLn+CHWR0zbomQl1QXc4Mv0R6uR1JdTJa3gyQ/36rfHNN10AtA07a7FiI9G5cyZefZX3jIUtnsYBmzdvRqNGd2H//pEA7gVQDYC4GqOOja76AVgA4G+IiqqE0aOj0K9fHxtxHGKKAoQ6U5x2v09CnfuampKRUGeK0+72SaiT1zMk1IkrC7Kzs62ZxHdyoe6iO3LkCMSJfuIRO04xMTHyVTrI4PVOnShx6dKlaN26E7Kz59r8oTy/sQ9x8cXP4ssvp6NChQoOumWIrgosXLgQd901Afv37wTwFIBdAEblvcZ7D4BLT2vtIIAPALyUd/+h2KkTr/w2QKdOWZgyRfx1PlTgTwUIdVwJThUg1DlVjnGEOq4BJwoQ6pyodmpMSKg70+Xjhw4dwowZM6xsBQ9EOdN4+VLDy+AH1IkKxWuY3br1x4EDLwKwcxLhK0hOfgXTp7+CBg0ahNckR2uvwJw5c3DnnaNw6JC4s3B8Xj97AIjL68UvB8T/vhCA+OXIXgBZeZfVdwTQOG/8FwAG4tZbq2P2bF4+rv2icLEBQp2LYhqWilBnmOEutkuoc1FMg1IR6uTNdgx1Z4I306FOWPL555+jZ8/h2LWrOrKy7i/kknExah6Skiaibt1z8cILQ1GjRg15N5lBOwWWLFmC66/viuPHZwKoXUj94oAisXt3DEACALFOxEmZpz9/Q6tW5fDxx2IXjw8V+FMBQh1XglMFCHVOlWMcoY5rwIkChDonqp0aQ6iT17DQDOI11LfeeguvvDILP/20CRC6ihgAACAASURBVDEx1XD8eAlERx/E779vwjXXNMODD7a3djn5mKvAF198gebN70Nu7i+SIozGbbetxsyZf+6e86EChDquARkFCHUy6pkdS6gz23+n3RPqnCr3vzhCnbyGITP8+uuv+Pnnn7F161brO8OqVauidOnSIeM4IPgKLFq0CK1apeLYsfmSzX6Eli3fw/z570nmYXiQFOBOXZDc9LYXQp23egdpNkJdkNz0rhdCnbzWhDp5DW1lEJe1b9u2ja9Z2lLLnEHim7q77pqK334T39DJPItxyy1v4qOP3pBJwtiAKUCoC5ihHrZDqPNQ7IBNRagLmKEetUOokxeaUCevoa0MhDpbMhk3SHxT16HD80hPny7Z+wx07rwEb7zxH8k8DA+SAoS6ILnpbS+EOm/1DtJshLogueldL4Q6ea0JdfIa2spAqLMlk3GDtm/fjrp1WyEz8wep3mNinsC4cUn417/+JZWHwcFSgFAXLD+97IZQ56XawZqLUBcsP73qhlAnrzShTl5DWxkIdbZkMnLQn5fWDwZwjeP+k5KuwYIFz6N+/fqOczAweAoQ6oLnqVcdEeq8Ujp48xDqguepFx0R6uRVtg11aWniaHX7T3JyMlJTU5GQII5h9/7x6566M3VKqPN+Degy4+uvv46UlC+Qmen0e7hZuPbaKfjyS15noIvnXtVJqPNK6eDNQ6gLnqdedUSo80rpYM1DqJP3MyTU5V8ynp2dHdZscXFxp1xKHlawC4MJdS6IyBSeKVCv3k1Ys+Y+AB3CnPM3JCY2wQcfpKJFixZhxnJ40BUg1AXd4cj1R6iLnLZBz0yoC7rDkemPUCeva0iok5/CnwyEOn9056zOFPjvf/+Lli07IjNzEoDrbCY5jrJlO6Bv30bo3bu3zRgOM0kBQp1JbrvbK6HOXT1NykaoM8lt93ol1MlrSaiT19BWBr5+aUsmowd99tln+Mc/HsHu3Q8B6BlCi+UoW7Y/eva8EY8/Psho3dj8mRUg1HF1OFWAUOdUOcYR6rgGnChAqHOi2qkxtqEuNzcX69evx6pVq3DkyBGUKlUKTZo0QZUqVRAVFSVficsZuFPnsqBM54kCo0aNwrBhr+DoUXE5/b0AmgO4GEAxAL8CWAXgA0RHf43GjS/FzJnvIDEx0ZPaOIl+ChDq9PNMlYoJdao4oV8dhDr9PFOhYkKdvAu2oE58Vzdu3Dh89dVXf5nx73//O3r06IGSJUvKV+NiBkKdi2IylScKDB8+Ci+8sBT79r0IYB+ATwB8DUAcUnQMQBkAtQA0A3A7oqKGoX79/2LmzImoWLGiJzVyEr0UINTp5ZdK1RLqVHJDr1oIdXr5pUq1hDp5J2xB3dSpUzFp0iQ0aNAA//73v1GuXDns3bsX48ePx+rVq/Hwww+jbdu28tVIZhCnbb7yyitWlqNHj+LAgQMQf7jExsZKZpYP5+uX8hoGOcOrr76KQYNmYN++eQCK2G41KioV1133DRYufNd2DAeaowChzhyv3e6UUOe2oubkI9SZ47WbnRLq5NUMCXW///47hg0bhi1btuDpp59G1apVT866adMm9OvXD3Xq1MHgwYNRvHhx+YokMuTk5JyM3rZtGzp27IiVK1cS6iQ0ZWjkFRD/bNWv3wJZWV8AqBL2hImJ92LEiKusX67woQIFFSDUcT04VYBQ51Q5xhHquAacKECoc6LaqTEhoS4zMxMpKSlW1On3zmVkZFh/T3xT5+eddIXJwNcv5RcHM3ijQJ8+Q/HMMyVw4sQAhxP+hEqVOiItbY3DeIYFVQFCXVCdjXxfhLrIaxzUGQh1QXU2sn0R6uT1lYK6swGffGlyGQh1cvox2jsFkpPrYseO+QAqOJ40KekOvPlmZ7Ru3dpxDgYGTwFCXfA89aojQp1XSgdvHkJd8Dz1oiNCnbzKhDp5DW1l4Dd1tmQybtD333+P6657GOnpSyV7fx6DBx/AiBFDJPMwPEgKEOqC5Ka3vRDqvNU7SLMR6oLkpne9EOrktSbUyWtoKwOhzpZMxg1asGABOnV6B5mZ70j2Ph8dOszCtGl/HhTEhwoIBQh1XAdOFSDUOVWOcYQ6rgEnChDqnKh2aoxtqDt+/Lh1YEp8fPzJDFlZWRg6dKj1/0//e0WKFEFcXJxvd9jx9Uv5xcEMkVdgzpw5+Oc/P0RW1puSk32ONm3exqxZr0vmYXiQFCDUBclNb3sh1Hmrd5BmI9QFyU3veiHUyWttG+rS0sRdWfaf5ORkXw9PIdTZ94oj/VNg2bJluP76Ifjjj88li3gX99+/Cq+99pxkHoYHSQFCXZDc9LYXQp23egdpNkJdkNz0rhdCnbzWIaHuyJEj2LBhA8Trg+E84nqDWrVqISYmJpww18YS6lyTkokiqMCvv/6KihVrIzd3v9QsUVE9IW40eOGFF6TyMDhYChDqguWnl90Q6rxUO1hzEeqC5adX3RDq5JUOCXXyU/iTgVDnj+6cNTwFvv32W1x99V04enQsgFvCCz5ldBV07XozJk58XiIHQ4OmAKEuaI561w+hzjutgzYToS5ojnrTD6FOXueQUJebm2vNIu6i0+kh1Onklrm1zp8/Hx07jsXBg2JHe4FDIV4CsAjt2yfhww9fdZiDYUFUgFAXRFe96YlQ543OQZyFUBdEVyPfE6FOXuOQUCfuonv22Wdxxx13WK9Thgt3Agq3bNmCWbNmoUuXLkhISJCv2kYGQp0NkTjEdwXmzZuHe+75EBkZRQFcDKBvmDWtA3AzgKG47balmDlzcpjxHB5kBQh1QXY3sr0R6iKrb5CzE+qC7G7keiPUyWsbEuoElC1duhT/+c9/UKVKFTzwwAOoXr16SLg7duwY1q5di/feew9bt25Fz5490bx585Bx8i39mYFQ55aSzBNJBVauXIlbbx2GffteA/BPAO0BPGxzSgF0ImYAgMPo0WMDXnhhjM1YDjNBAUKdCS5HpkdCXWR0NSEroc4El93vkVAnr2lIqMufYv/+/Zg8eTI+//xziENQrrrqKlx55ZVITEyEOOlSPOKEzF27duGbb76B+FZIXIPQokUL3H///UhKSpKvNowMhLowxOJQ3xQ4cOAAkpNrISdnp/hVBIAUABUADATw5z9XhT/iPrpRAJ4GcCfOOedBTJjQCPfcc49vvXBi9RQg1KnniS4VEep0cUq9Ogl16nmiQ0WEOnmXbENd/lR79+61XqX85JNPkJ2dXWgFAuBatmyJm2++GWXKlJGv0kEGQp0D0RjiiwJ16rTAunXdAXQEIL5hfRbAJAD1AVwLoBqAYgB2A/gawFwAjQH0BHCZFRMdXR6//PI1LrjgAl964KRqKkCoU9MXHaoi1Ongkpo1EurU9EX1qgh18g6FDXX5U4rXMnNyciD+4T148KD1l2NjY60fKkuVKuXZa5ZnkoBQJ784mMEbBSpXvgLbt58DYEWBCcUvTBYBWAPgRwBH8nbuBMQ1BXBJgbFPo0SJN/Dpp6/g2msFBPKhAn8qQKjjSnCqAKHOqXKMI9RxDThRgFDnRLVTYxxDnfzUkc1AqIusvszujgLiEKGrr+6AjIxmAErmvVIpcg8CsBDALgC/ARAHqYinLIDaAAYDqAPgK+sbvOjom/DUU+XQu7d4fZMPFSDUcQ3IKUCok9PP5GhCncnuO++dUOdcu/xIQp28hrYyiMvbt23bhho1atgaz0FmKLBo0SLcdderSE8Xr1t2BnACwCYA5wPoBuC6PJATehzP2817H8BUAJcD+AnABGsn7+67P8U777xohnDs0pYC3KmzJRMHFaIAoY7LwqkChDqnypkdR6iT959QJ6+hrQyEOlsyGTfoo48+wv33z8b+/eL0y4cAvAdA3DXXIYQW4lAVAX37AHwH4HPceuvbmD37deM0ZMNnVoBQx9XhVAFCnVPlGEeo4xpwogChzolqp8YQ6uQ1tJWBUGdLJuMGLV68GHfc8SLS0+vlHZAiXrkUO3B2n055r2g+gs6dl+CNN/5jN5DjDFCAUGeAyRFqkVAXIWENSEuoM8DkCLRIqJMXlVAnr6GtDIQ6WzIZN0i8knvFFTciK+uPvBMvb3CgQV1ER8fimWduxyOPPOIgniFBVYBQF1RnI98XoS7yGgd1BkJdUJ2NbF+EOnl9CXXyGtrKQKizJZORgxITz0Nm5s15r12eLsEOAL8COAogEUB1AEVOG/Q5oqLuxapV09GgQQMjNWTThStAqOPKcKoAoc6pcowj1HENOFGAUOdEtVNjCHXyGtrKQKizJZORg4oVq4xjx2YXeO1yL4B3AMwDIC4lr5x3T5346zkAxG7eHQAaFdCrHl56qQseekh8l8eHCvypAKGOK8GpAoQ6p8oxjlDHNeBEAUKdE9UcQt2RI0ewatUqrFixAt27d0d8fLyVSZjw7LPP4ptvvrH+f7169fDYY4+hbFlx9Lp/D6808E97zmxfgc8++ww33NAFublb84LEQSmjALQG8M+86wsK5ssC8AGAl/Pg7gkAJayYW25ZBXHwCh8qkK8AoY5rwakChDqnyjGOUMc14EQBQp0T1RxA3aFDhzBu3Dh89dVXSE5ORmpqKhISEpCVlYXBgwcjLS0NjRs3xs6dO7Fx40ZUqVIFI0aM8BXsCHXyi4MZIq/A2LFj0b//5zhxYn7eQSkzALxg87CUvgAEDE4E8CWqVBmFX375b+SL5gzaKECo08Yq5Qol1ClniTYFEeq0sUqpQgl18nbYev3y008/tUDuqquuQr9+/VCqVClr5vy/PmjQIDRt2hTHjh3DxIkTMXPmTHTp0gUdO3aUr9BhBkKdQ+EY5qkCQ4YMwahRPyE3V+zMibvq5gCIC6OG4QC2A/gHKlR4DL/+ujaMWA4NugKEuqA7HLn+CHWR0zbomQl1QXc4Mv0R6uR1DQl1R48exVNPPYWvv/4aY8aMQc2aNa1Zjx8/boHe5s2b8fTTTyMxURziAPz888/o27cvLr74YgwdOhTnnHOOfJUOMhDqHIjGEM8VeOaZZ9Cnz2ycOCEOQ5kF4FIHNdwJoAyqVv0aP/+80kE8Q4KqAKEuqM5Gvi9CXeQ1DuoMhLqgOhvZvgh18vqGhDrximXv3r2tXTgBcfnwlv/XBbylpKQgOjraqiYzM9P6/+LJf01TvszwMxDqwteMEd4rsHTpUjRt2ha5uT0BDHVYwDoAt6Ndu9qYPn26wxwMC6IChLoguupNT4Q6b3QO4iyEuiC6GvmeCHXyGoeEujNBWv6OXKdOndC+ffuTlRDqCjeFp1/KL9agZihSpCJyc1cAuECixebo1etK6xcpfKhAvgKEOq4FpwoQ6pwqxzhCHdeAEwUIdU5UOzUmJNT99ttvEN/97N69G+JQh4oVK1oZxPd0zz33nPVq5mWXXXYy66ZNm6zv7i655BK+fllAa0Kd/GINYoYNGzagXr2OOHx4vWR74/HEE4cwdOhAyTwMD5IChLogueltL4Q6b/UO0myEuiC56V0vhDp5rUNCXW5uLiZNmoRp06ahV69eaNWqFcT1BqNHj8aePXus/86/3kB8ZzdhwgTMmjXLOiRFHJbi18PXL/1SnvOGo4D45UinTm9g//53wwkrZOzHuOOOjzB16gTJPAwPkgKEuiC56W0vhDpv9Q7SbIS6ILnpXS+EOnmtQ0KdmGLr1q0YMGCAdYWBuLogJycH3333nXXR8a233goBfunp6fjggw8we/ZslClTxtrBE9cf+PUQ6vxSnvOGo8CcOXNw772zkJHxWjhhhYz9DG3aTMGsWZMl8zA8SAoQ6oLkpre9EOq81TtIsxHqguSmd70Q6uS1tgV1Yhrxmph43VIAXvHixXHnnXda/ylatOjJw1HEfXUC5MQVBxdddNEZqxMQOG/ePGsH8Pfff0f16tXx4IMPolatWqfEiMNZpk6dasGiGCcuNheHtuQf1nK29gl18ouDGSKvgLj7sV27cUhPny052fvo0mU1Xn2V39RJChmocEJdoOz0tBlCnadyB2oyQl2g7PSsGUKdvNS2oe5sU4nLycWOg7juQICZAL2zPXv37sX48eOt1zMrV65s7e5t2bLFer0z/xRNEb9s2TIsXrwY//73v1GiRAnr/jsBjo8++ugp4wqbi1AnvziYIfIKiG9Va9S4BtnZ4hJx50/Jkv3w7LMXoVu3bs6TMDJwChDqAmepZw0R6jyTOnATEeoCZ6knDRHq5GV2BerCLePbb7/FokWLTkKc+DbvpZdesnbhYmNjz5hO/Evm5ZdfxuDBg09+x3emwYS6cF3heL8UaNasI7744j4ALR2XkJBQB0uXvo9LL3Vyz53jaRmouAKEOsUNUrg8Qp3C5iheGqFOcYMULY9QJ2+M61AnXplcu3atBW3du3dHQkLCX6pctWoVVq5cae24iUdcgzBy5EgL8vJP1yysNZF3/vz5FvwVK1bsrN0T6uQXBzN4o4C4W65797ewf7/TVzAn49Zbl2P27EneFMxZtFGAUKeNVcoVSqhTzhJtCiLUaWOVUoUS6uTtcA3qxEEpc+fOtV7DzM7Otr6tO9Pl4+I1SvEPfUGoGzZsGB555BFUrVq10K7EIS3iSoV7770X1apVO2WMOLhFPOL6hfxn+/bt6Ny5Mz777DOUKlXK+o+fj7jSQNQkvh/kQwVOV+Cmm+7BJ580BCAuIQ/n+Rmxsc2wePEs1K1bN5xAjjVAgc2bN+PCCy+0voPmQwXCUUB8P1+2bFnf/90ZTs0cq4YC4jMZ8dZV6dKl1SiIVWihgOAIsTFUoUIFJeoVfwb+8ccffznvQ4nizlCEFNSJA0/EDw3iMJMVK1ZYZsTFxeGWW27BzTffbJ2CWdgT7k6d+GZPAOINN9yAhg3FD76nPuL1zWuvvdba8RPwl/+IKxYqVapk3bNXWJyXxgithD6hdhi9rIlzqaOA+Jdg9+6DkZb2CIDONgvbioSEjkhJaYM2bdrYjOEwkxQ4evSo9Y1zVFSUSW2zVxcU4NpxQURDU4ifdYoUKWL9hw8VsKuA+JldPAXP1rAbG4lx4s/AmJiY4EOdgCxxv9aHH35o3VUnHrET9vDDD6Np06Yhfyu8bt06LFy48OSBJyKHOFlTXFqef+ddvkH79+/H5MmTUbt2bbRs2dL2Dyd8/TISS5w5I6nA+vXr8c9/9sJPP12O334bAiDuLNO9i/j4wXjmmcG4//77I1kWc2usAF+/1Ng8n0vn65c+G6Dx9Hz9UmPzfCydr1/Ki297p07sNO3cuRPi+x8BZOJ1QvFKz9VXX23dWSd26M70uuXpZYrTL8eMGYMePXqgSpUqWLBgAdasWYO+ffuespMlDB4xYgTatm2LZs2a2QY6MR+hTn5xMIP3CohXiUePfhbPPz8RQBscPNgUgHjdOAbAr4iOXo3Speegbt0qGDHiEd93oL1XiDOGowChLhy1OLagAoQ6rgenChDqnCpndhyhTt7/kFAnttHF1QJTpkyx7qgT2+li10zcUXfFFVdYF5GnpKRYldiFOgGIAg7feOMNCw7FNx8DBw60vqcTr1Dmf18nXukUYwo+Z/tW7/R/IYlX0pYvX37WEzXlJbSXQfS5bds21KhRw14ARxmtwK5du6xfnixevAY//5xmfadauXIyGjeuhebN/4YGDRoYrQ+bt6cAoc6eThz1VwUIdVwVThUg1DlVzuw4Qp28/yGhTkCWgDbxzU/Hjh1x++23n/Lxa/7fDwfq5MsOnYE7daE14gg9FDhx4gR++OEH65cpfKhAOAoQ6sJRi2NP/8VouXLleFAKl0XYChDqwpaMAQAIdfLLICTUHTlyBB988AFmzJhh7RaIVy7FgSXt27e3rh84cOBA2Dt18mWHzkCoC60RR+ihAKFOD59UrJJQp6IretTEnTo9fFKxSkKdiq6oXxOhTt6jkFCXP0X+/XPvvfcexIEO4gfN8uXLo0WLFtahKSVLlrT9+qV82aEzEOpCa8QReihAqNPDJxWrJNSp6IoeNRHq9PBJxSoJdSq6on5NhDp5j2xDXcGpTr+TTvw9cfqluHeuSZMm1hHafj+EOr8d4PxuKUCoc0tJ8/IQ6szz3K2OCXVuKWleHkKdeZ670TGhTl5FR1B3+u7dRx99hNWrV5+8p+62226zTqz088JvQp384mAGNRQg1Knhg45VEOp0dE2Nmgl1avigYxWEOh1d879mQp28B1JQV3B6cQrmokWLTt5dZ/eUSvkWCs9AqIuUsszrtQKEOq8VD858hLrgeOl1J4Q6rxUPznyEuuB46WUnhDp5tV2DuvxSxHUFmzdvxuLFi3HXXXf95TJx+ZLtZSDU2dOJo9RXgFCnvkeqVkioU9UZ9esi1KnvkaoVEupUdUbtugh18v6EDXXiwBTxD6y4s27Lli2Ijo5G9erVcdFFF+H8888P64Jw+fLPnIFQF0l1mdtLBQh1XqodrLkIdcHy08tuCHVeqh2suQh1wfLTq24IdfJK24Y6AXMff/wx3nzzTetqg8KexMREdO3aFdddd53vcEeok18czKCGAoQ6NXzQsQpCnY6uqVEzoU4NH3SsglCno2v+10yok/fAFtQJoJs4cSJmzpwJAW7iEvJrrrkGJUqUsCoQ39MtXbrU+p5OAJ84JKVbt26+noJJqJNfHMyghgKEOjV80LEKQp2OrqlRM6FODR90rIJQp6Nr/tdMqJP3wBbUffnllxg1ahSqVKmCESNGoGzZsoXOLAwZMmSI9Wrm448/jsaNG8tX6DADoc6hcAxTTgFCnXKWaFMQoU4bq5QrlFCnnCXaFESo08YqpQol1MnbERLqjh49iqeeegorV660wO6KK64466zLli3D8OHDrVcwU1JSrG/u/HgIdX6ozjkjoQChLhKqmpGTUGeGz5HoklAXCVXNyEmoM8Nnt7sk1MkrGhLqsrKy0Lt3bxw+fBhjx45F+fLlzzrrzp070adPH+s1zdGjRyM2Nla+SgcZCHUORGOIkgoQ6pS0RYuiCHVa2KRkkYQ6JW3RoihCnRY2KVckoU7ekpBQl5mZae24iSc1NRUJCQlnnTXc8fItFJ6BUBcpZZnXawUIdV4rHpz5CHXB8dLrTgh1XisenPkIdcHx0stOCHXyahPq5DW0lUHsdG7btg01atSwNZ6DqEC+AoQ6rgWnChDqnCrHOEId14BTBQh1TpUzO45QJ+8/oU5eQ1sZCHW2ZOKgQhQg1HFZOFWAUOdUOcYR6rgGnCpAqHOqnNlxhDp5/wl18hraykCosyUTBxHquAZcVIBQ56KYhqUi1BlmuIvtEupcFNOgVIQ6ebNtQ11aWlpYsyUnJ9v6Bi+spGEM5jd1YYjFoUorwJ06pe1RujhCndL2KF0coU5pe5QujlCntD3KFkeok7cmJNQdOnQIM2bMsC4VD+eJi4tDu3btULJkyXDCXBtLqHNNSibyWQFCnc8GaDw9oU5j83wunVDnswEaT0+o09g8H0sn1MmLHxLq5KfwJwOhzh/dOav7ChDq3NfUlIyEOlOcdr9PQp37mpqSkVBnitPu9kmok9eTUCevoa0M/KbOlkwcVIgChDouC6cKEOqcKsc4Qh3XgFMFCHVOlTM7jlAn7z+hTl5DWxkIdbZk4iBCHdeAiwoQ6lwU07BUhDrDDHexXUKdi2IalIpQJ292SKjLysrC6NGjsXfv3rBmK1euHAYMGID4+Piw4twazNcv3VKSefxWgDt1fjug7/yEOn2987tyQp3fDug7P6FOX+/8rJxQJ69+SKjLzMxESkoKePqlnNjcqZPTz+RoQp3J7sv1TqiT08/kaEKdye7L9U6ok9PP1GhCnbzzIaFOfgp/MnCnzh/dOav7ChDq3NfUlIyEOlOcdr9PQp37mpqSkVBnitPu9kmok9eTUCevoa0M3KmzJRMHFaIAoY7LwqkChDqnyjGOUMc14FQBQp1T5cyOI9TJ+x8S6vJfvxRTpaamIiEhQX5WDzJwp84DkTmFJwoQ6jyROZCTEOoCaasnTRHqPJE5kJMQ6gJpa8SbItTJS0yok9fQVgbu1NmSiYO4U8c14KIChDoXxTQsFaHOMMNdbJdQ56KYBqUi1MmbTaiT19BWBkKdLZk4iFDHNeCiAoQ6F8U0LBWhzjDDXWyXUOeimAalItTJm02ok9fQVgZCnS2ZOIhQxzXgogKEOhfFNCwVoc4ww11sl1DnopgGpSLUyZttG+oOHTqELl26oFSpUrZmLV68OGrVqoWYmBhb490exG/q3FaU+fxSgN/U+aW8/vMS6vT30K8OCHV+Ka//vIQ6/T30owNCnbzqtqGO99TJic2dOjn9TI4m1JnsvlzvhDo5/UyOJtSZ7L5c74Q6Of1MjSbUyTtvG+qOHz+OYcOGIT4+3tasRYoUQVxcHKKiomyNd2OQ+JdQ/iP+UOnevTu+/vprxMbGupFeKgehTko+o4MJdUbbL9U8oU5KPqODCXVG2y/VPKFOSj5jgwl18tbbhjoxlepXGoj6Zs6caanyxx9/4Oeff4b4w4VQJ79QmME/BQh1/mmv+8yEOt0d9K9+Qp1/2us+M6FOdwf9qZ9QJ697oKCuoBz8pk5+cTCDGgoQ6tTwQccqCHU6uqZGzYQ6NXzQsQpCnY6u+V8zoU7eA0KdvIa2MvD1S1sycVAhChDquCycKkCoc6oc4wh1XANOFSDUOVXO7DhCnbz/IaEuKysLo0ePtmYaMGCA7W/q5EuTy8CdOjn9GK2OAoQ6dbzQrRJCnW6OqVMvoU4dL3SrhFCnm2Nq1Euok/chJNQ5nSIzMxPnnnsurzTIE5A7dU5XEuMIdVwDThUg1DlVjnGEOq4BpwoQ6pwqZ3YcoU7e/7CgTuza/fTTTyhWrBiqVq1a6AEkR44cwaxZs7Bw4UI8/fTTSEhIkK/SQQbu1DkQjSFKKkCoU9IWLYoi1Glhk5JFEuqUtEWLogh1WtikXJGEOnlLbEGd2GWaNGkS5s6di2PHjlmzFi1aFJ06dcJdzOGXDQAAIABJREFUd91l/W/xiNMmx4wZg61bt6Jy5coYN26cb69rEurkFwczqKEAoU4NH3SsglCno2tq1EyoU8MHHasg1Onomv81E+rkPbAFdVOnTrWgLjk52YI4cWfd22+/jfT0dAwaNAiNGjWydudee+01iB9Amzdvjq5duyIpKUm+QocZCHUOhWOYcgoQ6pSzRJuCCHXaWKVcoYQ65SzRpiBCnTZWKVUooU7ejpBQJ+57GzFiBNauXYtRo0bhiiuusGZdtmwZhg8fjiZNmqBGjRoW0JUuXRqPPvoorrnmGk8vHS9MBkKd/OJgBjUUINSp4YOOVRDqdHRNjZoJdWr4oGMVhDodXfO/ZkKdvAchoU4ceJKSkoLc3Fzr8vHExERr1j179qBPnz7WfxcpUgTXXnstHn74YQvsVHgIdSq4wBrcUIBQ54aKZuYg1JnpuxtdE+rcUNHMHIQ6M32X7ZpQJ6sgYBvqxFQC6vIPPsmHvbS0NLRt2xbdunU7+W2dfFnyGQh18hoygxoKEOrU8EHHKgh1OrqmRs2EOjV80LEKQp2OrvlfM6FO3gNpqBMHp4wdOxbly5eXr8bFDIQ6F8VkKl8VINT5Kr/WkxPqtLbP1+IJdb7Kr/XkhDqt7fOteEKdvPTSUHf6Dp58Se5kINS5oyOz+K8Aoc5/D3StgFCnq3P+102o898DXSsg1OnqnL91E+rk9SfUyWtoKwMvH7clEwcVogChjsvCqQKEOqfKMY5QxzXgVAFCnVPlzI4j1Mn7bxvqDh06hC5duqBUqVLWrDk5OdY1B+Ip+NfzSypevDhq1aqFmJgY+SodZOBOnQPRGKKkAoQ6JW3RoihCnRY2KVkkoU5JW7QoilCnhU3KFUmok7fENtSJA1HCecSddgUPVgkn1o2xhDo3VGQOFRQg1Knggp41EOr09E2Fqgl1KrigZw2EOj1987tqQp28AyGhTlxlkJ2dbV0qHs4jrjmIi4vz7b46Ql04bnGsygoQ6lR2R+3aCHVq+6NydYQ6ld1RuzZCndr+qFodoU7emZBQJz+FPxkIdf7ozlndV4BQ576mpmQk1JnitPt9Eurc19SUjIQ6U5x2t09CnbyeEYG69PR0fPHFF7j++usRHx8vX6WDDIQ6B6IxREkFCHVK2qJFUYQ6LWxSskhCnZK2aFEUoU4Lm5QrklAnb4lrUCfuq1u7di3ee+89rF+/HhUrVuQ3dQX84emX8ovV1AyEOlOdl++bUCevoakZCHWmOi/fN6FOXkMTMxDq5F2XhjpxCuaiRYssmMvIyID4lq527dro1KkTrrzySn5Tl+cRoU5+sZqagVBnqvPyfRPq5DU0NQOhzlTn5fsm1MlraGIGQp28646gThyesnnzZkydOhUrVqyA2KUrWrQoWrZsiQ4dOuD888+Xr0wyA1+/lBSQ4cooQKhTxgrtCiHUaWeZMgUT6pSxQrtCCHXaWaZEwYQ6eRvCgjqx27R8+XJrV27r1q3W7BUqVEBmZibKlSvn6+uWp0tBqJNfHMyghgKEOjV80LEKQp2OrqlRM6FODR90rIJQp6Nr/tdMqJP3ICTUiV25nTt3Yvr06Vi4cCEE2ImrClq3bm3tzJUoUQK9e/e2KvHzXjpCnfxiYAY1FSDUqemLDlUR6nRwSc0aCXVq+qJDVYQ6HVxSr0ZCnbwnIaFO7MKlpKRAXD7evHlztGvXDtWqVbNetxRP/t8n1J3dDH5TJ79YTc1AqDPVefm+CXXyGpqagVBnqvPyfRPq5DU0MQOhTt71kFB36NAhjBkzBitXrrRmq1q1Ku644w40atQIxYsXJ9TZ9IBQZ1MoDvuLAoQ6LgqnChDqnCrHOEId14BTBQh1TpUzO45QJ+9/SKjLn0LcPTd37lzMmTMH2dnZFtBdffXV1l10EyZMQHR0NF+/PIsfhDr5xWpqBkKdqc7L902ok9fQ1AyEOlOdl++bUCevoYkZCHXyrtuGuvypTr+PTvzAKZ6kpCQ8+eST1k6eCg8PSlHBBdbghgKEOjdUNDMHoc5M393omlDnhopm5iDUmem7bNeEOlkFgbChruCU+bt3CxYswP79+5W5o07USKiTXxzMoIYChDo1fNCxCkKdjq6pUTOhTg0fdKyCUKeja/7XTKiT90AK6vKnL+zeupo1a2LkyJGIj4+Xr9JBBkKdA9EYoqQChDolbdGiKEKdFjYpWSShTklbtCiKUKeFTcoVSaiTt8Q21AlwW79+PVatWoUjR46gVKlSaNKkCapUqYKoqKiTleTk5GDRokVYtmwZBg4ciISEBPkqHWQg1DkQjSFKKkCoU9IWLYoi1Glhk5JFEuqUtEWLogh1WtikXJGEOnlLbEGdOAFz3Lhx+Oqrr/4y49///nf06NEDJUuWlK/GxQyEOhfFZCpfFSDU+Sq/1pMT6rS2z9fiCXW+yq/15IQ6re3zrXhCnbz0tqBu6tSpmDRpEho0aIB///vfKFeuHPbu3Yvx48dj9erVePjhh9G2bVv5alzMQKhzUUym8lUBQp2v8ms9OaFOa/t8LZ5Q56v8Wk9OqNPaPt+KJ9TJSx8S6n7//XcMGzYMW7ZswdNPP33K6ZabNm1Cv379UKdOHQwePNi65kCVh1CnihOsQ1YBQp2sgubGE+rM9V62c0KdrILmxhPqzPVepnNCnYx6f8aGhLrMzEykpKRYg1NTU0/5Ri4jI8P6e+KbutP/nnxpchkIdXL6MVodBQh16nihWyWEOt0cU6deQp06XuhWCaFON8fUqJdQJ++DFNSdDfjkSws/g/iXUP4j/lDp3r07vv76a8TGxoafzOUIXj7usqAGpSPUGWS2y60S6lwW1KB0hDqDzHa5VUKdy4Iako5QJ290oKBO7BbOnDnTUuWPP/7Azz//DPGHC6FOfqEwg38KEOr80173mQl1ujvoX/2EOv+0131mQp3uDvpTP6FOXvdAQV1BOfj6pfziYAY1FCDUqeGDjlUQ6nR0TY2aCXVq+KBjFYQ6HV3zv2ZCnbwHtqHu+PHj1oEpBS8Tz8rKwtChQ60qTv97RYoUQVxc3Cl32MmXaz8Doc6+VhyptgKEOrX9Ubk6Qp3K7qhdG6FObX9Uro5Qp7I76tZGqJP3xjbUpaWlhTVbcnKyr4enEOrCsouDFVaAUKewOYqXRqhT3CCFyyPUKWyO4qUR6hQ3SNHyCHXyxoSEuiNHjmDDhg0QB32E84jrDWrVqoWYmJhwwlwbS6hzTUom8lkBQp3PBmg8PaFOY/N8Lp1Q57MBGk9PqNPYPB9LJ9TJix8S6uSn8CcDoc4f3Tmr+woQ6tzX1JSMhDpTnHa/T0Kd+5qakpFQZ4rT7vZJqJPXk1Anr6GtDLzSwJZMHFSIAoQ6LgunChDqnCrHOEId14BTBQh1TpUzO45QJ+8/oU5eQ1sZCHW2ZOIgQh3XgIsKEOpcFNOwVIQ6wwx3sV1CnYtiGpSKUCdvNqFOXkNbGQh1tmTiIEId14CLChDqXBTTsFSEOsMMd7FdQp2LYhqUilAnbzahTl5DWxkIdbZk4iBCHdeAiwoQ6lwU07BUhDrDDHexXUKdi2IalIpQJ282oU5eQ1sZCHW2ZOIgQh3XgIsKEOpcFNOwVIQ6wwx3sV1CnYtiGpSKUCdvNqFOXkNbGQh1tmTiIEId14CLChDqXBTTsFSEOsMMd7FdQp2LYhqUilAnb3ZIqMvNzUV2drY1U1xcHKKios46a/69dmIQ76n7n1SEOvnFamoGnn5pqvPyfRPq5DU0NQOhzlTn5fsm1MlraGIGQp286yGhLjMzEykpKdZMqampSEhIsP73oUOHMGPGDOt/t2vXDiVLlrT+95nGy5caXgbeUxeeXhytrgKEOnW9Ub0yQp3qDqlbH6FOXW9Ur4xQp7pDatZHqJP3xTHUnQneCHWFm8KdOvnFamoGQp2pzsv3TaiT19DUDIQ6U52X75tQJ6+hiRkIdfKuE+rkNbSVgVBnSyYOKkQBQh2XhVMFCHVOlWMcoY5rwKkChDqnypkdR6iT959QJ6+hrQyEOlsycRChjmvARQUIdS6KaVgqQp1hhrvYLqHORTENSkWokzebUCevoa0MhDpbMnEQoY5rwEUFCHUuimlYKkKdYYa72C6hzkUxDUpFqJM3m1Anr6GtDIQ6WzJxEKGOa8BFBQh1LoppWCpCnWGGu9guoc5FMQ1KRaiTN5tQJ6+hrQyEOlsycRChjmvARQUIdS6KaVgqQp1hhrvYLqHORTENSkWokzebUCevoa0MhDpbMnEQoY5rwEUFCHUuimlYKkKdYYa72C6hzkUxDUpFqJM32zbUpaWlhTVbcnLyKffahRXswmDeU+eCiEyhhAI8/VIJG7QsglCnpW1KFE2oU8IGLYsg1Glpm+9FE+rkLQgJdfmXjGdnZ4c1W1xc3CmXkocV7MJgQp0LIjKFEgoQ6pSwQcsiCHVa2qZE0YQ6JWzQsghCnZa2+V40oU7egpBQJz+FPxkIdf7ozlndV4BQ576mpmQk1JnitPt9Eurc19SUjIQ6U5x2t09CnbyehDp5DW1l4Dd1tmTioEIUINRxWThVgFDnVDnGEeq4BpwqQKhzqpzZcYQ6ef/Dhrr09HQsX74cmzdvhviBoWjRoqhZsyZq166N+vXrIz4+Xr4qFzJwp84FEZlCCQUIdUrYoGURhDotbVOiaEKdEjZoWQShTkvbfC+aUCdvgW2oy8nJwcsvv4xFixZB/JBZ2CMA76abbsIDDzyAkiVLylcnkYFQJyEeQ5VSgFCnlB1aFUOo08oupYol1Cllh1bFEOq0skuZYgl18lbYgjpxWMro0aOxcuVK1KlTB127dkW1atWsXTrxHD16FBs3bsTkyZOxYcMGNGzYEAMGDPAV7Ah18ouDGdRQgFCnhg86VkGo09E1NWom1Knhg45VEOp0dM3/mgl18h7YgrqZM2fipZdeCglrBeGvV69eaNWqlXyFDjMQ6hwKxzDlFCDUKWeJNgUR6rSxSrlCCXXKWaJNQYQ6baxSqlBCnbwdIaFOHPAxcuRIfP/99xgzZoz1/dzZnrVr12LQoEEWAPbv3x/FihWTr9JBBkKdA9EYoqQChDolbdGiKEKdFjYpWSShTklbtCiKUKeFTcoVSaiTtyQk1GVmZiIlJQW5ubnWZeKJiYlnnXXPnj3o06cPihcvjnHjxvl2cAqhTn5xMIMaChDq1PBBxyoIdTq6pkbNhDo1fNCxCkKdjq75XzOhTt4D21AnphJQl5CQcNZZ8yHQ7nj5FgrPQKiLlLLM67UChDqvFQ/OfIS64HjpdSeEOq8VD858hLrgeOllJ4Q6ebUJdfIa2srAe+psycRBhShAqOOycKoAoc6pcowj1HENOFWAUOdUObPjCHXy/hPq5DW0lYFQZ0smDiLUcQ24qAChzkUxDUtFqDPMcBfbJdS5KKZBqQh18mbbhrrjx49j2LBhIb+Ry8rKwtChQxEdHW3rdU35FgrPwNcvI6Us83qtAHfqvFY8OPMR6oLjpdedEOq8Vjw48xHqguOll50Q6uTVtg11aWlpYc2WnJxMqCugGHfqwlo+HFxAAUIdl4NTBQh1TpVjHKGOa8CpAoQ6p8qZHUeok/c/JNQdOXLEulBcQEk4jzj9slatWoiJiQknTGrs8uXLT8bv2rUL/fr1g7hiITY2ViqvG8GEOjdUNDMHoc5M393omlDnhopm5iDUmem7G10T6txQ0bwchDp5z0NCnfwU3mUQp3OuWLHCmvC3337DypUrIf5wIdR55wFncl8BQp37mpqSkVBnitPu90moc19TUzIS6kxx2t0+CXXyegYK6grKwW/q5BcHM6ihAKFODR90rIJQp6NratRMqFPDBx2rINTp6Jr/NRPq5D0g1MlraCsDX7+0JRMHFaIAoY7LwqkChDqnyjGOUMc14FQBQp1T5cyOI9TJ+0+ok9fQVgZCnS2ZOIhQxzXgogKEOhfFNCwVoc4ww11sl1DnopgGpSLUyZtNqJPX0FYGQp0tmTiIUMc14KIChDoXxTQsFaHOMMNdbJdQ56KYBqUi1MmbTaiT19BWBkKdLZk4iFDHNeCiAoQ6F8U0LBWhzjDDXWyXUOeimAalItTJm02ok9fQVgZCnS2ZOIhQxzXgogKEOhfFNCwVoc4ww11sl1DnopgGpSLUyZvtOtRlZmYiJSXFqkxcMZCQkCBfpYMMPP3SgWgMUVIBHpSipC1aFEWo08ImJYsk1ClpixZFEeq0sEm5Igl18pYQ6uQ1tJWBO3W2ZOIg7tRxDbioAKHORTENS0WoM8xwF9sl1LkopkGpCHXyZhPq5DW0lYFQZ0smDiLUcQ24qAChzkUxDUtFqDPMcBfbJdS5KKZBqQh18mYT6uQ1tJWBUGdLJg4i1HENuKgAoc5FMQ1LRagzzHAX2yXUuSimQakIdfJmE+rkNbSVgVBnSyYOItRxDbioAKHORTENS0WoM8xwF9sl1LkopkGpCHXyZhPq5DW0lYFQZ0smDiLU2VoD06dPx/z5y7Fu3WYcPJiNkiVLokaNqmjZsiFat26NxMREW3mCPohQF3SHI9cfoS5y2gY9M6Eu6A5Hpj9CnbyuIaEuNzcX2dnZECfw2XmysrIwdOhQREdH8/TLAoIR6uysHo4pTAGefvk/Vd566y08/vjzOHiwOjIyWgG4HIAAuIMANiAu7lPExCzB4MEP49FHHzV+QRHqjF8CjgUg1DmWzvhAQp3xS8CRAIQ6R7KdEhQS6vKvKEhLSwtrtuTkZEIdoS6sNcPBhStAqPtTl+7dUzBz5mbs2zcyD+bOtGJ2ICFhKK666jDefvtZlC1b1tilRagz1nrpxgl10hIam4BQZ6z1Uo0T6qTks4JDQt2RI0ewYcMGiJ2mcJ7ixYujVq1aiImJCSfMtbG8p841KZnIZwUIdUCXLo9h+vTDOHDgJdtuxMQ8iUaNvsWnn76LYsWK2Y4L0kBCXZDc9LYXQp23egdpNkJdkNz0rhdCnbzWIaFOfgp/MhDq/NGds7qvgOlQ99prr6F//7lIT58ZtrhxcY/hwQfjMWbME2HHBiGAUBcEF/3pgVDnj+5BmJVQFwQXve+BUCeveUSgLj09HV988QWuv/56xMfHy1fpIAOhzoFoDFFSAZOhTnzPe8klTbBr1zQANR34cxTx8bWwdOkM1K5d20G83iGEOr3987N6Qp2f6us9N6FOb//8qp5QJ6+8a1B37NgxrF27Fu+99x7Wr1+PihUr8pu6Av7woBT5xWpqBpOhThyM8sgjS5GVNVHC/rHo3/8QRo8eKpFDz1BCnZ6+qVA1oU4FF/SsgVCnp29+V02ok3dAGupycnKwaNEiC+YyMjJQpEgR6zfinTp1wpVXXomoqCj5Kh1k4E6dA9EYoqQCJkNd+/ZdMWPGLQBulfDmR1x66UPYsOFziRx6hhLq9PRNhaoJdSq4oGcNhDo9ffO7akKdvAOOoE5cc7B582ZMnToVK1asgNilK1q0KFq2bIkOHTrg/PPPl69MMgOhTlJAhiujgMlQV7Pmtfjxx/cAVJLyIza2EtLSNvj2OrhU8RLBhDoJ8QwPJdQZvgAk2ifUSYhncCihTt78sKBOvEK4fPlya1du69at1uwVKlSAuPagXLlyvr5ueboUhDr5xcEMaihgMtSdf35t/PrrGgByp+gmJl6G776bj0qV5OBQjRVhvwpCnX2tOPJUBQh1XBFOFSDUOVXO7DhCnbz/IaFO7Mrt3LkT06dPx8KFC62rDeLi4tC6dWtrZ65EiRLo3bu3VUlqaioSEhLkq3IhA6HOBRGZQgkFTIa6KlUaYNu2TwHI/blSunQ1bN68wrg76wh1SvwjrGURhDotbVOiaEKdEjZoVwShTt6ykFBX8PLx5s2bo127dqhWrZr1uqV48v8+oe7sZvCgFPnFamoGk6GuefM7sGTJowAaS9i/H8nJN+D//k/s+Jn1EOrM8tvNbgl1bqppVi5CnVl+u9UtoU5eyZBQd+jQIYwZMwYrV660ZqtatSruuOMONGrUCOKCcUKdPRMIdfZ04qi/KmAy1I0bl4qBAw/i6FGZe+bexV13LcO7775o3PIi1BlnuWsNE+pck9K4RIQ64yx3pWFCnbyMIaEufwpx99zcuXMxZ84ciLujBNBdffXV1l10EyZMQHR0NF+/PIsfhDr5xWpqBpOhbuPGjWjUqA0OHNjs2P4yZVrhzTf/hZtuuslxDl0DCXW6Oud/3YQ6/z3QtQJCna7O+Vs3oU5ef9tQlz/V6ffRiR84xZOUlIQnn3zS2slT4eE3dSq4wBrcUMBkqBP69ezZH6+9FoM//hjuQM7JuO66hVi0SJygad5DqDPPc7c6JtS5paR5eQh15nnuRseEOnkVw4a6glPm794tWLAA+/fvV+aOOlEjoU5+cTCDGgqYDnXi/su//a0D1q/vDOCeMEz5DGXLPozPPvsQl112WRhxwRlKqAuOl153QqjzWvHgzEeoC46XXnZCqJNXOyTUidMvxeuW4hGnXhZ2mXhh99bVrFkTI0eO9O1eKEKd/OJgBjUUMB3qhAvr16/H7bc/hB9/FJeQ97FhzNtIShqG99+fYL0ibupDqDPVefm+CXXyGpqagVBnqvNyfRPq5PQT0SGhLtyDUHJycrBo0SIsW7YMAwcO9O2KA0Kd/OJgBjUUINT96YO4WuWxx4Zj8eIfkZ5+P4A2AOILmHQMwHwkJb2GSy8tiueeG4S6deuqYaJPVRDqfBI+ANMS6gJgok8tEOp8El7zaQl18ga6DnXyJbmTgVDnjo7M4r8ChLpTPRC/NJo8eRaWLPkCR45Eo0iReOTm/obc3AO4+urG6Nq1LW677Tb/jVOgAkKdAiZoWgKhTlPjFCibUKeACRqWQKiTN41QJ6+hrQw8/dKWTBxUiAKEujMvi61bt0K8HXDOOecgOTnZOpWXz/8UINRxNThVgFDnVDnGEeq4BpwoQKhzotqpMYQ6eQ1tZSDU2ZKJgwh1XAMuKkCoc1FMw1IR6gwz3MV2CXUuimlQKkKdvNm2oU58W9e0aVPbvwkXh6q0a9cOJUuWlK/SQQa+fulANIYoqQB36pS0RYuiCHVa2KRkkYQ6JW3RoihCnRY2KVckoU7eEttQl5aWFtZs4lWo1NRUHpSSpxp36sJaPhxcQAFCHZeDUwUIdU6VYxyhjmvAqQKEOqfKmR1HqJP33zbUian8hLRwW+VOXbiKcbyqChDqVHVG/boIdep7pGqFhDpVnVG/LkKd+h6pWCGhTt6VQEHdzJkzTyqyZ88ejB492rrfKjY2Vl4pyQzcqZMU0OBwQp3B5ku2TqiTFNDgcEKdweZLtk6okxTQ0HBCnbzxgYI6sZMo/kUkHnFh+scff4xt27YR6uTXCTP4qAChzkfxNZ+aUKe5gT6WT6jzUXzNpybUaW6gT+UT6uSFDxTUFZSDr1/KLw5mUEMBQp0aPuhYBaFOR9fUqJlQp4YPOlZBqNPRNf9rJtTJexAS6g4dOoQZM2ZYM/l5mmW4rRLqwlWM41VVgFCnqjPq10WoU98jVSsk1KnqjPp1EerU90jFCgl18q6EhDr5KfzJQKjzR3fO6r4ChDr3NTUlI6HOFKfd75NQ576mpmQk1JnitLt9Eurk9Qwb6nJycrBq1SosWbIEO3futCqoWLEimjVrhquvvhqlSpWSr8qFDIQ6F0RkCiUUINQpYYOWRRDqtLRNiaIJdUrYoGURhDotbfO9aEKdvAW2oe7YsWOYN28eXn/9dfz222/WzGXKlLH+Oz093frvc889F/fddx9at26NokWLylcnkYFQJyEeQ5VSgFCnlB1aFUOo08oupYol1Cllh1bFEOq0skuZYgl18lbYgrrc3FzMnj0bL7/8MkqXLo0ePXrgmmuuQbFixawKBPCtWbMGEyZMsHbvbr/9dtx///2Ijo6Wr9BhBkKdQ+EYppwChDrlLNGmIEKdNlYpVyihTjlLtCmIUKeNVUoVSqiTt8MW1G3cuBEDBw5E+fLlMWLECJQtW7bQmYUhQ4YMwY4dO/Dkk0+iTp068hU6zECocygcw5RTgFD3V0uWL1+OZcuWY/Xqn5CZmYXY2FKoU6cKGje+CjfccINyHvpVEKHOL+X1n5dQp7+HfnVAqPNLeb3nJdTJ+xcS6sQu3QsvvICPPvoIvXr1QqtWrc466/z58/HMM8/g1ltvRc+ePREVFSVfpYMMhDoHojFESQUIdf+zZcGCBRg69CX88stBZGTciBMnxC+OEgFkAdiIpKTPkZR0AEOHPohOnTop6aeXRRHqvFQ7WHMR6oLlp5fdEOq8VDs4cxHq5L0MCXUHDx7EgAEDkJGRgbFjx1qHopztEa9f9unTBxUqVLB29cR3dn48hDo/VOeckVCAUPenqiNHPonnnpuN9PQnAJztl0urUabMMNxySzVMnjw+EpZok5NQp41VyhVKqFPOEm0KItRpY5VShRLq5O0ICXWZmZlISUmxZkpNTUVCQsJZZw13vHwLhWcg1EVKWeb1WgFCHfD44yMwYcJ67Nv3DoA/v+UN9cTF9ULLlocwdeqEUEMD+/cJdYG1NuKNEeoiLnFgJyDUBdbaiDZGqJOXNyTUZWVloXfv3jh8+LC1Uye+qzvbs2fPHmunLi4uDqNHj0ZsbKx8lQ4yEOociMYQJRUwHeo+/PBDPPTQC0hPXxK2P4mJnTFo0OXWq+MmPoQ6E113p2dCnTs6mpiFUGei6/I9E+rkNQwJdUePHsVTTz2FpUuX4vHHH0fjxo3POuuyZcswfPhwXHfdddYOn18nYBLq5BcHM6ihgOlQd/HFTbBlyzgADQsx5DCAHADnAChZyN9PR6lSdfDdd0tRtWpVNQz1sApCnYdiB2wqQl3ADPWwHUKdh2IHaCpCnbyZIaFOTJEPavXq1cPgwYNRsmRhPzwB4mLyoUOHYtOmTRYAisvI/XoIdX4pz3ndVsBkqBO7dN27z0BGxrsFZF16Aj/PAAAgAElEQVQH4CMAXwHYBEBcnSLgrhqARgBaA/jfL5+KFRuK4cNLoX//Pm5bo3w+Qp3yFilbIKFOWWuUL4xQp7xFShZIqJO3xRbUiXvoJk6ciJkzZ6Jhw4b417/+hXLlyp0y+969ezF+/HisXr0abdu2Rbdu3Xy9gJxQJ784mEENBUyGun/8oyemTLkWQMc8cBsFYCqAewHcDOCyAib9DGA+gCkA6gIYCKASgO9Qt25/rFkj/p5ZD6HOLL/d7JZQ56aaZuUi1Jnlt1vdEurklbQFdWKaQ4cOWZePf/rppxA/ZJYpUwaVKlWyDk754YcfIMwQz80332wBXfHixeWrk8hAqJMQj6FKKWAy1NWu3RwbNkwGIP486QmgCoCn83bnzmbTWAAzAbwA4ErExVXCrl0/+nYar18LilDnl/L6z0uo099Dvzog1PmlvN7zEurk/bMNdWIqcWfdli1brDvrvv76a6Snp1sVlC5d2trBu/3223HBBRf4djddQTkIdfKLgxnUUMBkqKtYsQ527VoBoHPeN3W9wzDlfQDiSoNpSEy8Cd99t8D6RZRJD6HOJLfd7ZVQ566eJmUj1Jnktnu9EurktQwL6uSn8y4Doc47rTlTZBUwGeouvLAe/u//xGuWGQCedyB0KoCfULr0Z9i0aWnI03sdTKB0CKFOaXuULo5Qp7Q9ShdHqFPaHmWLI9TJWxMS6sRrlzNmzLBmateu3RkPSZEvxd0MhDp39WQ2/xQwGerq12+Jb775DsBG8U6AQxMaIynpV6Sn/+IwXt8wQp2+3vldOaHObwf0nZ9Qp693flZOqJNXPyTUqXKZeLitEurCVYzjVVXAZKhr3fpWfPyxONXyGQl7XsWFF07Ctm2rJHLoGUqo09M3Faom1Knggp41EOr09M3vqgl18g4Q6uQ1tJVBXN6+bds21KhRw9Z4DqIC+QqYDHXXXHMrVq78N4AWEgtiF8qXvxG7d4urEMx6CHVm+e1mt4Q6N9U0Kxehziy/3eqWUCevJKFOXkNbGQh1tmTioEIUMBnqLrqoIX75ZQ6AslJrIz6+Cn7++WskJSVJ5dEtmFCnm2Pq1EuoU8cL3Soh1OnmmBr1EurkfSDUyWtoKwOhzpZMHESoO0WBP0+//C+AElJrIzGxNk+/lFKQwaYpQKgzzXH3+iXUuaelSZkIdfJu24a6tLS0sGZLTk5GamqqdY+dHw+/qfNDdc4ZCQVM3qmrXr0xfvppOoAKUtLGxV2Abdu+8+3PI6niJYK5UychnuGhhDrDF4BE+4Q6CfEMDiXUyZtvG+rEgSlNmza1fal4XFycr6dlEurkFwczqKGAyVB38833Yt68uwDcKGHGNlx88T+wefNSiRx6hhLq9PRNhaoJdSq4oGcNhDo9ffO7akKdvAO2oU5M5efOW7itEurCVYzjVVXAZKh79dVX0avXBuTkiEvEnT4voGfPXXj++SedJtA2jlCnrXW+F06o890CbQsg1Glrna+FE+rk5SfUyWtoKwO/qbMlEwcVooDJULd7925cemkjZGYuA3Ceo/WRlFQfc+e+gIYNGzqK1zmIUKeze/7WTqjzV3+dZyfU6eyef7UT6uS1J9TJa2grA6HOlkwcRKj7iwLjx4/H8OHfIzNzctjrIyZmOO6+OxOTJz8bdmwQAgh1QXDRnx4Idf7oHoRZCXVBcNH7Hgh18poT6uQ1tJWBUGdLJg4i1BW6Bho2bI1Vq2oDGBPGGpmESpVexrfffoIyZcqEERecoYS64HjpdSeEOq8VD858hLrgeOllJ4Q6ebVDQl1ubi6ys7OtmcThJ1FRUfKzepCB39R5IDKn8EQBk1+/FAJv3LgRTZveivT0GnmvYIpv40LdWzcYwDLExaXhww9fxg033OCJV6pNQqhTzRF96iHU6eOVapUS6lRzRI96CHXyPoWEOvkp/MlAqPNHd87qvgKmQ12bNg/go48aAHgQwK0AxCmW9wJoA6Cu+HUTgEMANgCYD2ACgOoA3gbwA2rXHot16xa5b4wGGQl1GpikaImEOkWN0aAsQp0GJilYIqFO3hRfoE7s/s2bNw+TJk3C77//jurVq+PBBx9ErVq1Cu1IjJ89e7a1S9imjfhBLvRDqAutEUfooYDJULdixQrccksK9u9fAOBfAIrl/fdXeXD3IwDxJsG5AC4CcA2A1gDeAyAuLX8eCQnD8eKLN+Ouu8TVCGY9hDqz/HazW0Kdm2qalYtQZ5bfbnVLqJNX0heo27t3L8ThB126dEHlypUtYNuyZQt69eqF6OjoU7o6duwYZs2ahddeew3dunVD27ZtbXVNqLMlEwdpoIDJUDdgwDA89VQ8gLUALgQwLAzHJgGYCuABtGr1MT7++K0wYoMxlFAXDB/96IJQ54fqwZiTUBcMH73uglAnr7gvUPftt99i0aJFJyFuz549eOmll9C7d2/Exsae0tUrr7xifdNXrlw565s+Qp286cyglwImQ13Dhrdi1SrxKmUGgPBPv/wTAvejfPlF2L37B72Md6FaQp0LIhqaglBnqPEutE2oc0FEA1MQ6uRN9wXqVq1ahZUrV+LRRx+1OsjMzMTIkSMtyKtYseIpXYlTI2NiYqzdOvEQ6uRNZwa9FDAZ6ipWrI1du34DsNzxPXVAfcTG7sPmzatQoUIFvcyXrJZQJymgweGEOoPNl2ydUCcpoKHhhDp5432BupkzZ0L8Q18Q6oYNG4ZHHnkEVatWLbQrEXMmqBM7fcuXL4eAxfznwIEDmD59OsaMGYPExEQ0a9ZMXi2JDEePHoV47fR0aJVIyVBDFBBQt2PHDlxwwQWGdPy/NitXro2srPYAnpPo/UUUL/40vv12Ac47z9kF5hKT+xq6c+dO6y2HYsXEt4h8qIB9BcS/V+Pj41GiRAn7QRxJBQCIH85LliyJc88V3zrzoQL2FMjKyoL4eSchIcFeQIRHiT8DxSdgZzrvI8LTO0rvC9SFs1OX31UoqBs+fDjWrl178vqFI0eOYPv27bj99ttx0003oUmTJo4Ecivo+PHjOHjwIEqXLu1WSuYxRAFxUJDYzRa/nDDtqVXrBuTk/AfAjRKtb0eRIo2wceNi435AFb/cEq+0n/6tsoSYDDVEAfHZwznnnMNfCBjit5tt5uTkWG9Yif/woQJ2FRAHJ4qfd8QvBFR4xJ+B4oBGQl0IN9atW4eFCxdaO3Xihw1Bw8899xz69etn/WawsOdsUFfYeB6UosI/EqzBDQVMfv0yPr46srO/BCD32mR0dFns27dZmd8AurEu7OTg65d2VOKYM/07VOzylipVigJRgbAU4OuXYcnFwXkK8PVL+aXgy06deA1RvBbZo0cPVKlSBQsWLMCaNWvQt2/fM/5WkFAnbzYz6KmAyVCXlHQxMjLWAyh+mnniGzvxn58AZAEQP3hWBnAVgL//xehzzrkIP/64BMnJyXouAodVE+ocCscw8Js6LgKnChDqnCpndhyhTt5/X6BObK+K793eeOMNiINQLrzwQgwcOND6nk68ZlbY93WEOnmzmUFPBUyGugoVamPPnsUAyuaZJ+6reynvbrqWAOoAEK+lirvqNgL4DMCBvIvKO500vHjx87Fz5zokJSXpuQgcVk2ocygcwwh1XAOOFSDUOZbO6EBCnbz9vkCdfNmhM/D1y9AacYQeCpgMdeefXw+//joWQAsAowGIA5PENQWtzmKeuHR8OIBqAMYD2IWYmEY4fHibHoa7WCWhzkUxDUvFnTrDDHexXUKdi2IalIpQJ282oU5eQ1sZxI7ktm3bUKNGDVvjOYgK5CtgMtSdd1517N7dBoC4v3IdgCkA7H58/xiAQxBXGhQrNhQZGZuN+z6IUMc/R5wqQKhzqhzjCHVcA04UINQ5Ue3UGEKdvIa2MhDqbMnEQYUoYDLUVahwiXWQ0p+vWS5xsD7uBfAF4uKisGHDl6hUqZKDHPqGEOr09c7vygl1fjug7/yEOn2987NyQp28+oQ6eQ1tZSDU2ZKJgwh1pyhQuXJ9bN8uLh9/HUBDB+tjH4Ca1qm6P/64AuXLl3eQQ98QQp2+3vldOaHObwf0nZ9Qp693flZOqJNXn1Anr6GtDIQ6WzJxEKHuFAUuueRqbNokTrWcKrE2Hkds7GvIzt4pkUPPUEKdnr6pUDWhTgUX9KyBUKenb35XTaiTd4BQJ6+hrQyEOlsycRCh7hQF6tRpjnXr/p+9MwHTser/+HcW2zBZBlmzhrKLREklIpWQSEglS7JkX8JLsq/ZS2iR5NX2r2RJiiYUQpZsWSJl7DK2mflfv7vn8c5olvM85362+3zv63qv930553fO+fyOmefznHOf0wXAkxpzYyty5nwKZ87s1IgRmlUpdaGZt2DoNaUuGLIQmn2g1IVm3gLda0qdfgYodfoMlSJQ6pQwsRClLgWBUqVq4cCB9wGU0Job2bIVwIkT+5E9e3atOKFWmVIXahkLnv5S6oInF6HWE0pdqGUsOPpLqdPPA6VOn6FSBEqdEiYWotSlIFC4cCUcOyZXFGTVmht58pTHtm0rULhwYa04oVaZUhdqGQue/lLqgicXodYTSl2oZSw4+kup088DpU6foVIESp0SJhai1KUgULRoVfz+u5x6mVNrbkRHl8KePd+jQIECWnFCrTKlLtQyFjz9pdQFTy5CrSeUulDLWHD0l1KnnwdKnT5DpQiUOiVMLESpS0GgdOna2L9/KoAaGnPjAqKiyuPvvw9pxAjNqpS60MxbMPSaUhcMWQjNPlDqQjNvge41pU4/A5Q6fYZKESh1SphYiFKXgkDZsndiz57mAPprzI1PkD17P1y4sEcjRmhWpdSFZt6CodeUumDIQmj2gVIXmnkLdK8pdfoZoNTpM1SKQKlTwsRClLoUBIoVq4LDh5MAbNWYGy2QLdsa/P77r8iTJ49GnNCrSqkLvZwFS48pdcGSidDrB6Uu9HIWDD2m1OlngVKnz1ApAqVOCRMLUepSEPjnoJS7AZQG0NuL+fExgLcQE3MIW7Z8iaJFi3oRI3SrUOpCN3eB7jmlLtAZCN32KXWhm7tA9pxSp0+fUqfPUCkCpU4JEwtR6lIQKF26Fvbvnw7gBQCvAmjswRz5BcAjAN5DzpxtsX//T4iJifGgfugXpdSFfg4DNQJKXaDIh367lLrQz2EgRkCp06dOqdNnqBSBUqeEiYUodSkINGzYBsuXPwsgM4COAAYBaKswT1YCeBHASAD3oGTJ5ti/f71CPWcVodQ5K5/+HA2lzp+0ndUWpc5Z+fTXaCh1+qQpdfoMlSJQ6pQwsRClLgWB/v37Y/z4S0hKkhMwfwYwHEAWAJ0A3J8Krc0A5gLYDmAogPoA3kS9el9h1aqlxs0vSp1xKbdtwJQ621AaF4hSZ1zKbRkwpU4fI6VOn6FSBEqdEiYWotSlINCzZ19MnboAwF4AuVx/9z6A/7ok7zbXn//tKiOXizcF0B5ANlf5Grj77vxYt+4L4+YXpc64lNs2YEqdbSiNC0SpMy7ltgyYUqePkVKnz1ApAqVOCRMLUepSELj77scRG1vE9Wfybl3y5ziA3wCcdwncLQCK3VBmAoBfUbDgehw7Jqt3Zj2UOrPybedoKXV20jQrFqXOrHzbNVpKnT5JSp0+Q6UIlDolTCxEqUtBoFixajh8eLXroJSaAPp4MEcWAXgdwIfIlesB/Prr98ifP78H9UO/KKUu9HMYqBFQ6gJFPvTbpdSFfg4DMQJKnT51Sp0+Q6UIlDolTCxEqUtBoHDhijh27EcApwC8BKA4gLEAMmUwV8YB+BSArO5VRZ485bFt2woULizbM815KHXm5NrukVLq7CZqTjxKnTm5tnOklDp9mpQ6fYZKESh1SphYiFKXgkCFCvdjx455AEoAuAxgFAB5p05OxJTrCiolK78PwHIA7wK4w3VS5j8Sd9NNRXHs2G5kz57dqDlGqTMq3bYOllJnK06jglHqjEq3bYOl1OmjpNTpM1SKQKlTwsRClLoUBNq06YaFC+8B0DLZn+8E8AmAtdb7ckCi6z+lANRyyV7tZOW3omrVAdi8eZlx84tSZ1zKbRswpc42lMYFotQZl3JbBkyp08dIqdNnqBSBUqeEiYUodSkILF26FB07LsWpU7I6l9pzBYCcfJk12WmXKctlzjwUw4fnwIAB/YybX5Q641Ju24ApdbahNC4Qpc64lNsyYEqdPkZKnT5DpQiUOiVMLESp+xeBsmXrYM8eeY8u+eqb6lT5C9HR1bB161qUKCFbOM16KHVm5dvO0VLq7KRpVixKnVn5tmu0lDp9kpQ6fYZKESh1SphYiFL3LwKyWte581TExa0BEO7RHImJaYfBg6vi5Zdf9qieUwpT6pySSf+Pg1Lnf+ZOaZFS55RM+ncclDp93pQ6fYZKESh1SphYiFKX6hwYPvw1zJixBSdOyCEo7kvF058uOXN2x8MPX8X7788ydl5R6oxNvfbAKXXaCI0NQKkzNvVaA6fUaeGzKlPq9BkqRaDUKWFiIUpdmnOgZcunsGTJRiQlTQHwaDpz5QeEhb2MO++Mxvr1K42eU5Q6o9OvNXhKnRY+oytT6oxOv9eDp9R5je56RUqdPkOlCJQ6JUwsRKlLdQ7MnTsXAwe+hbi4DgA+B3ASwEOuKw3yADgHYBeArwHEA2iLvHk/R6dOlTBy5DBj5xWlztjUaw+cUqeN0NgAlDpjU681cEqdFj6u1OnjU49AqVNnxZIpCSQmJmLnzp2oUKGCkWjWrFmDZs064/TpFQBucTFY5Lpc/KDr/jq5jLwggIYAulznlC9fA0yc2BZt27Y1kh2lzsi02zJoSp0tGI0MQqkzMu3ag6bUaSPk9kt9hGoRKHVqnFjq3wRMl7qaNR/Dxo3PA2gCIBbAbADbANQHUBFALgAXk63UxQB4wXVf3S8oWLA1duz4Frlz5zZuelHqjEu5bQOm1NmG0rhAlDrjUm7LgCl1+hi5/VKfoVIESp0SJhZKhYDJUrd8+XI8/fTrOHnyCwDTAMwAMBRA63TmynIAIwHUtf47R47uGDfuNnTp8r8VPFMmGqXOlEzbP05Knf1MTYlIqTMl0/aOk1Knz5NSp89QKQKlTgkTC1HqUhDo0qUfZs8uC+CM6325dwDkVZwnsloXDaA57r57Itat+0ixnnOKUeqck0t/j4RS52/izmmPUuecXPpzJJQ6fdqOkro5c+ZcJyKTY9asWdi9ezeio+WDXWAfSl1g+Ydy6yav1FWt+hB+/rkpgHkAVgPI4WEqWwB4ALlzj8cff+xClixZPKwf2sUpdaGdv0D2nlIXSPqh3TalLrTzF6jeU+r0yTtK6iZOnIgLFy5YVE6fPo1FixZh3759lDr9ecIIASRgstQVKVIZR4/K6ZZDLDnz/Dlk1cuVKxK//LIahQsX9jxECNeg1IVw8gLcdUpdgBMQws1T6kI4eQHsOqVOH76jpC45DvmF1KRJE8TGxlLq9OcJIwSQgMlSly9fScTFVQWwVCMD/REV9Tb27t2MQoUKacQJvaqUutDLWbD0mFIXLJkIvX5Q6kIvZ8HQY0qdfhYodfoMlSJw+6USJhZKhYDJUpc3bwWcPDkAQBuNufEjIiOfQHz8fkRGRmrECb2qlLrQy1mw9JhSFyyZCL1+UOpCL2fB0GNKnX4WKHX6DJUiUOqUMLEQpS4FgX+k7lMApbTmRmRkPpw9ewhRUVFacUKtMqUu1DIWPP2l1AVPLkKtJ5S6UMtYcPSXUqefB0qdPkOlCJQ6JUwsRKlLQSBfvrKIi9sKIKvW3Mie/Vbs3v0NihQpohUn1CpT6kItY8HTX0pd8OQi1HpCqQu1jAVHfyl1+nmg1OkzVIpAqVPCxEKUuhQEihW7A4cPfwPgJq25kStXWeza9S0KFCigFSfUKlPqQi1jwdNfSl3w5CLUekKpC7WMBUd/KXX6eaDU6TNUikCpU8LEQpS6FARq1XoM69cPByCHpXj7XMLNN1fD8eM7vQ0QsvUodSGbuoB3nFIX8BSEbAcodSGbuoB2nFKnj59Sp89QKQKlTgkTC1HqUhAYOHA4xoyRVbqXNebGF2jU6EN8+eXbGjFCsyqlLjTzFgy9ptQFQxZCsw+UutDMW6B7TanTzwClTp+hUgRKnRImFqLUpSCwfv16PPLIyzh58gev50bu3G0wc+YjaNWqldcxQrUipS5UMxf4flPqAp+DUO0BpS5UMxfYflPq9PlT6vQZKkWg1ClhYiFK3b8INGnyPD77rAaAzl7Mj+WoUGEctm//2ou6oV+FUhf6OQzUCCh1gSIf+u1S6kI/h4EYAaVOnzqlTp+hUgRKnRImFqLU/YvArl27ULfu4zhx4k0A93owR35D7twPY/Hi11G/fn0P6jmnKKXOObn090godf4m7pz2KHXOyaU/R0Kp06dNqdNnqBSBUqeEiYUodanOga+++gotW76Ac+emA2iiME82IiamEyZM6IH27dsrlHdmEUqdM/Pqj1FR6vxB2ZltUOqcmVdfj4pSp0+YUqfPUCkCpU4JEwtR6tKcA+vWrUOXLsNw5EgZnD3bCUCVVMr+hqxZ5yJPnv/DtGn/QbNmzYyeU5Q6o9OvNXhKnRY+oytT6oxOv9eDp9R5je56RUqdPkOlCJQ6JUwsRKlLdw5cuXIFc+fOxcyZS3H8+BkAtyMhISfCwy8iPHwPcuS4gueea4qOHZ/DzTffbPx8otQZPwW8BkCp8xqd8RUpdcZPAa8AUOq8wpaiEqVOn6FSBEqdEiYWotQpzwERFvngef78eWTLlg3FihVDpUqVlOubUJBSZ0KWfTNGSp1vuJoQlVJnQpbtHyOlTp8ppU6foVIESp0SJhai1HEO2EiAUmcjTMNCUeoMS7iNw6XU2QjToFCUOv1kU+r0GSpFoNQpYWIhSh3ngI0EKHU2wjQsFKXOsITbOFxKnY0wDQpFqdNPNqVOn6FSBEqdEiYWotRxDthIgFJnI0zDQlHqDEu4jcOl1NkI06BQlDr9ZFPq9BkqRaDUKWFiIUod54CNBCh1NsI0LBSlzrCE2zhcSp2NMA0KRanTTzalTp+hUgRKnRImFqLUcQ7YSIBSZyNMw0JR6gxLuI3DpdTZCNOgUJQ6/WRT6vQZKkWg1ClhYiFKHeeAjQQodTbCNCwUpc6whNs4XEqdjTANCkWp0082pU6foVIESp0SJhai1HEO2EiAUmcjTMNCUeoMS7iNw6XU2QjToFCUOv1kU+r0GSpFoNQpYWIhSh3ngI0EKHU2wjQsFKXOsITbOFxKnY0wDQpFqdNPNqVOn6FSBEqdEiYWotRxDthIgFJnI0zDQlHqDEu4jcOl1NkI06BQlDr9ZFPq9BkqRaDUKWFiIUod54CNBCh1NsI0LBSlzrCE2zhcSp2NMA0KRanTTzalTp+hUgRKnRImFqLUcQ7YSIBSZyNMw0JR6gxLuI3DpdTZCNOgUJQ6/WRT6vQZKkWg1ClhYiFKHeeAjQQodTbCNCwUpc6whNs4XEqdjTANCkWp0082pU6foVIESp0SJhai1HEO2EiAUmcjTMNCUeoMS7iNw6XU2QjToFCUOv1kU+r0GSpFoNQpYWIhSh3ngI0EKHU2wjQsFKXOsITbOFxKnY0wDQpFqdNPNqVOn6FSBEqdEiYWotRxDthIgFJnI0zDQlHqDEu4jcOl1NkI06BQlDr9ZFPq9BkqRaDUKWFiIUod54CNBCh1NsI0LBSlzrCE2zhcSp2NMA0KRanTTzalTp+hUgRKnRImFqLUcQ7YSIBSZyNMw0JR6gxLuI3DpdTZCNOgUJQ6/WRT6vQZKkWg1ClhYiFKHeeAjQQodTbCNCwUpc6whNs4XEqdjTANCkWp0082pU6foVIESp0SJhai1HEO2EDg+PHj2LFjB7Zu3Yp8+fKhSJEiKF++PPLnz29DdIYwgQClzoQs+2aMlDrfcHV6VEqdfoYpdfoMlSJQ6pQwsRCljnNAg8CKFSswadK7+OGHtcicuTouXSqIsLAwZMlyFJcv/4h7762Hnj2fxoMPPqjRCquaQIBSZ0KWfTNGSp1vuDo9KqVOP8OOkro5c+ZcJyKTY9asWdi9ezeio6P1SWlGoNRpAjS4emJiInbu3IkKFSoYTIFDT4/AxYsX0b37K/j0058QF9cDQPM0ii9B3ryT0bJlHUyfPpZQSSBNApQ6Tg5vCVDqvCVndj1KnX7+HSV1EydOxIULFywqp0+fxqJFi7Bv3z5Knf48YYQAEqDUBRB+CDR97tw5PP54B8TGlsLly6OVehwV1Qt1657Al1++q1SehcwjQKkzL+d2jZhSZxdJs+JQ6vTz7SipS45DfiE1adIEsbGxlDr9ecIIASRAqQsg/BBounXrF/HRR3lx+fIIj3obFdUXrVsn4M03J3lUj4XNIECpMyPPvhglpc4XVJ0fk1Knn2NKnT5DpQjcfqmEiYVSIUCp47RIi8B///tfdOkyH3FxX3gFKW/eBzBv3st49NFHvarPSs4lQKlzbm59PTJKna8JOzM+pU4/r5Q6fYZKESh1SphYiFLHOeABgerVG2PTpr4A7vOgVvKiy3DPPXOxdu1SL+uzmlMJUOqcmlnfj4tS53vGTmyBUqefVUqdPkOlCJQ6JUwsRKnjHFAksG3bNjzwQAecPLlRsUbqxXLnroCNGz9B6dKlteKwsrMIUOqclU9/joZS50/azmmLUqefS0qdPkOlCJQ6JUwsRKnjHFAk8O6776Jr1004f36KYo3Ui+XK1RFz5z6E5s3TOjFTKzwrhygBSl2IJi4Iuk2pC4IkhGAXKHX6SaPU6TNUikCpU8LEQpQ6zgFFAmPHjsOAAZkB9FSskXqx8PDXMHlyNLp3764Vh5WdRYBS56x8+nM0lDp/0nZOW5Q6/VxS6vQZKkWg1ClhYiFKHeeAIoGRI0djyBC5g/MlxRqpFwsLG4UpU3JQ6rQoOq8ypc55OfXXiCh1/iLtrHYodfr5pAPrwKoAACAASURBVNTpM1SKQKlTwsRClDrOAUUCw4cPx3/+cw7ARMUaaUldB0yeXBE9esil5XxI4B8ClDrOBG8JUOq8JWd2PUqdfv4pdfoMlSJQ6pQwsRCljnNAkcCwYcPw6qtfIylpnWKNtKSuCsaPb4vevXtrxWFlZxGg1Dkrn/4cDaXOn7Sd0xalTj+XlDp9hkoRKHVKmFiIUsc5oEhg/Pjx6NfvLQD/B+BWxVo3FtuKsLB2mDLleW6/9JKgU6tR6pyaWd+Pi1Lne8ZObIFSp59VSp0+Q6UIlDolTCxEqeMcUCTw6qujMHToFgB5AcxSrHVjsfYIDz+HSZPqcvullwSdWo1S59TM+n5clDrfM3ZiC5Q6/axS6vQZKkWg1ClhYiFKHeeAIoHZs2eje/eDuHp1K4A2AJ5WrOkuJqt8nyNr1iJ444070bZtWw/rs7iTCVDqnJxd346NUudbvk6NTqnTzyylTp+hUgRKnRImFqLUcQ4oEvj2229Rr94rSEiYBqAdgMEAWirWXgBgOoB3EBnZBrGxc1CjRg3FuixmAgFKnQlZ9s0YKXW+4er0qJQ6/QxT6vQZKkWg1ClhYiFKHeeAIoENGzagdu3mSEyMBXACQH8AlQH0BVAgjSiHAYwD8Jvrv8MREdEImzd/hkqVKim2zGImEKDUmZBl34yRUucbrk6PSqnTzzClTp+hUgRKnRImFqLUcQ4oEpg3bx46d34XV69WBTAJwN8AZNVOVuGqAKgJoKgrmsjcDwB2A3gWQDcAmQB0QZYsOzF/fmc89dRTii2zmAkEKHUmZNk3Y6TU+Yar06NS6vQzTKnTZ6gUgVKnhImFKHWcA4oERo0ai8GDI6z34oCeAB531bwA4FsA2wH86fozWbmTlbhGyaIvBjAf4eH3YuLEKPTsKTH4kMA/BCh1nAneEqDUeUvO7HqUOv38U+r0GSpFoNQpYWIhSh3ngCKBwYOHYNSo/ACquw5KeR1AY8XaS13v4L2HsLBlmDAhO3r16qVYl8VMIECpMyHLvhkjpc43XJ0elVKnn2FKnT5DpQiUOiVMLESp4xxQJPDyyy9j6tQEJCWJzK11vUv3kOvduqg0opwDMAaAXFg+3tqiGRb2DIYMKY7hw4crtsxiJhCg1JmQZd+MkVLnG65Oj0qp088wpU6foVIESp0SJhai1HEOKBLo27cvJkxYA+BHV42/AIjgzXet2NVyvVOXBMD9Tt1KAM8B6A4gt6ve7Rgx4ikMGTJEsWUWM4EApc6ELPtmjJQ633B1elRKnX6GKXX6DJUiUOqUMLEQpY5zQJHAP5ePLwEwB8CdyWrJe3SrXe/UHQcQ7joNsyKABwDkS1Z2NcLC+mHy5La8fFyRuynFKHWmZNr+cVLq7GdqQkRKnX6WKXX6DJUiUOqUMLEQpY5zQJHApEmT0Lv3RgCJAD5UrHVjsUcRHp4FM2fWR6dOnbyMwWpOJECpc2JW/TMmSp1/ODutFUqdfkYpdfoMlSJQ6pQwsRCljnNAkcBHH32EDh0+x+nT1wDIKpzcT+fJ8xqAg4iJOY/33muPhg0belKZZR1OgFLn8AT7cHiUOh/CdXBoSp1+cil1+gyVIlDqlDCxEKWOc0CRwJEjR1CxYl2cPSuHnsjdcw96IHYidHJv3VvIkaMafvttK/LmzavYMouZQIBSZ0KWfTNGSp1vuDo9KqVOP8OUOn2GShEodUqYWIhSxzngAYHq1R/Cpk0tAcgq2yAAcrql3Dd3bxpR5F07uai8IIBRABajbt1VWLPmEw9aZVETCFDqTMiyb8ZIqfMNV6dHpdTpZ5hSp89QKQKlTgkTC1HqOAc8IFCixB04ePAUgPUAbgbwAYD3XJeOy+EpRV3R5PTLDQAKA2gH4AkAR6wDVm67rTR27pQrEfiQwP8IUOo4G7wlQKnzlpzZ9Sh1+vmn1OkzVIpAqVPCxEKUOs4BRQIbN25E48b9EBcngrYMwGcAIly1fwEg/5GTMOUp4Hrv7nbX/7/gErumiIl5C2vWzEOFChUUW2YxEwhQ6kzIsm/GSKnzDVenR6XU6WeYUqfPUCkCpU4JEwtR6jgHFAnMmzcP3bvvxt9/jwMg78h97dpaWSWDCHJi5ssAmgHojZw5X8Ls2fegVatWii2zmAkEKHUmZNk3Y6TU+Yar06NS6vQzTKnTZ6gUgVKnhImFKHWcA4oERo0ajcGDcwDo5qrxPgARvDquVbh7kq3cyQmZssVSrj74CUB/VxkgImIMJk7MxnvqFLmbUoxSZ0qm7R8npc5+piZEpNTpZ5lSp89QKQKlTgkTC1HqOAcUCYwePRaDBmUD0D1ZjTMA5ELylQB+dv15GIAkAFUB1AcgK3Iig/88lDpF4IYVo9QZlnAbh0upsxGmQaEodfrJptTpM1SKQKlTwsRClDrOAUUC8+fPR7duu1zbL1OrlAAgziV0+QGEpxqZ2y8VgRtWjFJnWMJtHC6lzkaYBoWi1Oknm1Knz1ApAqVOCRMLUeo4BxQJ/Pjjj3j44b6Ii1ujWCP1YjExd/KgFC2CzqxMqXNmXv0xKkqdPyg7rw1KnX5OKXX6DJUiUOqUMLEQpY5zwAMCt99+P3btmgigmge1khf9DlWrjsbmzXJ6Jh8S+B8BSh1ng7cEKHXekjO7HqVOP/+UOn2GShEodUqYWIhSxzngAQE5AbNv369x6tRCD2r9r2hMTFNMn96SJ196Rc/ZlSh1zs6vL0dHqfMlXefGptTp55ZSp89QKQKlTgkTC1HqOAc8JFC//lNYtarWDQemqAQZi8ce+xWffjpPpTDLGEaAUmdYwm0cLqXORpgGhaLU6SebUqfPUCkCpU4JEwtR6jgHPCRw8OBB1K79OP744xnX/XMqAcbilluWYMOGz1GggFxMzocEUhKg1HFGeEuAUuctObPrUer08+8oqZs4cSIuXLhgUTl9+jQWLVqEffv2ITo6Wp+UZgRKnSZAg6snJiZi586dqFChgsEUOPS0CLz55psYOPBtnDxZ2HXCZW8A1dMo/gOACQCyICZmPyZN6op27doRLgn8iwCljpPCWwKUOm/JmV2PUqeff0dJ3Zw5c64Tkckxa9Ys7N69m1KnP08YIYAEKHUBhB/kTW/btg333NMY589/D+AWAAsAvAvgCoAaAET05J66wwA2AJAvuGRF72kAvyJnzgbYuHElypQpE+QjZff8TYBS52/izmmPUuecXPpzJJQ6fdqOkrrkOOQXUpMmTRAbG0up058njBBAApS6AMIP8qbbtOmGhQtvB9Dlhp5uArADwAnXPXWyxbIigMo3lJuEjh3/wJw544N8pOyevwlQ6vxN3DntUeqck0t/joRSp0+bUqfPUCkCt18qYWKhVAhQ6jgtUiNw7Ngx3HprdVy8eEwD0N+Ijr4NR45sR86cOTXisKrTCFDqnJZR/42HUuc/1k5qiVKnn01KnT5DpQiUOiVMLESp4xxQJPDZZ5+hWbMFSEj4SLFG6sUiI+tj2bL+ePDBB7XisLKzCFDqnJVPf46GUudP2s5pi1Knn0tKnT5DpQiUOiVMLESp4xxQJDB48GCMGpUDwMAbavwI4GsAWwH84XqnriCAKgBE3G68qHwgJk7Mh169eim2zGImEKDUmZBl34yRUucbrk6PSqnTzzClTp+hUgRKnRImFqLUcQ4oErj//gexZk3zZO/TicRNArAHwOMA7gZQzPVO3UEA6wAscR2g0hOAvIsnz2g0abIBn3zyiWLLLGYCAUqdCVn2zRgpdb7h6vSolDr9DFPq9BkqRaDUKWFiIUod54AigSpVqmDr1lYABgCQLZgiav8B8FwGEWYBmOgSwMcADEKtWmusQ6X4kICbAKWOc8FbApQ6b8mZXY9Sp59/Sp0+Q6UIlDolTCxEqeMcUCRQufId2LatBAC5Z64/gIWpbK1MK5hcb9ACwFuW3NWqdZZSp8jdlGKUOlMybf84KXX2MzUhIqVOP8uUOn2GShEodUqYWIhSxzmgSKBRo0b46it5f07el3sDQC3Fmu5iq1zv4x1Bixb34sMPP/SwPos7mQClzsnZ9e3YKHW+5evU6JQ6/cxS6vQZKkWg1ClhYiFKHeeAIoGBAwdizJhFAJ4FMEyx1o3F+gJYhNdeexGDBg3yMgarOZEApc6JWfXPmCh1/uHstFYodfoZpdTpM1SKQKlTwsRClDrOAUUC3333HerWbQpgP4BcirVuLCZ33FXBvn0/oFSpUl7GYDUnEqDUOTGr/hkTpc4/nJ3WCqVOP6OUOn2GShEodUqYWIhSxzmgSGD58uV4+OGJSExcoVgj9WIREXfjm2/GoE6dOlpxWNlZBCh1zsqnP0dDqfMnbee0RanTzyWlTp+hUgRKnRImFqLUcQ4oEpg+fTq6dTsNYIhijdSLZcnSFzNn3obnnsvo1EytZlg5xAhQ6kIsYUHUXUpdECUjhLpCqdNPFqVOn6FSBEqdEiYWotRxDigSGDHiNQwblhvAi4o1Ui8WETEB48aF8/JxLYrOq0ypc15O/TUiSp2/SDurHUqdfj4pdfoMlSJQ6pQwsRCljnNAkcDEiRPRp08SgD6KNdKSuv9g+vQC6Ny5s1YcVnYWAUqds/Lpz9FQ6vxJ2zltUer0c0mp02eoFIFSp4SJhSh1nAOKBJYsWYKOHVfizBm5zsD7J0+ep/HOO63RuHFj74OwpuMIUOocl1K/DYhS5zfUjmqIUqefTkqdPkOlCJQ6JUwsRKnjHFAkIB+6K1Soh/j43xRrpF4sa9aCOHBgMwoWlPvu+JDAPwQodZwJ3hKg1HlLzux6lDr9/FPq9BkqRaDUKWFiIUod54AHBKKiSiM+/lUAT3lQK3nR+ciRYwzOn//Vy/qs5lQClDqnZtb346LU+Z6xE1ug1OlnlVKnz1ApAqVOCRMLUeo4BxQJfPvtt2jSZADOnj0BYDuAbIo13cXk5MzKyJUrH1asmI0aNWp4WJ/FnUyAUufk7Pp2bJQ63/J1anRKnX5mKXX6DJUiUOqUMLEQpY5zQJHA7Nmz0aPHKly5stOSM2CRYk13seYAtiFbtvKYM6c52rZt62F9FncyAUqdk7Pr27FR6nzL16nRKXX6maXU6TNUikCpU8LEQpQ6zgFFAv9cafApgHEAvgKwB8BkAMUyiLAXQE8AdwCoibCwkZg0qSV69pQ/40MC/xCg1HEmeEuAUuctObPrUer080+p02eoFIFSp4SJhSh1nAOKBETCpk5dA+BnV43ZAMYCaAOgJYAKN0TaBuB9AB8B6A/gedff34ohQ57CiBEjFFtmMRMIUOpMyLJvxkip8w1Xp0el1OlnmFKnz1ApAqVOCRMLUeo4BxQJdOnSBXPmhCEpaWayGocBfAhgOYB9AOREywgARwGUBtAQQCsAha7XCQtri969C2D8+PGKLbOYCQQodSZk2TdjpNT5hqvTo1Lq9DNMqdNnqBSBUqeEiYUodZwDigRefrkXpkyRrZY90qghB6jEAUgEkB9AvjTKjcTQoVcxfPhwxZZZzAQClDoTsuybMVLqfMPV6VEpdfoZptTpM1SKQKlTwsRClDrOAUUCr776GoYOzQWgq2KN1IuFhY3GpEnZ+E6dFkXnVabUOS+n/hoRpc5fpJ3VDqVOP5+UOn2GShEodUqYWIhSxzmgSOCNN95A9+4HcPnyGMUaqReLinoJb7xRC08//bRWHFZ2FgFKnbPy6c/RUOr8Sds5bVHq9HNJqdNnqBSBUqeEiYUodZwDigS+//57PP74cMTFrVCskXqxmJh7sHLlNFStWlUrDis7iwClzln59OdoKHX+pO2ctih1+rmk1OkzVIpAqVPCxEKUOs4BDwiUKlULBw68DaCMB7WSF92C227rhZ07v/GyPqs5lQClzqmZ9f24KHW+Z+zEFih1+lml1OkzVIpAqVPCxEKUOs4BDwhMmzYNQ4bswNmzcp2B50/u3M9g3Lg66NChg+eVWcPRBCh1jk6vTwdHqfMpXscGp9Tpp5ZSp89QKQKlTgkTC1HqOAc8IJCQkIC77noMP/0k1xS09aCmFH0Ddeosx3ffLfWwHoubQIBSZ0KWfTNGSp1vuDo9KqVOP8OUOn2GShEodUqYWIhSxzngIYGtW7fikUeewe+/9wPQWrH2PJQq9Sa++GIBypYtq1jHOcXk5/GRI0cQHx+P6OhoFC9e3DmDs2kklDqbQBoYhlJnYNJtGDKlTh8ipU6foVIESp0SJhai1HEOeEFgy5YtePbZ/jhw4HacPy9y97/LxVOGO4ibbhqHcuWOYP78sbj99tu9aC10qyxZsgRvvfUZfvwxFmFhuREengMJCaeRLRtQr979eO65pqhbt27oDtDGnlPqbIRpWChKnWEJt2m4lDp9kJQ6fYZKESh1SphYiFLHOeAlAVl1mjp1GqZMWYBr1yrg5MmaAIpYl4+HhR1BnjzrkSXLPvTp8yy6d++OiIgIL1sKvWo//vgjuncfib17M+PkyfYAGgEITzaQUwA+QUzMW2jUqBomThyC/PnlwnZzH0qdubnXHTmlTpegmfUpdfp5p9TpM1SKQKlTwsRClDrOARsILFu2DNu2bceWLXuQM2dO3HprIVSqVBENGjSwIXpohfi///s/tGv3Es6cGQtA3j3M6HkNFSt+g48/noNSpUplVNixf0+pc2xqfT4wSp3PETuyAUqdflopdfoMlSJQ6pQwsRCljnPARgK//vqr9b5YlixZbIwaOqE2btyI+vWb49y5JQDu8qDjM1Gjxpf49tslyCZ7Mw18KHUGJt2mIVPqbAJpWBhKnX7CKXX6DJUiUOqUMLEQpY5zwEYCpktd7dqP44cfZHVOZYUuJfjs2fugW7dojB49zMaMhE4oSl3o5CrYekqpC7aMhEZ/KHX6eXKU1E2cOBHyi0iec+fO4csvv8TBgwet080C/VDqAp2B0G0/MTERO3fuRIUKFUJ3EOx5QAiYLHVLly7FCy+8h9OnP76B/XcAvgewG8AFAHkAVANwN4BKycpeRHR0OWzd+i1KlCgRkPwFslFKXSDph3bblLrQzl+gek+p0yfvKKn7+OP//fL+888/MXr0aPzyyy+UOv15wggBJECpCyD8EG/aZKl7/PEO+PRTORCluSuL/wUg79VFAmgMQE7+lC/8TgLYAGAZAHmH7hUAtaw6mTP3wuTJpfHiiy+G+EzwvPuUOs+ZscY/BCh1nAneEKDUeUMtZR1HSV3yockvpCZNmiA2NpZSpz9PGCGABCh1AYQf4k2bKnXybyYmpgzOnNkOQN6JawNgH4DxAOqkk9WFAPoDeAnAAAAr0KDBAixf/n6IzwTPu0+p85wZa1DqOAe8J0Cp856duyalTp+hUgRuv1TCxEKpEKDUcVp4S8BUqTt06BDKlq2Hy5dF5B4BINcTzFPE+AeARwE0BNAZBQs2xrFjWxXrOqcYpc45ufT3SLhS52/izmiPUqefR0qdPkOlCJQ6JUwsRKnjHLCRgKlSt2/fPpQt2wiJiSJmvwO48b26jCCfBlAdwAhkzz4UFy7sz6iC4/6eUue4lPptQJQ6v6F2VEOUOv10Uur0GSpFoNQpYWIhSh3ngI0ETJW6bdu2oXLlB1wk9wLI7QXVrwD0RebM53H58kEv6od2FUpdaOcvkL2n1AWSfui2TanTzx2lTp+hUgRKnRImFqLUcQ7YSMBUqZOVultvlZW23gCGaBCtg/DwHUhIOKURIzSrUupCM2/B0GtKXTBkIfT6QKnTzxmlTp+hUgRKnRImFqLUcQ7YSMBUqdu6dSuqVJETLlcCuE2D6FsID++HhAQ5IdOsh1JnVr7tHC2lzk6a5sSi1OnnmlKnz1ApAqVOCRMLUeo4B2wkYKrUbdy4ETVryvt0uits2xEW9jASE4/YmJXQCEWpC408BWMvKXXBmJXg7xOlTj9HlDp9hkoRKHVKmFiIUsc5YCMBU6Xugw8+wFNPyX1zcvqlznMSYWEVkJgoJ2Ka9VDqzMq3naOl1NlJ05xYlDr9XFPq9BkqRaDUKWFiIUod54CNBEyVuhUrVuChhzoB+E2T5nGEhVVDYuIxzTihV51SF3o5C5YeU+qCJROh1Q9KnX6+KHX6DJUiUOqUMLEQpY5zwEYCpkqd3FNXvHhVG7ZfrkOmTG1x5YquHNqYVD+FotT5CbQDm6HUOTCpfhgSpU4fMqVOn6FSBEqdEiYWotRxDthIwFSpE4RhYUUBvAPgfg2iI5E9+zRcuPCnRozQrEqpC828BUOvKXXBkIXQ6wOlTj9nlDp9hkoRKHVKmFiIUsc5YCMBU6UuPj4eUVE3A2gC4F0NoiWRKdM5XLkSpxEjtKrGxsZiz549kGsh8uTJg5IlS6JKlSooXrx4aA2EvQ0YAUpdwNCHdMOUOv30Uer0GSpFoNQpYWIhSh3ngI0ETJW61atXo169VgCyuKTuPi+oTgAwB2FhF5GYeNSL+qFT5dKlS5g9ezYmT34XFy/mRXx8ZcTH5wNwCTlz/oakpHWoUaM6+vd/HvXq1QudgbGnASFAqQsI9pBvlFKnn0JKnT5DpQiUOiVMLESp4xywkYCpUvfuu++iXbtXAch7dZsBrAFQ2AOyXwLoCKA7wsImO/r0y/Xr1+OFFwbj4MGSuHChBICdAHYAkLv5IgEUA1ADQHbkzfslnn++IcaMGe4BSxY1jQClzrSM2zNeSp0+R0qdPkOlCJQ6JUwsRKnjHLCRgKlSt3z5cjRs+AyAgwBqA7gC4G0AdyjQXQSgF4D6AF5BWFg9x95Tt3btWjRt+ixOnmzgEt8HXFtWawK4ycVqP4DVABYCuAXR0RfRtGlBvP32NAWWLGIiAUqdiVnXHzOlTp8hpU6foVIESp0SJhai1HEO2EjAVKk7c+YMcucuB2ATgHAALQAcBtAOwHMASqZC+QcA0wFsBFAHwDwAHyBbtkG4ePGAjVkJjlDHjx9H7dpN8Ntv8q7cJQDjAZTJoHNzAYzFTTcVw4AB9TFwYP/gGAx7EVQEKHVBlY6Q6QylTj9VlDp9hkoRKHVKmFiIUsc5YCMBU6VOEEZFFUd8fD8AL7qIjgAwy9pGCOQEcJvrf8shKNsARMiZmQBk2+YTrjpPombN41i//jsbsxIcobp1G4iZMzciMVEE900POrUWQFvkyJGAdes+R+XKlT2oy6ImEKDUmZBl+8dIqdNnSqnTZ6gUgVKnhImFKHWcAzYSMFnqKleugm3b4gH8mozoKQDyvtwyAPsAyN/LNsOKAB4B0DhZ2S0AHsOECT3Ru3dvG7MS+FDyobtcuWqIj6/k2lrpaZ+WWCt2nTrdj9mzZYWPDwn8jwCljrPBGwKUOm+opaxDqdNnqBSBUqeEiYUodZwDNhIwWeoKFKiIP/8UiZMtl6O9oCrvl/2OJ5+8G4sXz/eifvBWWbBgAZ5/fjwSE2Xl8t4bOvoXgL3W2IEoALI9U6T3xqcdcuVajVOnjiAsTFY4+ZDAPwQodZwJ3hCg1HlDjVKnT82LCJQ6L6CxikUgMTERO3fuRIUKFUiEBDwiYKrUnT59Gvny3YqEhP8AkAM95CRLT1bb5JCVFdZqVKFCU3D0qJyg6Zzn0Udb4vPP5UJ1ORXU/SxwvUe4G8CtAPIDuAZA3ieUFU25FmKoS/KkzlpERLTH1q2foXz58s6Bw5FoE6DUaSM0MgClTj/tXKnTZ6gUgVKnhImFUiFAqeO08JaAqVK3ZcsW3HFHCyQlyRbL7gC+BlAXgLxXlzcdnHKwihz+IfVGAmiIrFmrIz5eTtF0zlOsWEUcPtzeJbqyIicSexFAZwCZAYjYnXZdaVDUOvUS+AXATABdXXInPApi6dIZaNasmXPgcCTaBCh12giNDECp0087pU6foVIESp0SJhai1HEO2EjAVKn79ttvcf/9zyIpyX1q5TgAr8u6t+sQlAcB3O56n+4EAHl/Tt6zkxU5kRkp+ySAP5A58124fPmQjVkJfKgcOUrj779nACjteo+wqesEzI8BNHLd7ycrdXIVhFxpIAfFXADwKIDFru2YsrJ3D8aNa4K+ffsGflA+7sHRo0excuVKrFixAbt27cW1awkoUqQQ6tWrhvvuq4vq1av7uAehE55SFzq5CqaeUur0s0Gp02eoFIFSp4SJhSh1nAM2EjBV6nbs2IGKFesgKUneqXM/IiYia98DKOLaWijSksVV4IjrugPZqlnK9Wc/IFu2drh4Ud4xc86TKVMxXLv2PoCXXBeLyzbMLgBeTmeQIrzybqIcLCMrmnKozGb0718ZY8aMcQ6cG0Zy7tw5jBgxDq+/PhXXruVFUpLMGVnVlEdWNXMgIuIs7ryzNqZNG4Y77lC5C9FZuGS782effYZPP12HXbv24OzZ04iKyoGyZW/Fo4/WQuPGjVG0qKz48iGBtAlQ6vRnB6VOn6FSBEqdEiYWotRxDthIwFSpO3/+PHLluh2JiXKR+D03EJXVux9dF5PL/WxyvYGsWNUCEHND2XEoXPht/P77DhuzEvhQkZGFkJAg7+heBSAHo8jF7MlXmmS7qdzrJwelVHFtw3T3W7aw/gRA7vW7BV261MTMmbIt03nPzz//jAYNmuPECeGUACCra/uuSL9cgfGHa1uqzJsTiIi4gPnz56Bt27bOg5HGiCT3w4dPx4ULd+Pixcdc8yU3gPMWmyxZvkSmTB+iT5+uGDy4HyIjI41hw4F6RoBS5xmv1EpT6vQZKkWg1ClhYiFKHeeAjQRMlTpBmD17YVy82MT1Hpi3UCujVq1ciI391tsAQVkvMjIGCeIoiAYgWy6rAlgOYAqAPQBkhVM+mF92iV8h1ymZstIpj9z/J2K8CR06tMSbb3pyz11QIvlXp/bs2YMqVWohPl5W5kTmZMxykurNqQzgvwAmAziC8PCzePvtGWjTpk1oDFSjly1adMLy5adw/rxsby7hiiSH6shWXbkPUr4UkOcMsmUbiDvuOI6FC6fillvkHU2znkuXLmHXrl2IMtki4gAAIABJREFUi4vD1atXUbBgQVSsWJGSm2waHDx4EMKpdOnSQcHlwIEDiI+PD6mDoCh1fvq5QqnzE2gHNsODUhyYVD8NyVSpS0hIQM6chfD33/LB8sMbVqFU4c8GMAG1apVBbKzcbeecJzIyOxIS5ITLF1wHn8hWSll5k0NlWgBIfpqlfEiXg2aEh9z5J1s2e7iYHkS/fs9j7NixzoHjGkmhQmXwxx+yilkTwFuuLbsZDVNWMRcgPPwPbNmyAZUqyT2AznyaNXseX3xxE65cEZndDuAT60TUf+ZIJtcXArICLivlcgdkTYSFTcHdd6/FypULkTWriLLzn++//x4jRkzH2rVrcfVqfiQmFkBYWCaEhR1GliynUa9eXQwb1gPVqlVzPoxURrh69Wp8+OFyfPNNLI4e3YewsEhkzpwFJUuWQ9Om96J58yYoW7ZsQNhQ6gKCPfVGJRlNmjRBbGwsoqPl28jAPpS6wPIP5dYpdaGcvcD23VSpO3ToEKpVa4xTp84BkFWmla5VKdV8rAPQ2pKbcuX+xq5d8j6ec57IyDxISMjn+gAuq3TlAMiddbkyGORnAJ4H0NL1Lt4QDB36LIYPH+4cOLLmNnkyevUSQROh+8rDsYngTkOxYtE4eHCXh3VDo/i0adPQr993uHRJDssZBWApgGdd8pb8CwF5F1W+EHkPwF0ABiAycgy6d8+FiRNfDY3BavSyVatnsXTp97h2bZDr4CX3yqU7qKyIL0Zk5Ch06fIEXn9dBNmMZ9++fejdexRiY39DXFwr66RhoFiywW9BZORniIqaj169XsCwYYP9DoZS53fkaTdIqQuiZLArWgQodVr4jK5sqtTJB4ZatZ5CXJysKMmHc7lAe06yLWLpTQv5EC/iIu9RLUbp0oOxd2+so+ZRpkwxuHatA4BvXO8STvVgfCIqcj2ErOq9juHDX8LQoXJ/nXOebNly4dIlefdrm+tLAU/H9gSA1di7d6O1lcxJj7z3VLJkdVy4ICvgcu2HnCIrB+VkdAG9yO6nlvBmy9YC69d/4uiVzMqV78O2bbLCJD93MnouICzsKdSrlwUrV8pWXmc/snrZqlVX/P67/AySlf/0ngvIlas/7rzzDD78cCZy5pR3oP3zUOr8w1mpFUqdEiYWCgEClLoQSFKQdtFUqfvrr79QtmxtnDkj9829BmCJdZAF0Mt1EXlquzdk25hsMZRVueOuS8tvQ7VqvbBpk1x34JwnMrIoEhLkw7iI62ovBiYXs8spoTehZ8961sqWU54jR47gllvudL1Dl95poOmNWO75ewCPPVYDn34qIuOcR96f7NRpA5KS4lwX0vf0YHByHcZ0AHeje/ckTJ3qvG27AuOBBx7HmjVFkJQkY1V/wsKewJNPRuGDD95RrxRiJeW9wgcffBLHjskKr1yRovZkzToM9esfxmefzVerYEMpSp0NEJOHSEpKwhdffIG5c+daLyuWKVMGnTt3VnppkVJnczIYLmAEKHUBQx/yDZsqdZK4W2+9G/v2ybH9sqVHPlzJB0g5yVE+cN8GoIzrOgO5l04u1pZDQeRbYHmPSo7ul/vaFuGZZ9ZjwQJPVrKCf9pkynQLrl2Tfsp7UN6+yyOXly9Hly5NHXX6Zc+ePTF16kIAsnUwo+2o6eX6PuTIsRXnz8v8cs5TpcqD2LpVricQNt7IvKzq7UTBgr/g2DG5JsNZz+zZs/Hii28gKcmbsSUgPLwMPvpokvX6kBOfBg2exsqVstIvXwp59uTJ8wz+85/q6Natm2cVvSxNqfMSXFrV5NvWKVOmoEOHDihevLj1jZdsq+nVqxciIuQ44bQfSp3NyWC4gBGg1AUMfcg3bLLU9ez5CqZOlaPm3astcsG4HHghpz2K1OVw3TMmq1Wyiifv38khIfJh458TDvPkaYfZsx9Fixby5855MmXKiWvX5AoDOQDF22ejxWvIkGcwYoRscXXGU7lyZWzbJlsJf9Yc0CSEhw9HQsJZzTjBVT0q6hbExye53se88R0x1b7eifDwX3Hu3DFkzy6HGTnnKVDgDvz5p+wOkHfEvHneR5kys/Hrr856j1dIfP7553j22ZmIi/P24KnDyJevAXbvjkWePHm8getRHUqdR7gyLrxlyxasWrXqusT9+eef1jeCffr0yfDwE0pdxnxZIjQIUOpCI0/B2EuTpW7jxo1o1KgjTp268cP5n9al2f/cwyaXSMtl2nISpBzkIJdJu59NKFnyJezfL6dCOuv55526/wDQ/ca7EAYNehavvSYfYp3xFClSBEePyvbLjzQHJIfKPOfapqgZKoiqR0TchMREeZ9S3qfz9pGrMUbj0KENjrreYM2aNXjggY5ISpJrQbx/wsML4sCB9ShWLPnBId7HC5aazZq9gI8/fgiAvHPq3ZMzZxe8/nottGsn14v49qHU2cx3w4YNWL9+PXr0kJfdgdOnT2PkyJGW5BUuXDjd1ih1NieD4QJGgFIXMPQh37DJUifJe+mlAViwAPj7b9ny5dmTL99DmDq1PZ566inPKoZA6cyZi+HqVVm1fFCzt/eiT5+aGD9+vGac4KkeExODU6caWFtv9R55D/MZJCXJdl7nPOHh8q6YsKmjMagD1lUHO3d+jdtuk1VzZzzy2XTKlHgkJclJst4/YWFNMWZMLfTrJ3cjOuORzzEFC1bAX3/9lOz+Qm/G9jFatlyBDz7QY6zSMqVOhZIHZT7++GMcPnw4hdTJ0cndu3dHyZIl041EqfMANIsGNQFKXVCnJ6g7Z7rU/f3336hfvzU2bKiFxMQByrmKiemANm3yY8oUeZnfeU9UVEnEx38AQFakdJ7GGDasBv7zH1n1c8YjF2MfOSLvW67SHJAc6NDXcSt1soqUlCQnoOq8byhoc+G33362Xq1xyvPII4/hiy/kixJZydR5BqF9+z8wf77/DgXR6a1K3X+umXkMp05tVSmeTpl9qFy5C37+Wa6p8e1DqbOZr+pKnWzLlD39P//8M86dk/cigCtXrkAm0RNPPIGHH34Y99wjF2AG7pHLcM+fP49cuXR/EAZuDGw5MATkwCBZpfbHHvLAjJCt+orAmTNnrK3qGb2D7Kv2gyFuXFwcund/Fdu3x+DcObkbq2A63VqPPHleQdOm5TB0qHO+Jb9xwFWrNsSpU5M03vtxR6yF8eOb48knnwyGVNvSh+bNm+Onn34H8IdmvC4IC/sABw/qfojV7IbN1UuUuAOJibL6mNEVBuk3HBZWED/++Dny5ZP7Ep3xNG/eBj/9JNsC5ah+nWc4HnnkJ8yYMUMnSFDV3b17N1q3fhUnT8oF9TrPQZQp8wxWrnxXJ4hSXfGJsLAwpcMZlQL6oVBYUlLSBAC9/dCWx01s374dK1eutFbq5EOJyNvUqVPRv3//FHdVyJ/LJeMige5HPswsXboUY8eOtT4M33fffR63b2eFq1evQg5+yWjbqJ1tMpYzCMhK3e+//+6odw+ckZngH8XRo0eRP39+ZMqUKfg76+MeTp8+A5MmzcO1a/Vx/nx912EpcrWBHM2+Gblz/x9iYk5g0KAOaNq0qY97E9jwLVq0wqpVD7iO7dfpSww2bFhmnUztlGfAgAGYM0fu7xPpbawxrCKIjk7E4cM7NWIEX9WiRavhwgXZQqd3UEVERB4cPLgNOXLIgUXOeFq3fhrLltUC8IrmgDrimWeuWAcFOuWRXXf339/WhpW6X1CtWj98/bWcbOzbR9zi2rVrlDq7MIsEiZR17doVJUqUwFdffYXNmzdb+4wz+pDC7Zd2ZYFxAk2A2y8DnYHQbd/07Zc3Zk5W7b788kssX74Re/f+BtmeKbsnqlYth0aN6qBxY50P8aEzT2bNmoWuXd9CUpJ8OPf2WYmcOV/GmTNyHYRznu+++w5168o8kHfGvD2lT67AeBf16uWyDntz0nPnnY3x4499XXfUeTuyAyhSpAWOHNnkbYCgrPfKK69g1KiNSEqSexy9f8LCqmLGjI7o0qWL90GCsGbBguVx/Ph6AKndE6ra4Q/Qrt0PePtt318zw+2XqjlRLCfbzmS1bcGCBbh8+bJ1EtCgQYMyfJ9OwlPqFCGzWNAToNQFfYqCtoOUuqBNTcA7Fh19Gy5cmAjgYa/6EhbWEN26lbV2zzjtyZSpFK5dKwugnhcbmUSU5XCdE/jkk7cdd9/Y9OnT0bPnfiQkeHNHnXumTEePHscc987qzp07UbHiA0hM3AYgv5f/LH5BeHhDxMVtR+7cub2MEZzVWrbsjA8/lDvqvD98Kleu5zBrVgO0atXK54Ok1PkcsXoDlDp1ViwZ3AQodcGdn2DuHaUumLMT2L7JNQRDhryDpCRZafN0e+485Mw5EWfO7AjsIHzUunxgXLxYtk3KFsPWHlyULHchSvkayJkzFmfO7PNRDwMXVrbRlS9/Fy5c2A5A7oH0/LnppopYtWoeatSo4XnlIK9RtmxN7Nkjq7zyZpM3zzOoVet3xMbq3CHpTbu+r7NixQo8/fRYxMV5O7a9KFCgKXbtWueX8ykodb6fE8otUOqUUbFgkBOg1AV5goK4e5S6IE5OEHStQYNG+PrrMCQmfg4gXLFH/4eIiBewdOkcx61CJQfwzwmh8m6liJlcoTQIQJF0GE0DIO9APWf99+LFMxx1gEzygY8dOx4jR+7GhQtyLYZnT6ZMQ9C+/UW88YasEjvvWb58OR5+uAMSE2d78U7m+4iI6IctW5ahYsWKzoMDoGnTDvjkk/IAXvZ4fHnzPonXXnsQHTt29LiuNxUodd5Q81EdSp2PwDKs3wlQ6vyO3DENUuock0qfDeT++x/Cd98dR2Ki3PtUO4N2xiEycipmzBjmtw9WPht4BoG//fZbPPDA00hM7OUqORdANet+NUCuVJKL6o8DkO2WX7i2agq/7mjVqj4WLdK95y5QI1drt1GjNli9+lZcuTJMrYJV6i1UrvwBVq9e7OjTnLt0eRFz5ixBUpJcGyJbeFWe/yI8vBsGDnzeuo/ZqY+cSl+vXkvs398TgPoWyujo3njssUt47z3/nQhKqQuiWUipC6JksCtaBCh1WviMrkypMzr9yoOXw8emTl2Cq1crISlJ3ne5w/VO0FUAewF8jbCwt1CyZEF88MHrqF69unLsUC74xRdf4PHHX8S1ayJzQwAcBiBbLI8CEDZ5XaeoyomHnwKYilatHnC80ElO5ZqdNm1eRmxsJM6cGQ0gvasJEhAV9QrKlt2E999/HeXKlQvlaaHU99at22Px4q+RmNgZgNyRGZFGvbMARiEiYjG6dm3iyHdUbxy4HHjYunV3HDjQCFevDs6A5++IiRmABx/MgQ8+kNVP/z2UOv+xzrAlSl2GiFggRAhQ6kIkUUHYTUpdECYliLskx/kvXfodjh79C1euxCM8PBzZs+fEXXeVxAsvtEezZs2CuPe+6dqJEydQr15DbN8u99bJ1Q2PuFbqsgI4BuBba6XupptyYe7csWjRooVvOhKkUceNm4hRo6bhypUnER8vp4ZWBXATgIsAtiMychmyZ1+IZ599EsOH98dNN8nfmfFMnjwZgwdPxqVLV5CU9ASAu1xbeRMAyF2IsQgL+wzR0dkwZcpQPPvss2aAkTXu48cxePA4fPzxSpw50w5JSXLNjGzLlPd7T1vXzOTI8X/IlOkzDB/+Mrp16+Z3NpQ6vyNPu0FKXRAlg13RIkCp08JndGVKndHp1xq8/A6VOw6ddI+YDpD9+/dj+PDhWLNmA06evISkpERERWVCxYol0b17V8ffbZgeu2PHjuGjjz7CRx+tw759v+L8+dPImjUHSpUqg8ceuxuPPdbYiNW51Bj98ccfmDdvHubPX4ojR+SLgWxWsbCweBQvXhTPPfcEOnXqlOLuZZ15Gmp1t27diqVL/w9ffbUeBw/uw7VrlxEdnQflyt2GZs3q4NFHH0WhQoUCMixKXUCwp94opS6IksGuaBGg1GnhM7oypc7o9GsNnlKnhc/oynJCpqzIyR2QfP5HQO7FlJVfeW6++WZky/aP4PH5h4Cwkcu+CxYsGBRIKHVBkYZ/OkGpC6JksCtaBCh1WviMrkypMzr9WoOn1GnhM7oypc7o9Hs9eEqd1+iuVwxLSkqSyzR664cKrgiUuuDKB3vjPQFKnffsTK9JqTN9Bng/fkqd9+xMr0mpM30GeDd+Sp133JLXotTpM1SKcPnyZRw8eBBly5ZVKs9CJOAmQKnjXPCWAKXOW3KsR6njHPCWAKXOW3Jm16PU6eefUqfPUCkCpU4JEwulQoBSx2nhLQFKnbfkWI9SxzngLQFKnbfkzK5HqdPPP6VOn6FSBEqdEiYWotRxDthIgFJnI0zDQlHqDEu4jcOl1NkI06BQlDr9ZFPq9BkqRaDUKWFiIUod54CNBCh1NsI0LBSlzrCE2zhcSp2NMA0KRanTTzalTp+hUgRKnRImFqLUcQ7YSIBSZyNMw0JR6gxLuI3DpdTZCNOgUJQ6/WRT6vQZKkWg1ClhYiFKHeeAjQQodTbCNCwUpc6whNs4XEqdjTANCkWp0082pU6foVIESp0SJhai1HEO2EiAUmcjTMNCUeoMS7iNw6XU2QjToFCUOv1kU+r0GSpFoNQpYWIhSh3ngI0EKHU2wjQsFKXOsITbOFxKnY0wDQpFqdNPNqVOn6FSBEqdEiYWotRxDthIgFJnI0zDQlHqDEu4jcOl1NkI06BQlDr9ZFPq9BkqRaDUKWFiIUod54CNBCh1NsI0LBSlzrCE2zhcSp2NMA0KRanTTzalTp+hUgRKnRImFqLUcQ7YSIBSZyNMw0JR6gxLuI3DpdTZCNOgUJQ6/WRT6vQZKkWg1ClhYiFKHeeAjQQodTbCNCwUpc6whNs4XEqdjTANCkWp0082pU6foVIESp0SJhai1HEO2EiAUmcjTMNCUeoMS7iNw6XU2QjToFCUOv1kU+r0GSpFoNQpYWIhSh3ngI0EKHU2wjQsFKXOsITbOFxKnY0wDQpFqdNPNqVOn6FSBEqdEiYWotRxDthIgFJnI0zDQlHqDEu4jcOl1NkI06BQlDr9ZFPq9BkqRaDUKWFiIUod54CNBCh1NsI0LBSlzrCE2zhcSp2NMA0KRanTTzalTp+hUgRKnRImFqLUcQ7YSIBSZyNMw0JR6gxLuI3DpdTZCNOgUJQ6/WRT6vQZKkWg1ClhYiFKHeeAjQQodTbCNCwUpc6whNs4XEqdjTANCkWp0082pU6foVIESp0SJhai1HEO2EiAUmcjTMNCUeoMS7iNw6XU2QjToFCUOv1kU+r0GSpFoNQpYWIhSh3ngI0EKHU2wjQsFKXOsITbOFxKnY0wDQpFqdNPNqVOn6FSBEqdEiYWotRxDthIgFJnI0zDQlHqDEu4jcOl1NkI06BQlDr9ZFPq9BkqRaDUKWFiIUod54CNBCh1NsI0LBSlzrCE2zhcSp2NMA0KRanTTzalTp+hUoTdu3fj6aefxqZNm5TKsxAJuAmcO3cOFStWxKFDhwiFBDwicMcdd2DhwoUoV66cR/VYmAQaNWqEPn36oF69eoRBAh4RaNeuHRo0aIA2bdp4VI+FzSYwYcIE/Pnnnxg/fnxQgJAvtuLj41G+fPmg6I9KJxwtdTVq1EDNmjVT5RAXF4fcuXMjIiJChZN2mVOnTmHHjh2oU6eOdizVADJGefLmzataRbucv9v0d3sCSNqMioqy/uOP58qVK/j+++9x//33+6M5XLx40fqPk+eNO4+B+PcRGRmJXLly+SWXa9eutX4h5cmTxy/tJSQk4PTp036dO2fOnMG1a9f82qa/f+74uz2ZLBs2bEChQoVQtGhRv8wd979Jf/1e5lz1XVrly+ucOXOidOnSvmskWWT59+HPn6v+nqvSngm/l3fu3Gn9LK9UqZJf5o3K54ABAwbg3nvv9Vt/dBtyrNQJmI8//jhNPl27dsXEiRORNWtWXYZK9UXoRo0aZX1r7q9Hfilv3boVHTt29FeT+PDDD60f5g899JBf2nzjjTdQuXLlNOXdF50YNGgQevTogZtvvtkX4f8VUz60Sg6FrT8e+aZs6tSp1nz112PCXBWW48aNQ5MmTVC2bFm/oJXdATJf/fVN46VLl9C7d2/MmDHDL+OTRmSL6aeffop+/fr5rc3ly5fj7NmzePLJJ/3Spr9/rsqgOnTogJYtW6J+/fp+GaM04s/fy5yrvktrz549IbsE2rZt67tGkkX2989Vf89Vac+E38uTJ0+2vhQcMWKEX+aNNJLRZ8jatWv77bOeHYN2tNSlB6hMmTLYvHkzcuTIYQfHDGOsWbPG+jAnHwT89YjUrlq1yq8fsIYPH44CBQqgU6dOfhmmfAh48MEH0bRpU7+0J43cc889eOedd1CyZEm/tCk/zOXbclmx88cjWw5k+8y6dev80ZzVhglzVcb5xBNPoFevXpBfFP545AsWEZ777rvPH83hwoULqFatGvbs2eOX9qSR2NhYTJo0Cf/973/91uacOXNw/PhxDBs2zC9t+vvnqgyqSJEiGDp0qF+/FPTn72XOVd9NXXldoHHjxhgzZozvGkkW2d8/V6Vpf85Vac+E38vyJeSxY8fwzTff+GXeSCOB+Azpy8FR6ih1ts4vf3/4CMQ/SEqdrVOGUmc/zusRKXW+gUup8w1Xf35QptT5JocSlVJnP1tKnf1MKXW+YRqQqFWrVoW8b8KVOnvxU+rs5SnRZKWuWLFikO1C/nhM+OUhHP09V6VNf3+jHAipk/eGt2zZ4o+parXBlTrfoA7ESp0/fy+L1HGu+mbumCB1/pyrXKnzzTyl1PmOq+MjB+KDsuOhGjLAQHyjbAhaxw/T36vKjgdq0AD9/QWEQWgdP9RA7KBxPFQDBujvHRBORGrs9kt/J1OkTt4bkkME+JCAJwRE6uSHHeeOJ9RYVgjIYVDyvqm/3v8kdecQkLlTq1Ytv73/6RxyHInMHfmZ48933Uk99AnI5xz5vMPPOt7nklLnPTvWJAESIAESIAESIAESIAESIIGAE6DUBTwF7AAJkAAJkAAJkAAJkAAJkAAJeE+AUuc9O9YkARIgARIgARIgARIgARIggYAToNT5OAVJSUn44osvMHfuXMTHx1t3m3Tu3NlvlwH7eHgM70MC165dw+LFi7FkyRJr7shlrn369EGePHl82CpDO42AnJ4ql7r2798fuXPndtrwOB4fENi/f7/1PubevXtx6623Whe7Fy9e3ActMaTTCPzyyy8YP368dY+jvJMpF5HnypXLacPkeGwiIJ+R5S7VsLAw6y5nfmbWA0up0+OXYe2//voLU6ZMQYcOHaxfijJ59+3bZ11AHBERkWF9FjCXwPfff29dwim/FLNmzWodtHPkyBH06NGDc8fcaeHRyOWLgVmzZllXDMiHdEqdR/iMLBwXF4dp06ZZXz4WKFAA8nPoyy+/xCuvvIKoqCgjmXDQagTkkAv5OSOfdwoVKoTVq1dbv7Pat2+vFoCljCIgv58++eQTvPXWW+jYsaN1sA4/M+tNAUqdHr8Ma8uHqVWrVl2XOPnWfObMmdaKS3R0dIb1WYAE3ATkBFX5gC4fruT+MT4kkBGBH3/8EcuWLcP58+cxaNAgSl1GwPj3+O6777B161a89NJL1rfnfEhAlYD8jnr99dcxbNgw62fNTz/9ZH0ZOWTIEOuLST4kkJyAnHZ57tw55M+fHzfddJMldfzMrDdHKHV6/DKsvWHDBqxfv95aXZHn9OnTGDlypCV5hQsXzrA+C5CAm8DPP/9sfUCXLwQyZcpEMCSQLoGzZ89i6tSpaNGiBd577z1r3nCljpMmIwJLly6FrNYdOnQImzZtQoUKFawjxmXlhQ8JpEeAK3WcH54QuHz5MjJnzmyt1skjUsfPzJ4Q/HdZSp0evwxry7dUhw8fTiF1w4cPR/fu3Xl3VIb0WMBNQD6gy3sKso2ldOnSBEMC6RKQ9xLkfUx5/7JGjRqYMGECpY5zRomAfBGwa9cuDB06FAULFsT27dut1wb69u3L1RYlgmYXkt0Bo0ePtnYHlC9f3tpZkjdvXrOhcPTpEpDPyW6p42dmvclCqdPjl2FtfuuQISIWyIDAxYsXrfcU6tevj7vuuou8SCBDAnLAhXz72a1bN+uQHUpdhshYwEVADvWKiYm5fnE0d5dwaqgS2LNnDxYtWmSt7ObIkQO7d++2vlySLwT4PqYqRfPKJZc6fmbWyz+lTo9fhrXlW86VK1deP9xC3qmTb0LlJDq+F5UhPuMLnDx5EvPmzbO2QDVs2JDvuBg/I9QAyC9JeXc3+SM/b8aNG8cdAmoIjS21YsUKa5WlefPmFgORujFjxlivDNx8883GcuHAMyYgrweI2CV/3YQ7kzLmZnqJ5FLHz8x6s4FSp8cvw9pyks/YsWPRtWtXlChRAl999RU2b95sHRHN96IyxGd0gRMnTuDVV1+1vjG/7777KHRGzwbvBy8fyrlS5z0/02rKaYUzZsywVltk25x8yJLDvuTgFHn/hQ8JpEVAhE7eyXzxxRetL61lpe7dd9/FwIEDrZU7PiSQGoHkUsfPzHpzhFKnxy/D2vJui/yQW7BgAeSl0GLFilmn0JUsWTLDuixgNoGFCxda8yb5U7RoUR5Nb/a08Hj0lDqPkRlfQe4ak6t4RPB4P6bx00EZgHze+eGHH6xdAvKlpNzLK18O8I5DZYRGFkwudfzMrDcFKHV6/FibBEiABEiABEiABEiABEiABAJKgFIXUPxsnARIgARIgARIgARIgARIgAT0CFDq9PixNgmQAAmQAAmQAAmQAAmQAAkElAClLqD42TgJkAAJkAAJkAAJkAAJkAAJ6BGg1OnxY20SIAESIAESIAESIAESIAESCCgBSl1A8bNxEiABEiABEiABEiABEiABEtAjQKnT48faJEACJEACJEACJEACJEACJBBQApS6gOJn4yRAAiRAAiRAAiRAAiRAAiSgR4BSp8ePtUmY9wQ8AAAMO0lEQVSABEiABEiABEiABEiABEggoAQodQHFz8ZJgARIgARIgARIgARIgARIQI8ApU6PH2uTAAmQgDKB06dPo3fv3jhy5Mi/6uTKlQuVK1dG+/btUaRIkRR/f+nSJbz66qvWnw0ZMgRZs2a1/vfUqVPx+eefp9v+iy++iKZNmyK9tpMHuPPOO6+3ceDAAfTr1w9nz55NtY0CBQqgQYMGaN68OaKioq6Xyaieu+AjjzyCHj16WP/3448/xsyZM/HYY4+hS5cuiIyM/FebUmbhwoUYN24cSpYsmeLvr1y5gtjYWCxduhT79u3DtWvXkFb/bgws+ejbty+KFi2K4cOHpxhLRslNKwdZsmRBiRIl8NRTT6FWrVoICwtLEUoldzlz5kx1rKn1KSkpCZs3b8aSJUuwe/du/P3338ioD+44qbGT+Xj//ffjiSeeQP78+f/VpPR/7dq1yv37/fffsWDBAvz0009W3yS/pUuXTpNPRtz59yRAAiRAAikJUOo4I0iABEjATwRUxEo+iHft2hUNGza8LgLBKnVubPfdd58lRZkzZ7b+SEfqJMbgwYNRu3ZtZak7evQoXnvtNezduzfVTJYqVcqS4nz58qX694sXL8bcuXOt/kucKlWqKM8IFTkT8ZWcJhdflXqqUnfq1CmMHTvWkrq0njp16qBPnz7/ElapO3LkSGzfvj3VqtmzZ0fnzp3x0EMPpRBTT6Ru/fr1VhuXL19OtQ350qFjx46pirxyIliQBEiABAwnQKkzfAJw+CRAAv4j4Ja6ggULplhxkx6cP38e69atw5w5c6wPt6NHj8att95qdS49qVNdLUmv7bQIuOVMhMC9ouYuKytDhw4dwpQpUyyZGjNmDCpWrJhC6lKrl1Zb7pU6+fu0JCy1lTpZRXzllVewZ88e1K1bF23atLFW3OT566+/MH/+fHzzzTe46667MHDgwOurnO5+SH35c5FpERxZLZWxRkREKE2MtOTm6tWrVp9mzJhh8ZEV08cff/y6GHkiRel1ROaGzBVZpaxUqRI6dOhgrYBlypTJWq2UVcs333wT27Ztw3PPPYdWrVpd78PFixetuiJdUveFF16w6sr8Ey7Lly/H+++/b8URxsLQ/aj2X+a18JWVupdeegn33HOPlYPk82fXrl0YOnQo7r77biXmLEQCJEACJPBvApQ6zgoSIAES8BMBFbFyr2o88MAD1+UiGKXOjUy2+vXv39/aNiorLvKkJ4MZSZ2s+n333Xdo1qyZJSjJ5So1qXPLYKdOnaxtoDducxQhmTVrFr766qtUV+F+/vlna2VQhEPkQrYHjh8/HoULF1aaFRnJzYkTJyyBl1UqWU1zb2XMqJ5S4wC+//57jBgxwtq2KlLmXi1NXl/kTVbKRHJl62qePHmsv16xYgUmTpyIJk2apLlS9uuvv2LYsGEWD9mamiNHDquuav/dc0HmxtNPP/2vYbm3vsoXALKayYcESIAESMA7ApQ677ixFgmQAAl4TEBF6uT9Jlk9kZWNCRMmQLbgBbPUuaVIBMwOqRNxkJW1H374AaNGjbJWkNzPjVLn5iJchZmwSu35448/rNUyWUnMnTv39SIJCQmWnMjWQxGuY8eOXRe8Ro0aKeVXRW6WLVtmrWjKambVqlU9kqL0OiGrgRJTVuNE1m6++eY0i2/atMlaOXz00UctMVNlJytqH3zwAd57770Uq7Eq45bO/Pnnn9bW3Bo1aqT5rqQSaBYiARIgARJIlwCljhOEBEiABPxEQEXqpCty2MeiRYuuH0IRjFInK2CyiiOyIjJk1/ZLkTORkwEDBlgrSrLC5Ja1G6XOLQwiSj179vzXKl1GaXWvEsnhMLLl8sKFC9ZWQXmPTPXAFBW52b9/v3XgjGwNdYuvSr2M+i/bReXgndtuu836b9UtoxLXXVekOSN2qa3GqvZfxFneV/zoo49QoUIFa1VQ5FoOYrlxVTWj8fLvSYAESIAE0iZAqePsIAESIAE/EVCVurRWpKSbnpx+KYJUvXp1a3Qqh7RIueR1VA88ufGgC5V6Nx4C4t5G6W7/s88+s95Hk22d7vfAbuTibke29bllyZNUygEp77zzToptmXK6prxHpnpgiorcpNZPlYNSkp8Omtq4dMbvSV23AMoBMu53K1XG7e6zrD6L1MmKn5x8KY+8wygyLofI1KxZM9Vto57kkmVJgARIwHQClDrTZwDHTwIk4DcCTpO6QoUKWcJVr169FB/K7ZA69wEgcsCHbMOU1Sg7pU7eM5N3xUQykm/dlC2K8o6g+5CXjFa/VOQmEFIn7wbKquONj/uKC39KnbsPsrp7+PBhbNy4EbIdVN5hlHcNy5UrZx2UktbppH77B8qGSIAESCCECVDqQjh57DoJkEBoEVCVOlktEoFx38cWTNsv5UO4rLrIO1ZPPvmkdc/YjYdz6ByUknylUN6DEzEpU6aMdfqinMaY/J461S2E8l6YPMm3+7nfBZRVpNSemJgY68AU90maac00FanT2b6Y3gxPb/wZSV3yd93kkJj0tkK6t4+2bt3aOoxGHpVxZ/SvUyRvzZo11hbe5AcDZVSPf08CJEACJPBvApQ6zgoSIAES8BMBFalzC5wcKS+CEx0dHXQHpciH8TfeeMMSz9TuGLNL6kTGPvnkE+tScllhkie51Kke9iECI++0yXY/t8CIlMgBJuk9cvhLy5Yt0y2jIjfCSd4rS/7eoUq9jKal+1CdgwcPpjhZM7V6N67MudnFxcVZW03z5s2bZnPubare9F+20MoJnWmdKCo5FqmTw2rkJM7kB9lkNH7+PQmQAAmQwP8IUOo4G0iABEjATwRUpE7uG5MP2XKnmUiFrKAE00qdG5UcKiLbF2UV6sbLwu2SOmnL3Y5cMC4HbcgKm3sFU/5exGzSpElI70oDt4D26tULcqqlxJITGd3H9Ce/FFxiiujImGTrZXqnakrZjORMrjQYNGiQdW9c8lgZ1VOdku5rCdK70kBipbbd0pMrDWRrZPJDa1T7L22I0N14T597fKmd9qo6dpYjARIgARKg1HEOkAAJkIDfCWR0+fiqVavw9ttvW5cziwCUKFHC6mMwSp30S96JEmGRVR557839TpSdUpe8HRG8Gw9YUb18XLZwuqXEfcVAehdey+rUvHnzMrwUO73Lx3fs2GGtMsol7XIHm4iX+1GVoowmafILxMuXL2/dBSenS7ov+Ja76WSlTLbMyoql+506ieuPy8fdgizv0skXFXL/oHtVMPnl8MKmc+fOHp3gmREb/j0JkAAJmESAK3UmZZtjJQESCCgBlRMo5VRAeX/srrvuut5XO6VOjvFP70kuTRnJmfsOM5Gf5NswVQ5KkT7I+2ruLXc3nn6ZvI/Szvz5861rHm6UOikn2w/lAu60xibtiMAVL17cEpnUDki5kYn7ugM5oEXe60vtUm+po3KKZWpbVFXqSfzkEpZW3s6cOWPJo9zvl9YTGRlpvQ/Xtm1b6+RJ9yPv5ckdfZs3b061qpQVIW3YsGGK9+4y6r9cE+E+qVUORZEvKUTAU3tKlSqFV199lQelBPSnExsnARIIdQKUulDPIPtPAiQQMgTSkzpZvahdu7b1wVtOlUz+BKvUSR/dK2W//fabJUtyybTdUpe8HblIPPn2SzcnkTW5BkFWO0XIEhMTUaBAAevIfGHq3mLpPiClXbt26b4v576YfO3atZb0yEpfak9aciN33cmpji1atEC1atX+dRBJRlLkbktF6qSsiK+c3LlkyRJs3boVInrh4eGWOMshJMIhrffmZAukbPuV+xHlInN5Z1IOipF6srqWP3/+fw09o/4nlzqpfPLkSSu+8Dx+/LgVT+a5CK/07cYtsCHzj5odJQESIIEgIUCpC5JEsBskQAIkQAIkQAIkQAIkQAIk4A0BSp031FiHBEiABEiABEiABEiABEiABIKEAKUuSBLBbpAACZAACZAACZAACZAACZCANwQodd5QYx0SIAESIAESIAESIAESIAESCBIClLogSQS7QQIkQAIkQAIkQAIkQAIkQALeEKDUeUONdUiABEiABEiABEiABEiABEggSAhQ6v6//TqmAQAAQBjm3zUednFUAAkpFydDqEGAAAECBAgQIECAAIEi4NQVNRkCBAgQIECAAAECBAicCDh1J0OoQYAAAQIECBAgQIAAgSIwxwGa9ioyas4AAAAASUVORK5CYII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2975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870857" y="1923797"/>
            <a:ext cx="740228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>
                <a:solidFill>
                  <a:schemeClr val="bg1">
                    <a:lumMod val="65000"/>
                  </a:schemeClr>
                </a:solidFill>
              </a:rPr>
              <a:t>1) Qual é o </a:t>
            </a:r>
            <a:r>
              <a:rPr lang="pt-BR" dirty="0">
                <a:solidFill>
                  <a:schemeClr val="bg1">
                    <a:lumMod val="65000"/>
                  </a:schemeClr>
                </a:solidFill>
              </a:rPr>
              <a:t>percentual de partidas vencidas pelo time mandante?</a:t>
            </a:r>
          </a:p>
          <a:p>
            <a:endParaRPr lang="pt-BR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pt-BR" dirty="0">
                <a:solidFill>
                  <a:schemeClr val="bg1">
                    <a:lumMod val="65000"/>
                  </a:schemeClr>
                </a:solidFill>
              </a:rPr>
              <a:t>2) Como é a distribuição de partidas por gol de diferença (e por país)?</a:t>
            </a:r>
          </a:p>
          <a:p>
            <a:endParaRPr lang="pt-BR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pt-BR" dirty="0" smtClean="0"/>
              <a:t>3) Qual é o percentual de partidas que terminam empatadas (e por país)?</a:t>
            </a:r>
          </a:p>
          <a:p>
            <a:endParaRPr lang="pt-BR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4) Jogadores de mesma posição possuem semelhança nos </a:t>
            </a:r>
            <a:r>
              <a:rPr lang="pt-BR" dirty="0" err="1" smtClean="0">
                <a:solidFill>
                  <a:schemeClr val="bg1">
                    <a:lumMod val="75000"/>
                  </a:schemeClr>
                </a:solidFill>
              </a:rPr>
              <a:t>scouts</a:t>
            </a:r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?</a:t>
            </a:r>
          </a:p>
          <a:p>
            <a:endParaRPr lang="pt-BR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pt-BR" dirty="0" smtClean="0">
                <a:solidFill>
                  <a:schemeClr val="bg1">
                    <a:lumMod val="65000"/>
                  </a:schemeClr>
                </a:solidFill>
              </a:rPr>
              <a:t>5) Como ocorreu a evolução anual (overall rating) dos melhores jogadores?</a:t>
            </a:r>
            <a:endParaRPr lang="pt-BR" dirty="0" smtClean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7337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>
            <a:off x="1047143" y="836712"/>
            <a:ext cx="70497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3) Qual é o percentual de partidas que terminam empatadas (e por país)?</a:t>
            </a:r>
            <a:endParaRPr lang="pt-BR" dirty="0" smtClean="0"/>
          </a:p>
        </p:txBody>
      </p:sp>
      <p:sp>
        <p:nvSpPr>
          <p:cNvPr id="2" name="AutoShape 2" descr="data:image/png;base64,iVBORw0KGgoAAAANSUhEUgAAA3cAAAN3CAYAAACRM6MWAAAgAElEQVR4XuydCZQV1bX+NzLP0OBAIzKDilMkKg4YnIcYZch7ouE9jEFEUVFAJnECIxrASGJADVF8iooTOIADGo0DgyiigBJtBBnUJsyjIND/tUur/5emb9+qe+vervPtr9ZyqVB1au/ft2/v+/U5dapCUVHRGOFBAiRAAiRAAiRAAiRAAiRAAiTgNIEKP5u7AU5nweBJgARIgARIgARIgARIgARIwDgBmjvjBcD0SYAESIAESIAESIAESIAEMAjQ3GHoyCxIgARIgARIgARIgARIgASME6C5M14ATJ8ESIAESIAESIAESIAESACDAM0dho7MggRIgARIgARIgARIgARIwDgBmjvjBcD0SYAESIAESIAESIAESIAEMAjQ3GHoyCxIgARIgARIgARIgARIgASME6C5M14ATJ8ESIAESIAESIAESIAESACDAM0dho7MggRIgARIgARIgARIgARIwDgBmjvjBcD0SYAESIAESIAESIAESIAEMAjQ3GHoyCxIgARIgARIgARIgARIgASME6C5M14ATJ8ESIAESIAESIAESIAESACDAM0dho7MggRIgARIgARIgARIgARIwDgBmjvjBcD0SYAESIAESIAESIAESIAEMAjQ3GHoyCxIgARIgARIgARIgARIgASME6C5M14ATJ8ESIAESIAESCD3BLZv3y633367LFiwQH7961/LNddcI1WrVs19ILwjCZAAFAGaOyg5mQwJkAAJkAAJkIALBObOnSsjRoyQ448/XoYOHSo1atRwIWzGSAIkEHMCNHcxF4jhkQAJkAAJkAAJYBH44YcfZOTIkbJu3Trv3wceeCBWgsyGBEig3AjQ3JUbet6YBEiABEiABEiABEiABEiABKIjQHMXHUuORALOE9iwYYMMGDBAVq5cWWoulSpVkiZNmkinTp3kggsukPr165d63tSpU2X8+PFy0UUXSb9+/YrPSTV+ycESr//6669l0KBBsmnTpkCc69atK3/605+kRYsW3vlBrj/ggAPkkEMOkVNPPVW6desmDRo02OdeYePXi0eNGiW//OUvvXESr7/yyiule/fuUqFChVLz8X+z/+GHH+4zRsmTdcxXX31V3nnnHU+33bt3e8/tHHHEEXLxxRfLSSedJFWqVEnJTLnq0rCvvvpKTjvtNO+/g1xX2sDjxo2TV155Jek9GzZs6DHR+Fq1alUqgyB6Jd6gpN4pE/75hKKiIlm0aJG88cYb8tFHH8natWu9v6lZs6Y0a9ZMzjzzTDn77LMDLZn79ttv5aWXXpLZs2fL999/L3v37vW0aN68ufzmN7/xuCZbeufn27ZtW7n11lulWrVqQVOQXbt2iS7x03urftu2bRO/lk8++WTvc9i4ceOktVbajYLwr1evnhx77LFy6aWXJtVRx1bGBQUFXnwlGR9++OHSuXNnb2lisnpLVU++Xq1bt/Y+t1rzyT5X6dSr/3PvwgsvlHPPPTephvrs3C233OLp0b9/f+9nZFmHstDP2Yknnliq5sm4KfejjjrKe07vuOOOE42PBwmQAAn4BGjuWAskQALFBMKYF/3ye+ONN8qvfvWr/b5IuWruEkvhoIMO8pZL+eawpDkLWjbJzF2tWrXk7rvv9kxYaUcqc6cmbtq0afKPf/zDM3TJDv3Cq1849ct9WUfiF1ON7d5775U2bdoETXOf84J8GdcL1ICo8ejdu/d+G0kEMReJN03H3C1dutTLc9myZWXmmZeXJ0OGDJFf/OIXpZ63c+dOeeyxx+T555/3DF2yQ8fRX3ao4SppPtI1d//5z3+857aWLFmS9L7K+fLLL5ff/e53gY1AGP46fo8ePbx7VKxYcZ84Nm7c6P2i5+233y6TsRpgZdOuXbv9zgtaT35Nde3aVf7whz8EzjXM+PrLrTvuuEMOO+ywfeJUIzZx4kR55plnvD9X03XnnXeW+UuBssydfqb1s/3CCy+UWVNHH320DB8+XLS2eJAACZCAEqC5Yx2QAAkUE/DNnf7B2LFj95uZ+/HHH2X16tXy5JNPyr/+9S+pXLmy98WiQ4cO+1BMZe6SjV+WFOl++fXHDHK95jd//nx56KGHvFkwnaG8+eabi2cUUvFJVUolzfMxxxzjfQFUM1XyKMvc6Re/hx9+WJSz/tZeZz70HzWkahr02k8//dT7cqjGpWXLlmU+17Nnzx7RL7hvvfWWnHDCCfLBBx/If//3f0uvXr1CzYD4OfhflhONrf93+iV4/fr13r20jnSWqUuXLp7BS5yBCKJXKt5l/b3OJGnt6jNP+oX9f/7nf7zZozp16hQzXLhwoUyePFkWL17saVSaGdcdDzXPOXPmeAZVZ1PUsDZq1MjLR2tK7/X000975+ihuyJecskl+7BNJ1/VWe89a9YszxRdffXV3gyafi6VsxornZF8/PHHvTj69u3rzZYGOYLEs2XLFpkxY4ZMmjTJM3XKR2vaP9R46iykmmjlqjWln6nEOk1krPxK+3lSVj3pvTRXnXF99tln5cUXX/TyLxlLWTmnGl8/b9988433M1FnRkv+XNCx16xZI4MHD/Y01V98Kb8//vGPnslLdpRl7nSW829/+5vUrl1b+vTp481G6n/r4X++/Z9Tp5xyijcDGGa2N0gN8BwSIAE3CdDcuakboyaBrBAIal70y5TOGj344IPe0jX9EqNL7fzDVXPnx6/GTk2dzkiMHj26eNYrKJ9k4vjXFxYWel9A1dhcdtll8vvf/34/E1WWuXv33Xc95rosVs2hLuUr7Uj8cq3mT78klpxZ0ev8fNXAXHfddXLPPfd4w2nuanzCHqm+LPvj/fvf//a2gleTcNttt3lfYP0jiLkIG5d/vppLNRH6RV25XHXVVUmXBCYa6ZLLVdUU62zNc889530OdEYn2QypfmZ06awaBD00bzXSmeSrs3VqKNQsqZlJtimHXy9q8tUM6ixnqiMo/8QZK2WpBlKPROOpeeqSal1OWNqhjHXW85FHHvFqWmPUmTz/CFpPibHoUlH95USQI+j4/udEZ2d1ybdq7h+6NPq+++4rXmqs/51qeXMyc6c/F9QU6+dDZ93VvJV26M8R5arGNpWRDMKB55AACWAQoLnD0JFZkEAkBMKYF52xuOuuu2TevHmeEdJnUfzDdXPnc9i8efM+z+2F4VOaIInX62yVmmP9TX9pswzJzJ0+G6fG5Msvv/S++J1++ullau8vt9Qv1mrW8vPz9zt/ypQpnknRWR2d/dGlimoI9MuxfkkOewT9suz/kkCX7WkeuvRRTa8eQc1F2Nj0fL8+1XQoy1Rb0PuzMvoslRpf3/CqBmqudMZJPws6a1bWkZhvyWV76eSb6pktPxY1s2oCdCYv8TnUsmINE09pcejsry4XVZMWZDdINXgTJkzwnsvTZ9V0iab/i4ig9ZSobcnnfcvKNej4yT6T/vvqPvvsM68O9DOmPxN37NhR5vLmZPol+/lTMgetpwceeMBjdu2113oz4DxIgARIgOaONUACJFBMIKx50SVfahjOOeccbyMW/8uY6+buiy++kGHDhkn16tWzMnOnwNVA6TIyZaWbSuiXwsQZlWRfJHUZm5qgpk2bBpqFUUOiuurmMKVtvKCzZrqkS5dv+r/997+Yh5npSfwYBf2yrNfoMl/9IqyxaS0dfPDBWTV3Jb+IJ86eJftRoF+ilaEuLUxkqEs2dUlimCWs/sY1mrfWgGqfrpn1a0FnzfUXBKmeqwzzoy4dc6fLs9UsKyOdoZw5c2agjUX8uPyZMd1YJbEWgtaTGsQ///nP3lLUbMzc+Z9JNWVq8v1nMEt+JnUGXGPW2byyaiOZufM/kzqzrJ91XQYaZoOYMDrzXBIgATwCNHd4mjIjEkibQFhzp8/S6IyAPl+kS6n8Z0JcNXf6pUp3p9Tn2XS2Q2cjb7rppuIv9GH5lBSi5PX6ZdR/Jum3v/2tN1PmG+Rk5s5nq7NsuoQy0y99/syeLu3UGRZ9Xsif6dEv27pcUncPDXME/TKuY+rshi4t1S/I+oVZN4hI1+wEiXH58uVezWqeakDS3YhCN1FRQ67P0em/E5eUlhVH4mzLDTfc4O2imW6+iUsfNR+t17POOsvbBMifAQ3CpLRzgpq7xBk331CpgR04cKBXRzpTqL8kCHIkM0+p6kljULOsZlufBdaZ2LI2KyoZS6rx/fPVbPm7yPrLtROXgl5xxRXepjV66IoGNbo6i6cmXpfOljyCPHOn1+gvIPRZTt0h0/8ZG4QnzyEBErBJgObOpu7MmgRKJRDWvPizLvogf+IGLKnMXbJXLSQGVXIzjjC79+k4JZcphb1eZ1TU2CQ+xxRmN1GNIdmrIPTvfF6+OdA/S3wOK5m587+IRrEMy99IRWcYEpdgJn5hTfXcUGmFFPTLsl6rG32oqdNloImah9UrKI+gSxlT/YjwDYzWRNCljv6YpX0+gpqpknGpgVLzoBsB+Yf/GoT27dt7y111s5WwZi9VPFojulxVn5XTTUzUdPgcfAOtM1ilbcxUFtvS6jvMbpY6a6gb1qhpDvqLj1T1WnIDk8TnV/0lu7rkNXGH2cRXiyR7LUKq3TKfeuopb9OhxN1wdXm1/mzS2Tx9nUiQ5ydT1TL/ngRIAIsAzR2WnsyGBDIiENbcJTvfVXOnXwz1uSn9Lbm+36zke7eyYe4SN+zQ1xboLJDOJuXC3PnL4LRoSm6e4m/WoUYh7GsRUn1ZLlmkpZ1fnuauLDPhm8igz0WV9oGM0tzp+Gq09Pk/fbfge++9523Uk3joM4E6q6b/BH13YRj+Or5upHL++ed7hsq/Vpex5srcqenRZaGa46GHHhrq52AY81jy1QP+Riql/RLEX7ab7LUIQX7RoJul6DLT119/XfQ9iomHfjbVwOvqgmSb6YQCwZNJgAQgCNDcQcjIJEggGgJhzV2y39CnMncabdgvfalmElIRSHa9Lq/T7dz1tQG6tE2X7OmW+KX91j8sn5IxJbs+cfdG/7UAavp0mWTJl5jr9ui6U2nQmaqyuPgbqZTczESv8Z9N02WbYZ4p02vDmLvE5Y2lzdyl81LvsnIO8oXaNXOXmK8aPd0ISJcQ6isS9B993YMeHTt29JZLptpARs9NZe4SX5KuS4QTN+rJlrlLrA/Nc8WKFd4zdvqMrL5oXmfsSnutSKqfDanMnf5c0F+8aJ66/NY3yImfkZKbSuk9/Q139LnX0nazDFKLibHrL3xWrVrlvbD+/fff9zTSnTtLeydnqpz59yRAArgEaO5wtWVmJBCaQFjz4s/u+O9R0y9Berhk7jRe/aKoS8t0t75k7+7T88LyCWru9Dx9RkefPdNDn9XR3/aXZu5efvll+ctf/iIXXnih9xL5oEvPSsbib9qg262nOnQmJNlzQ6VdG8bc+du++y8Uz2SDkVR5JJoW3XJ/zJgxgZe1lVwu6JtSNd+Jm2ukiiHZDoeZ/vIi2X31fmoENH7/lRNBnqHMJB5/yar+u+QrA8rik2q2urT3Jia+7kNn7vSZuCDmNTGOMPWaeJ2/kYqat1RHyR1A9fyw5q7kPdToaQ3rexhLGz9VTPx7EiABTAI0d5i6MisSSItAWPPiL0lC2C0zcXmk7ixZ2tb2YfmEMXeJ70xTs6yvOdBXJZScufMNte6MGOSdZb6Z0HH0fXq63FQPfyOVIF9M9fxkzw1lau6S7ZCYibkoq/hL2x00yIeltGfB/JnPMDOb/rNY+lLsTDaQ8WvRN1CpNi3xlwgmvouurLwz4Z/4LGeYukn2fslU5ivxhfT+zHdpO8MmyzfV+KVdl/hcapD60Z8pJZc+JzN3fjz6Xspu3bqVOXziuw7D/LIiSMw8hwRIwE0CNHdu6saoSSArBMKYl61bt3obgCxatGi/HRVdm7nzYSbOAuiLg3UWQDeL8Y8wfEoTKNX1icszzzvvPNGXFKsJS5yxSNzKP8h77kp70XHil++yjEniecmeG8rE3OkX5Kefftp7eXXJmYdMzEWqD4dvysLM9JRm7nwzor8YUI106V5ZR5TvuUvciCbI+wiTfSaTxZspf/+XB7pcs6wXrPv3z+Q9dyVn3ku+ID5VPaRj7vyNVPTfZb1A3D9PZ9lK6pTM3PmvmAnymctkCWwqLvx7EiABNwnQ3LmpG6MmgawQSGU+/Jv6X1J1ZqlNmzb7vaPNVXOn+ekzSvplTb9s6rv7El/OHpRPMnGCXK8vQtZ37OmyP/8ouRxNd5bUGHVpoS7l1OfSSjvUgOtySt2R88QTT/Reu6Bm1Tcleo9Um6X4X9J1/LK+xCbeP+iXZV0Sql/ENc6SL3LP1FyU9QFJNNG6eY4+q6WbgiQ79Iu5zrJpvInPOurn4NFHHxXd1bBZs2beclp9/2Bph577zjvveM+a6lHSgKSTr5oA/9nVsl6i7v8iRmurtGfDSos3nXgSx9EZYZ2p0px1K3/9LOnsVWmHftZ01001+VrTWu/68nP/CFJP+ksPZaDLm0t7b2RZ9RBk/JLX+6sWUhmwxBk+Nf+Js+3JzJ1+PvX9drqZitbmJZdcUury68RfjpT23GxWmgQHJQESiD0BmrvYS8QASSB3BFKZD30mRpeT6RcxfZ9UsufTXDZ3iV9K9Qt74qxDKj6plApyfaJhSGbuEpeQ6vIz3aVQl9vpUk39f/2iq5suPP74456RK7nM1J+5CvKag8RNI4I+11PWl2WNXb+06pd+nbXTZ+5KW0qXqblIpUXiUj59cbq+Z1A3HNGdSvU5Rq11XfL20ksvyezZsz2zr3+ns6XHHHNM8fDKR5fD6S6VahB10w39Mq6bXOg4OsOm99Jc1WTrUdoX9nTy1XurWdBx9XlXva8+i+nf29/CXzcL0pfUhzE96cRTkrnOhI8YMcLjqDtnXnbZZd57+HRnS5+xPremS0b1uTHlpwZZZ1QTj6DmK/EXI2rC9TMR5JnUoOP7MSV+JoIsO/U3VtHrEt8bmczcJc5E6j2VR/fu3b2dfPVnbsn3+umflfzlSKr659+TAAngEqC5w9WWmZFAaAJhtvrXL5O6ocevfvWr/b5AZdPc6TNGQY/EWZYwX1b1i7AuydRdBhNfLh6Gjx9j4rvugpg7vU5z1C+5+qVYj9I2klATql+K1TTojnnJjiZNmniGxH8my9/ARL9MB31B+QcffOB9SddZlZLPDZV231S7D/rX6I6Lyqd37977zZyl2q2xtPuG3UFUt5bXmS81BWUdapj1WcUrr7yy1NknnQFVI62/9Eh8J1nJMdXg6IvLdZalpOkIk29invp+Nc3BN47J8tBZI60D/QVAkCPM56Ws8TQ+neF/++23y6xTXb6ps4r6ou6SR1Dzlfjcqv5Co+QMYLI4g47vX+8/56ZmP8hGQ4nLmxN/oZLqPXe6K64a87Jqqqyfw0F05jkkQAJ4BGju8DRlRiSQNoFU5kV/s67LpXQDFf2ym2zbcdfNXeKzUZqj/lb8iCOOKN4tM8hL2DMxd3qtbu+uyzN1SV1p5k7P0Tj1RfL6fjOdXfr++++9L9C+TroZgz47mPhuM3+ZpS4fDLIhi2821ezq9vpBnu8qy9wlbqGvxk7NRmmzK2HMjs86rLnzGaqZ1yWOpTHUmSb9Qt6wYcOUnyv/nWT//Oc/vRlT1cLfRl9fqq3b6Cdb/hkm35J5Jr7nTg2DxqFHsi38UyaS8CqEKF5FkVin+osCrVM9dAZPzZwujdXljck2QQljvnS2UD83+poWXVKt74BLtblKmPETl1mG2UjH/9zpZ9FfCh1kt0y/pnSmW2tKjZ7mo7+00ReZ62y6/tKFBwmQAAn4BGjuWAskQAIkAEBAv/jpl1p9tkm/KPMgARIgARIgARKwR4Dmzp7mzJgESACQgL/Dns4Mde3aVXr06LHPjB1gykyJBEiABEiABEigBAGaO5YECZAACYAQ0OfpdMmXbuChz8YFfb4KJH2mQQIkQAIkQALmCdDcmS8BAiABEnCZQOL7zvR5thYtWkjPnj2957uC7BTocu6MnQRIgARIgARIYF8CNHesCBIgARIgARIgARIgARIgARIAIEBzByAiUyABEiABEiABEiABEiABEiABmjvWAAmQAAmQAAmQAAmQAAmQAAkAEDBr7lq1auW946latWoAMjIFEiABEiABEiABEiABEiCBqAm0b99e8vPzox42a+OZNXeHHnqofPbZZ5KXl5c1uHEYWF/oqi89bdSoURzCYQwk4BH497//Lc2aNUv6QmdiIoFcEti5c6f30mt9YTcPEogDAfbuOKjAGEoSsNi7P/zww02HHnpoXZo7Bz4PNHcOiMQQYQlYbBCwYgIkRnMHICJYCjR3YIKCpGOxd9PcOVS8NHcOicVQ4QhYbBBwIgIlRHMHJCZIKjR3IEKCpWGxd9PcOVTENHcOicVQ4QhYbBBwIgIlRHMHJCZIKjR3IEKCpWGxd9PcOVTENHcOicVQ4QhYbBBwIgIlRHMHJCZIKjR3IEKCpWGxd9PcOVTENHcOicVQ4QhYbBBwIgIlRHMHJCZIKjR3IEKCpWGxd9PcOVTENHcOicVQ4QhYbBBwIgIlRHMHJCZIKjR3IEKCpWGxd9PcOVTENHcOicVQ4QhYbBBwIgIlRHMHJCZIKjR3IEKCpWGxd9PcxbiIt27duk90+j6jhQsX8j13MdaMoeESsNggcNV0PzOaO/c1RMuA5g5NUYx8LPZumrsY125hYaF07NixOMJly5aJ/hlfYh5j0RgaLAGLDQJWTIDEaO4ARARLgeYOTFCQdCz2bpo7h4qXyzIdEouhwhGw2CDgRARKiOYOSEyQVGjuQIQES8Ni76a5c6iIae4cEouhwhGw2CDgRARKiOYOSEyQVGjuQIQES8Ni76a5c6iIae4cEouhwhGw2CDgRARKiOYOSEyQVGjuQIQES8Ni76a5c6iIae4cEouhwhGw2CDgRARKiOYOSEyQVGjuQIQES8Ni76a5c6iIae4cEouhwhGw2CDgRARKiOYOSEyQVGjuQIQES8Ni76a5c6iIae4cEouhwhGw2CDgRARKiOYOSEyQVGjuQIQES8Ni76a5c6iIae4cEouhwhGw2CDgRARKiOYOSEyQVGjuQIQES8Ni76a5c6iIae4cEouhwhGw2CDgRARKiOYOSEyQVGjuQIQES8Ni76a5c6iIae4cEouhwhGw2CDgRARKiOYOSEyQVGjuQIQES8Ni76a5c6iIae4cEouhwhGw2CDgRARKiOYOSEyQVGjuQIQES8Ni76a5c6iIae4cEouhwhGw2CDgRARKiOYOSEyQVGjuQIQES8Ni76a5c6iIae4cEouhwhGw2CDgRARKiOYOSEyQVGjuQIQES8Ni76a5c6iIae4cEouhwhGw2CDgRARKiOYOSEyQVGjuQIQES8Ni76a5c6iIae4cEouhwhGw2CDgRARKiOYOSEyQVGjuQIQES8Ni76a5c6iIae4cEouhwhGw2CDgRARKiOYOSEyQVGjuQIQES8Ni76a5c6iIae4cEouhwhGw2CDgRARKiOYOSEyQVGjuQIQES8Ni76a5c6iIae4cEouhwhGw2CDgRARKiOYOSEyQVGjuQIQES8Ni76a5c6iIae4cEouhwhGw2CDgRARKiOYOSEyQVGjuQIQES8Ni76a5c6iIae4cEouhwhGw2CDgRARKiOYOSEyQVGjuQIQES8Ni76a5c6iIae4cEouhwhGw2CDgRARKiOYOSEyQVGjuQIQES8Ni76a5c6iIae4cEouhwhGw2CDgRARKiOYOSEyQVGjuQIQES8Ni76a5c6iIae4cEouhwhGw2CDgRARKiOYOSEyQVGjuQIQES8Ni76a5c6iIae4cEouhwhGw2CDgRARKiOYOSEyQVGjuQIQES8Ni76a5c6iIae4cEouhwhGw2CDgRARKiOYOSEyQVGjuQIQES8Ni76a5i3ERFxYWSrdu3YojnDdvnnz33XeSl5cX46gzD40NInOGHCF6AhYbRPQUOWJUBGjuoiLJcaIiwN4dFUmOEyUBi72b5i7KCop4LDV327ZtKx71lFNOkc8//5zmLmLOHI4EghCw2CCCcOE55UOA5q58uPOuyQnQ3LE64kjAYu+muYtjJSaJicsyHRKLocIRsNgg4EQESojmDkhMkFRo7kCEBEvDYu+muXOoiGnuHBKLocIRsNgg4EQESojmDkhMkFRo7kCEBEvDYu+muXOoiGnuHBKLocIRsNgg4EQESojmDkhMkFRo7kCEBEvDYu+muXOoiGnuHBKLocIRsNgg4EQESojmDkhMkFRo7kCEBEvDYu+muXOoiGnuHBKLocIRsNgg4EQESojmDkhMkFRo7kCEBEvDYu+muXOoiGnuHBKLocIRsNgg4EQESojmDkhMkFRo7kCEBEvDYu+muXOoiGnuHBKLocIRsNgg4EQESojmDkhMkFRo7kCEBEvDYu+muXOoiGnuHBKLocIRsNgg4EQESojmDkhMkFRo7kCEBEvDYu+muXOoiGnuHBKLocIRsNgg4EQESojmDkhMkFRo7kCEBEvDYu+muXOoiGnuHBKLocIRsNgg4EQESojmDkhMkFRo7kCEBEvDYu+muXOoiGnuHBKLocIRsNgg4EQESojmDkhMkFRo7kCEBEvDYu+muXOoiGnuHBKLocIRsNgg4EQESojmDkhMkFRo7kCEBEvDYu+muXOoiGnuHBKLocIRsNgg4EQESojmDkhMkFRo7kCEBEvDYu+muXOoiGnuHBKLocIRsNgg4EQESojmDkhMkFRo7kCEBEvDYu+muXOoiGnuHBKLocIRsNgg4EQESojmDkhMkFRo7kCEBEvDYu+muXOoiGnuHBKLocIRsNgg4EQESojmDkhMkFRo7kCEBEvDYu+muXOoiGnuHBKLocIRsNgg4EQESojmDkhMkFRo7kCEBEvDYu+muXOoiGnuHBKLocIRsNgg4EQESojmDkhMkFRo7kCEBEvDYu+muUKcKtEAACAASURBVHOoiGnuHBKLocIRsNgg4EQESojmDkhMkFRo7kCEBEvDYu+muXOoiGnuHBKLocIRsNgg4EQESojmDkhMkFRo7kCEBEvDYu+muXOoiGnuHBKLocIRsNgg4EQESojmDkhMkFRo7kCEBEvDYu+muXOoiGnuHBKLocIRsNgg4EQESojmDkhMkFRo7kCEBEvDYu+muXOoiGnuHBKLocIRsNgg4EQESojmDkhMkFRo7kCEBEvDYu+muYtxERcWFsqIESOKI3zsscdkxYoVkpeXF+OoMw+NDSJzhhwhegIWG0T0FDliVARo7qIiyXGiIsDeHRVJjhMlAYu9m+YuygqKeCw1d7NmzSoetVevXvLVV1/R3EXMmcORQBACFhtEEC48p3wI0NyVD3feNTkBmjtWRxwJWOzdNHdxrMQkMXFZpkNiMVQ4AhYbBJyIQAnR3AGJCZIKzR2IkGBpWOzdNHcOFTHNnUNiMVQ4AhYbBJyIQAnR3AGJCZIKzR2IkGBpWOzdNHcOFTHNnUNiMVQ4AhYbBJyIQAnR3AGJCZIKzR2IkGBpWOzdNHcOFTHNnUNiMVQ4AhYbBJyIQAnR3AGJCZIKzR2IkGBpWOzdNHcOFTHNnUNiMVQ4AhYbBJyIQAnR3AGJCZIKzR2IkGBpWOzdNHcOFTHNnUNiMVQ4AhYbBJyIQAnR3AGJCZIKzR2IkGBpWOzdNHcOFTHNnUNiMVQ4AhYbBJyIQAnR3AGJCZIKzR2IkGBpWOzdNHcOFTHNnUNiMVQ4AhYbBJyIQAnR3AGJCZIKzR2IkGBpWOzdNHcOFTHNnUNiMVQ4AhYbBJyIQAnR3AGJCZIKzR2IkGBpWOzdNHcOFTHNnUNiMVQ4AhYbBJyIQAnR3AGJCZIKzR2IkGBpWOzdNHcOFTHNnUNiMVQ4AhYbBJyIQAnR3AGJCZIKzR2IkGBpWOzdNHcOFTHNnUNiMVQ4AhYbBJyIQAnR3AGJCZIKzR2IkGBpWOzdNHcOFTHNnUNiMVQ4AhYbBJyIQAnR3AGJCZIKzR2IkGBpWOzdNHcOFTHNnUNiMVQ4AhYbBJyIQAnR3AGJCZIKzR2IkGBpWOzdNHcOFTHNnUNiMVQ4AhYbBJyIQAnR3AGJCZIKzR2IkGBpWOzdNHcOFTHNnUNiMVQ4AhYbBJyIQAnR3AGJCZIKzR2IkGBpWOzdNHcOFTHNnUNiMVQ4AhYbBJyIQAnR3AGJCZIKzR2IkGBpWOzdNHcOFTHNnUNiMVQ4AhYbBJyIQAnR3AGJCZIKzR2IkGBpWOzdNHcOFTHNnUNiMVQ4AhYbBJyIQAnR3AGJCZIKzR2IkGBpWOzdNHcRFHFRUZFMnz5dJk6cKDt27JA2bdpInz59pF27dvuMrue98cYb8vDDD8v27dvloosukl69eknVqlUDRUFzFwgTTyKBrBCw2CCyApKDRkKA5i4SjBwkQgI0dxHC5FCREbDYu2nuIiifNWvWyP333+8ZtWbNmsmLL74oBQUF0r9/f6lYsWLxHb788kt58MEHZfDgwVK/fn3vv1u3bi0XXHBBoCho7gJh4kkkkBUCFhtEVkBy0EgI0NxFgpGDREiA5i5CmBwqMgIWezfNXQTl88knn8ibb75ZbOYKCwtl/PjxMnDgQKldu3bSO8ydO1fmzJkj/fr1CxQFzV0gTDyJBLJCwGKDyApIDhoJAZq7SDBykAgJ0NxFCJNDRUbAYu+muYugfEqatA0bNshdd93lmb3GjRuXegddlnnffffJiSeeKOeee26gKGjuAmHiSSSQFQIWG0RWQHLQSAjQ3EWCkYNESIDmLkKYHCoyAhZ7N81dBOUzdepUWbFiRfEMnJq7O++8U2644QZp0aLFfndYsGCBZ/7y8vLk9ttvL9UAPvTQQ7J582bRc/1j2rRpMmTIEKlevbr07NkzgsjjOcTWrVtlz549Urdu3XgGyKhMEtAZ+QYNGkilSpVM5s+k40Vg9+7dsm7dOjn44IPjFRijMUuAvdus9LFO3GLv/uabb3bk5+dXz8/Pj7U2icFVKCoqGiMiA+IScTozdxr7okWL5IknnpDhw4dLrVq19klHzaH+oPzoo4+K/3z27NnSu3dvbwMWnRVEPbZt2yZ79+4tc0krau7MK74E1q5dK/Xq1aO5i69EpiJTc7dx40Zp2LChqbyZbHwJsHfHVxvLkVns3atXr/4hPz+/Gs1dBpW/cOFCmTlzpjdzpxuo6G8Jxo0b522cUtbskz/Dd+ONN3obsaQ6uCwzFSH+PQlkj4DFpR3Zo8mRMyXAZZmZEuT1URPgssyoiXK8KAhY7N1clhlB5ehumffee6/07dtXmjdvLq+99prMnz9fBg0aJJUrVy6+gy6xfP7552Xo0KHe0ko1hc8995y31LJGjRopI6G5S4mIJ5BA1ghYbBBZg8mBMyZAc5cxQg4QMQGau4iBcrhICFjs3TR3EZSOvr9OTdukSZNEG27Tpk1l2LBh3vN2ic/fHXbYYTJjxgx57LHHvCWX7du3l5tuukkOPPDAQFHQ3AXCxJNIICsELDaIrIDkoJEQoLmLBCMHiZAAzV2EMDlUZAQs9m6au8jKJ/sD0dxlnzHvQALJCFhsEKyG+BKguYuvNlYjo7mzqny887bYu2nu4l2T+0RHc+eQWAwVjoDFBgEnIlBCNHdAYoKkQnMHIiRYGhZ7N82dQ0VMc+eQWAwVjoDFBgEnIlBCNHdAYoKkQnMHIiRYGhZ7N82dQ0VMc+eQWAwVjoDFBgEnIlBCNHdAYoKkQnMHIiRYGhZ7N82dQ0VMc+eQWAwVjoDFBgEnIlBCNHdAYoKkQnMHIiRYGhZ7N82dQ0VMc+eQWAwVjoDFBgEnIlBCNHdAYoKkQnMHIiRYGhZ7N82dQ0VMc+eQWAwVjoDFBgEnIlBCNHdAYoKkQnMHIiRYGhZ7N82dQ0VMc+eQWAwVjoDFBgEnIlBCNHdAYoKkQnMHIiRYGhZ7N82dQ0VMc+eQWAwVjoDFBgEnIlBCNHdAYoKkQnMHIiRYGhZ7N82dQ0VMc+eQWAwVjoDFBgEnIlBCNHdAYoKkQnMHIiRYGhZ7N82dQ0VMc+eQWAwVjoDFBgEnIlBCNHdAYoKkQnMHIiRYGhZ7N82dQ0VMc+eQWAwVjoDFBgEnIlBCNHdAYoKkQnMHIiRYGhZ7N82dQ0VMc+eQWAwVjoDFBgEnIlBCNHdAYoKkQnMHIiRYGhZ7N82dQ0VMc+eQWAwVjoDFBgEnIlBCNHdAYoKkQnMHIiRYGhZ7N82dQ0VMc+eQWAwVjoDFBgEnIlBCNHdAYoKkQnMHIiRYGhZ7N82dQ0VMc+eQWAwVjoDFBgEnIlBCNHdAYoKkQnMHIiRYGhZ7N82dQ0VMc+eQWAwVjoDFBgEnIlBCNHdAYoKkQnMHIiRYGhZ7N82dQ0VMc+eQWAwVjoDFBgEnIlBCNHdAYoKkQnMHIiRYGhZ7N82dQ0VMc+eQWAwVjoDFBgEnIlBCNHdAYoKkQnMHIiRYGhZ7N82dQ0VMc+eQWAwVjoDFBgEnIlBCNHdAYoKkQnMHIiRYGhZ7N81djIu4sLBQli5dWhxh586dZcmSJZKXlxfjqDMPjQ0ic4YcIXoCFhtE9BQ5YlQEaO6iIslxoiLA3h0VSY4TJQGLvZvmLsoKingsNXd9+/YtHnXGjBmyatUqmruIOXM4EghCwGKDCMKF55QPAZq78uHOuyYnQHPH6ogjAYu9m+YujpWYJCYuy3RILIYKR8Big4ATESghmjsgMUFSobkDERIsDYu9m+bOoSKmuXNILIYKR8Big4ATESghmjsgMUFSobkDERIsDYu9m+bOoSKmuXNILIYKR8Big4ATESghmjsgMUFSobkDERIsDYu9m+bOoSKmuXNILIYKR8Big4ATESghmjsgMUFSobkDERIsDYu9m+bOoSKmuXNILIYKR8Big4ATESghmjsgMUFSobkDERIsDYu9m+bOoSKmuXNILIYKR8Big4ATESghmjsgMUFSobkDERIsDYu9m+bOoSKmuXNILIYKR8Big4ATESghmjsgMUFSobkDERIsDYu9m+bOoSKmuXNILIYKR8Big4ATESghmjsgMUFSobkDERIsDYu9m+bOoSKmuXNILIYKR8Big4ATESghmjsgMUFSobkDERIsDYu9m+bOoSKmuXNILIYKR8Big4ATESghmjsgMUFSobkDERIsDYu9m+bOoSKmuXNILIYKR8Big4ATESghmjsgMUFSobkDERIsDYu9m+bOoSKmuXNILIYKR8Big4ATESghmjsgMUFSobkDERIsDYu9m+bOoSKmuXNILIYKR8Big4ATESghmjsgMUFSobkDERIsDYu9m+bOoSKmuXNILIYKR8Big4ATESghmjsgMUFSobkDERIsDYu9m+bOoSKmuXNILIYKR8Big4ATESghmjsgMUFSobkDERIsDYu9m+bOoSKmuXNILIYKR8Big4ATESghmjsgMUFSobkDERIsDYu9m+bOoSKmuXNILIYKR8Big4ATESghmjsgMUFSobkDERIsDYu9m+bOoSKmuXNILIYKR8Big4ATESghmjsgMUFSobkDERIsDYu9m+bOoSKmuXNILIYKR8Big4ATESghmjsgMUFSobkDERIsDYu9m+bOoSKmuXNILIYKR8Big4ATESghmjsgMUFSobkDERIsDYu9m+bOoSKmuXNILIYKR8Big4ATESghmjsgMUFSobkDERIsDYu9m+bOoSKmuXNILIYKR8Big4ATESghmjsgMUFSobkDERIsDYu9m+bOoSKmuXNILIYKR8Big4ATESghmjsgMUFSobkDERIsDYu9m+bOoSKmuXNILIYKR8Big4ATESghmjsgMUFSobkDERIsDYu9m+YuxkVcWFgo27ZtK47wlFNOkc8//1zy8vJiHHXmobFBZM6QI0RPwGKDiJ4iR4yKAM1dVCQ5TlQE2LujIslxoiRgsXfT3EVZQRGPpeauW7duxaPOmzdPvvvuO5q7iDlzOBIIQsBigwjCheeUDwGau/LhzrsmJ0Bzx+qIIwGLvZvmLo6VmCQmLst0SCyGCkfAYoOAExEoIZo7IDFBUqG5AxESLA2LvZvmzqEiprlzSCyGCkfAYoOAExEoIZo7IDFBUqG5AxESLA2LvZvmzqEiprlzSCyGCkfAYoOAExEoIZo7IDFBUqG5AxESLA2LvZvmzqEiprlzSCyGCkfAYoOAExEoIZo7IDFBUqG5AxESLA2LvZvmzqEiprlzSCyGCkfAYoOAExEoIZo7IDFBUqG5AxESLA2LvZvmzqEiprlzSCyGCkfAYoOAExEoIZo7IDFBUqG5AxESLA2LvZvmzqEiprlzSCyGCkfAYoOAExEoIZo7IDFBUqG5AxESLA2LvZvmzqEiprlzSCyGCkfAYoOAExEoIZo7IDFBUqG5AxESLA2LvZvmzqEiprlzSCyGCkfAYoOAExEoIZo7IDFBUqG5AxESLA2LvZvmzqEiprlzSCyGCkfAYoOAExEoIZo7IDFBUqG5AxESLA2LvZvmzqEiprlzSCyGCkfAYoOAExEoIZo7IDFBUqG5AxESLA2LvZvmzqEiprlzSCyGCkfAYoOAExEoIZo7IDFBUqG5AxESLA2LvZvmzqEiprlzSCyGCkfAYoOAExEoIZo7IDFBUqG5AxESLA2LvZvmzqEiprlzSCyGCkfAYoOAExEoIZo7IDFBUqG5AxESLA2LvZvmzqEiprlzSCyGCkfAYoOAExEoIZo7IDFBUqG5AxESLA2LvZvmzqEiprlzSCyGCkfAYoOAExEoIZo7IDFBUqG5AxESLA2LvZvmzqEiprlzSCyGCkfAYoOAExEoIZo7IDFBUqG5AxESLA2LvZvmzqEiprlzSCyGCkfAYoOAExEoIZo7IDFBUqG5AxESLA2LvZvmzqEiprlzSCyGCkfAYoOAExEoIZo7IDFBUqG5AxESLA2LvZvmzqEiprlzSCyGCkfAYoOAExEoIZo7IDFBUqG5AxESLA2LvZvmzqEiprlzSCyGCkfAYoOAExEoIZo7IDFBUqG5AxESLA2LvZvmzqEiprlzSCyGCkfAYoOAExEoIZo7IDFBUqG5AxESLA2LvZvmzqEiprlzSCyGCkfAYoOAExEoIZo7IDFBUqG5AxESLA2LvZvmzqEiprlzSCyGCkfAYoOAExEoIZo7IDFBUqG5AxESLA2LvZvmLsZFXFhYKB07diyOcNmyZaJ/lpeXF+OoMw+NDSJzhhwhegIWG0T0FDliVARo7qIiyXGiIsDeHRVJjhMlAYu9m+YuygqKeKytW7fuM2Lbtm1l4cKFNHcRc+ZwJBCEgMUGEYQLzykfAjR35cOdd01OgOaO1RFHAhZ7N81dHCsxSUxclumQWAwVjoDFBgEnIlBCNHdAYoKkQnMHIiRYGhZ7N82dQ0VMc+eQWAwVjoDFBgEnIlBCNHdAYoKkQnMHIiRYGhZ7N82dQ0VMc+eQWAwVjoDFBgEnIlBCNHdAYoKkQnMHIiRYGhZ7N82dQ0VMc+eQWAwVjoDFBgEnIlBCNHdAYoKkQnMHIiRYGhZ7N82dQ0VMc+eQWAwVjoDFBgEnIlBCNHdAYoKkQnMHIiRYGhZ7N82dQ0VMc+eQWAwVjoDFBgEnIlBCNHdAYoKkQnMHIiRYGhZ7N82dQ0VMc+eQWAwVjoDFBgEnIlBCNHdAYoKkQnMHIiRYGhZ7N82dQ0VMc+eQWAwVjoDFBgEnIlBCNHdAYoKkQnMHIiRYGhZ7N82dQ0VMc+eQWAwVjoDFBgEnIlBCNHdAYoKkQnMHIiRYGhZ7N82dQ0VMc+eQWAwVjoDFBgEnIlBCNHdAYoKkQnMHIiRYGhZ7N82dQ0VMc+eQWAwVjoDFBgEnIlBCNHdAYoKkQnMHIiRYGhZ7N82dQ0VMc+eQWAwVjoDFBgEnIlBCNHdAYoKkQnMHIiRYGhZ7N82dQ0VMc+eQWAwVjoDFBgEnIlBCNHdAYoKkQnMHIiRYGhZ7N82dQ0VMc+eQWAwVjoDFBgEnIlBCNHdAYoKkQnMHIiRYGhZ7N82dQ0VMc+eQWAwVjoDFBgEnIlBCNHdAYoKkQnMHIiRYGhZ7N82dQ0VMc+eQWAwVjoDFBgEnIlBCNHdAYoKkQnMHIiRYGhZ7N82dQ0VMc+eQWAwVjoDFBgEnIlBCNHdAYoKkQnMHIiRYGhZ7N82dQ0VMc+eQWAwVjoDFBgEnIlBCNHdAYoKkQnMHIiRYGhZ7N82dQ0VMc+eQWAwVjoDFBgEnIlBCNHdAYoKkQnMHIiRYGhZ7N82dQ0VMc+eQWAwVjoDFBgEnIlBCNHdAYoKkQnMHIiRYGhZ7N82dQ0VMc+eQWAwVjoDFBgEnIlBCNHdAYoKkQnMHIiRYGhZ7N82dQ0VMc+eQWAwVjoDFBgEnIlBCNHdAYoKkQnMHIiRYGhZ7N82dQ0VMc+eQWAwVjoDFBgEnIlBCGzdulC+//FKOO+44qVKlClBmTMVVAjR3riqHHbfF3k1zF+OaLiwslL59+xZHOGPGDFm1apXk5eXFOOrMQ2ODyJwhR4iegMUGET1FjpgJgTlz5sjTT78sM2fOklWrCqSo6ACpVKmiNG/eVi6+uKP81391liOPPDKTW/BaEkibAHt32uh4YRYJWOzdNHdZLKhMh1Zzt3Tp0uJhOnfuLEuWLKG5yxQsryeBNAhYbBBpYOIlWSDw7bffyqBBo+S11+bKunX/KyLni0irhDt9Jgcc8IrUrv2oXH315TJixDCpWrVqFiLhkCSQnADNHasjjgQs9m6auzhWYpKYuCzTIbEYKhwBiw0CTkQHE/rkk0/k0kuvk6+/vlj27BmcIoMfpXbtwXLccctlypS/SaNGjRzMmCG7SoDmzlXlsOO22Ltp7hyqaZo7h8RiqHAELDYIOBEdS2jlypVy5pmXSkHB9SJyWeDoK1YcLR07fihvvTVFDjjggMDX8UQSyIQAzV0m9HhttghY7N00d9mqpiyMS3OXBagckgQCErDYIAKi4WlZItC9+zUyZUoLEbk59B3q1r1O+vdvLLfdNjT0tbyABNIhQHOXDjVek20CFns3zV22qyrC8WnuIoTJoUggJAGLDSIkIp4eIYH3339fOnceJOvWzUpz1E1Sq9YRsmjRbGnatGmaY/AyEghOgOYuOCuemTsCFns3zV3u6ivjO9HcZYyQA5BA2gQsNoi0YfHCjAn07j1Q/v73tiJyVdpjVa8+SEaPbrrPrstpD8YLSSAFAZo7lkgcCVjs3TR3cazEJDHR3DkkFkOFI2CxQcCJ6FBCrVqdLEuXPicijTOI+p9y7rmPyOuvP5HBGLyUBIIRoLkLxoln5ZaAxd5Nc5fbGsvobjR3GeHjxSSQEQGLDSIjYLw4bQLr16+X5s2Pl82bl6c9xk8X/kdatLhIli6dm+E4vJwEUhOguUvNiGfknoDF3k1zl/s6S/uONHdpo+OFJJAxAYsNImNoHCAtAqtWrZJjjz1f1q9flNb1//+iXdKo0fHy7beZjpNhGLzcBAGaOxMyO5ekxd5Nc+dQmdLcOSQWQ4UjYLFBwInoSEIbNmyQZs2Olc2bV2QYcaG0bNlZCgpmZzgOLyeB1ARo7lIz4hm5J2Cxd9Pc5b7O0r4jzV3a6HghCWRMwGKDyBgaB0ibQJs2p8lXX+mzcs3SHkPkDbnggskyY8ZjGYzBS0kgGAGau2CceFZuCVjs3TR3ua2xjO5Gc5cRPl5MAhkRsNggMgLGizMicP31Q+WBB3QzlevSHqdmzZvkvvuOkN69e6c9Bi8kgaAEaO6CkuJ5uSRgsXfT3OWywjK8F81dhgB5OQlkQMBig8gAFy/NkMCcOXPkoouuk3XrPkpzpEKpV+8kWbx4luTn56c5Bi8jgeAEaO6Cs+KZuSNgsXfT3OWuvjK+E81dxgg5AAmkTcBig0gbFi+MhMCVV94okyc3kF27bg09Xv36veSWW46UAQP6h76WF5BAOgRo7tKhxmuyTcBi76a5y3ZVRTg+zV2EMDkUCYQkYLFBhETE0yMmoF+Wzzqruyxc2D3Uy8yrVbtTzjxzqUyf/n8RR8ThSCA5AZo7VkccCVjs3TR3cazEJDHR3DkkFkOFI2CxQcCJ6GBCWnfdu98g//73CbJjx10pMlgn9eoNlZNP3iFPPvlXqVevnoMZM2RXCdDcuaocdtwWezfNnUM1TXPnkFgMFY6AxQYBJ6KjCW3cuFFuvfVeeeKJqbJly//Inj3nicjRIlJVRLaIyAKpXn26VKr0hAwb1k+GDLnZ0UwZtssEaO5cVg83dou9m+bOoXqmuXNILIYKR8Big4AT0fGEFi9eLFOnvizTp8+W5csLZMeOrVK7dn1p1aqtdO16mlxyySVy2GGHOZ4lw3eVAM2dq8phx22xd9PcOVTTNHcOicVQ4QhYbBBwIgIltHPnTlm+fLm0bdsWKCum4jIBmjuX1cON3WLvprlzqJ5p7hwSi6HCEbDYIOBEBEqI5g5ITJBUaO5AhARLw2LvprkLUcRFRUUyffp0mThxouzYsUPatGkjffr0kXbt2u0zyu7du2XKlCny7LPPeue1b99eBg4cKHl5ebJo0SIZPXq0fP/993LyySfLjTfeGPihd5q7EGLxVBKImIDFBhExQg4XIQGauwhhcqhICNDcRYKRg0RMwGLvprkLUURr1qyR+++/X3r16iXNmjWTF198UQoKCqR///5SsWLF4pE++OADefvttz3jVq1aNZk6daqsXLlS/vCHPxRfry+V/ec//+n9+RVXXBEoCpq7QJh4EglkhYDFBpEVkBw0EgI0d5Fg5CAREqC5ixAmh4qMgMXeTXMXonw++eQTefPNN4vNXGFhoYwfP96blatdu3bSkb7++muZMGGC9OjRQx599FG5/fbbpX79+vLRRx95xu/WW2/1TGCqg+YuFSH+PQlkj4DFBpE9mhw5UwI0d5kS5PVRE6C5i5oox4uCgMXeTXMXonLmzp0rc+bMkX79+nlXbdiwQe666y7P7DVu3DjpSAsWLJBXX33VW8L5l7/8xZv548xdcvBsECGKkqfmjIDFBpEzuLxRaAI0d6GR8YIsE2DvzjJgDp8WAYu9m+YuRKnoLNuKFSv2MXd33nmn3HDDDdKiRYtSR9q0aZP3jJ0uvWzVqpXMmzdPRo0aJVu2bPGe1Rs+fLg0bNhwv2t13K1bt3qze/4xe/Zs6d27t1StWtUzlKjHtm3bZO/evWXOhqLmzrziS2Dt2rXe87GVKlWKb5CMzAwBfbZb339XWv8wA4GJxooAe3es5GAwPxOw2LtXr179Q35+fjWdSHLlqFBUVDRGRAbkOuCwM3fbt2+XsWPHyjnnnCMdOnSQL7/8Up566ikZMGCA1KpVS5YsWeJtvHLzzTdLjRo19knnoYceks2bN4vO+vnHtGnTZMiQIVK9enXp2bNnrtPP2f3U1O7Zs0fq1q2bs3vyRiSQioAuw27QoAHNXSpQ/PucEFBzt27dOjn44INzcj/ehARSEWDvTkWIf18eBCz27m+++WZHfn5+dZq7ABW3cOFCmTlzpjdzpxuoaMGMGzdOBg8evJ8R0ab7yCOPyFFHHSXnn3++VKhQwVuaqQYvcVlnqpm/xLD4zF0AkXgKCWSJgMWlHVlCyWEjIMBlmRFA5BCREuCyzEhxcrCICFjs3VyWGaJ4dLfMe++9V/r27SvNmzeX1157TebPny+DBg2SypUrF4+kP+BGjhwpXbp0kU6dOnnGTg81ds8//7xce+21nhnUmbvHH39chg4d6s3kpTpo7lIR4t+TQPYIWGwQ2aPJkTMlQHOXKUFeHzUBmruoiXK8KAhY7N00dyEqR99zp+Zs0qRJoo21adOmMmzYMG/ny8QZuMmTJ3vnJB5NmjSRMWPGeIZOd9jUH4L6njxdoqmvVQhy0NwFocRzSCA7BCw2iOyQ5KhREKC5i4Iix4iSAM1dlDQ5ThtGagAAIABJREFUVlQELPZumruoqicH49Dc5QAyb0ECSQhYbBAshvgSoLmLrzZWI6O5s6p8vPO22Ltp7uJdk/tER3PnkFgMFY6AxQYBJyJQQjR3QGKCpEJzByIkWBoWezfNnUNFTHPnkFgMFY6AxQYBJyJQQjR3QGKCpEJzByIkWBoWezfNnUNFTHPnkFgMFY6AxQYBJyJQQjR3QGKCpEJzByIkWBoWezfNnUNFTHPnkFgMFY6AxQYBJyJQQjR3QGKCpEJzByIkWBoWezfNnUNFTHPnkFgMFY6AxQYBJyJQQjR3QGKCpEJzByIkWBoWezfNnUNFTHPnkFgMFY6AxQYBJyJQQjR3QGKCpEJzByIkWBoWezfNnUNFTHPnkFgMFY6AxQYBJyJQQjR3QGKCpEJzByIkWBoWezfNnUNFTHPnkFgMFY6AxQYBJyJQQjR3QGKCpEJzByIkWBoWezfNnUNFTHPnkFgMFY6AxQYBJyJQQjR3QGKCpEJzByIkWBoWe7cZc7d7925ZsmSJzJs3Tz799FPZvHmzV7516tSRY489Vk444QQ5/PDDpVKlSrEta5q72ErDwAwQsNggDMjqbIo0d85KBxs4zR2stE4nZrF3w5u7DRs2yLPPPisvvfSSaDPUQw3cQQcd5P33mjVrRI2fb/Q6d+4sXbp0kVq1asWumGnuYicJAzJEwGKDMCSvc6nS3DknGXzANHfwEjuZoMXeDWvudu3aJTNmzJBJkyZ5Ru28886TTp06ySGHHCKVK1fep0B//PFH+frrr+Xtt9+WmTNnyp49e+SKK66QCy+8UKpUqRKbYqa5i40UDMQgAYsNwqDMzqRMc+eMVGYCpbkzI7VTiVrs3ZDmbvv27XL33Xd7s3LXXXedHH300VKhQoVAxaizePPnz5eJEyd6s3vDhg2TGjVqBLo22yfR3GWbMMcngeQELDYI1kN8CdDcxVcbq5HR3FlVPt55W+zdsOZu6dKlcsQRR6T9DF1RUZEsXrxYWrRoQXOX488tG0SOgfN2gQhYbBCBwPCkciFAc1cu2HnTMgiwd7M84kjAYu+GNHdxLK4oYuLMXRQUOQYJpEfAYoNIjxSvygUBmrtcUOY9whCguQtDi+fmioDF3k1zJyL6fJ7O0unRrl27WD1nl1j8NHe5+lHA+5DA/gQsNgjWQXwJ0NzFVxurkdHcWVU+3nlb7N00dyKiO2oOGDDAq86xY8dK/fr1Y1mpNHexlIVBGSFgsUEYkdbJNGnunJQNOmiaO2h5nU3OYu+muaO5i90Hlg0idpIwIBGx2CAofHwJ0NzFVxurkbF3W1U+3nlb7N00dzR3sftUskHEThIGRHPHGogZAZq7mAnCcIS9m0UQRwI0d3FUZf+YKhQVFY0RkZ/WUUZwxHVZZmFhocyaNas4w169eslXX30leXl5EWQd3yHYIOKrjeXILDYIy3rHPXeau7grZC8+9m57mruQscXezZm7GM/cqbkbMWJE8WfnsccekxUrVtDcufDThDHCEbDYIOBEBEqI5g5ITJBUaO5AhARLw2LvprmLsbkr+fnihipgP3GYjlMELDYIpwQyFizNnTHBHUiX5s4BkQyGaLF3Q5q77du3ywsvvCCbN28OVMbaJN99911vl0zulhkIWVZPYoPIKl4OniYBiw0iTVS8LAcEaO5yAJm3CEWAvTsULp6cIwIWezekufOfoVu5cmWo0mnSpAnNXShi2TmZDSI7XDlqZgQsNojMiPHqbBKgucsmXY6dDgH27nSo8ZpsE7DYuyHNXbYLpbzG57LM8iLP+5IAX4XAGogXAZq7eOnBaIS7ZbIIYkmA5i6WsuwXVOS7Zfp30Bm/mjVrSpUqVWJJguYulrIwKCMELDYII9I6mSbNnZOyQQfNmTtoeZ1NzmLvNj9zt3v3blmwYIE89dRTsmnTJhk9erT37F0cD5q7OKrCmKwQsNggrGjrUp4//vijfPzxx1JQUCD66EHr1q2lZcuW8otf/MKlNBgrIAGaO0BRAVKy2LvNmrutW7fK1KlTZdq0ad7GKwcccIB06NBBBg8eLDVq1IhlOdPcxVIWBmWEgMUGYURaJ9L85ptv5IEHHpEnnnhedu/Ol+3b24iIrjTZJJUqfS516uySa675L7nqql5St25dJ3JikFgEaO6w9ETJxmLvNmXuioqK5Msvv5QpU6bI7NmzRWftqlatKhdffLF07dpVGjZsGOtaprmLtTwMDpyAxQYBLqkz6T355JPSr98dsmFDT9mzp7eIHFhK7F9JzZoPyiGHzJIJE0bIOeec40x+DBSDAM0dho5oWVjs3SbMnT6b8P7778ujjz4q+mJw/8jPz/d2x4y7qfPjpblD+5HDfFwiYLFBuKQPaqwTJkyQ2257XNaufVhEjgqQ5ptSt25vefTRsdKlS5cA5/MUEoiGAM1dNBw5SrQELPZuWHOns3SrV6+W559/XmbOnClq8HSzlLPOOks6deok9913n1SoUCHWrz4oWd40d9F+4DkaCYQhYLFBhOHDc6MnMH36dOnZc7isW/eqiBwS4gYfS926XeWdd16U4447LsR1PJUE0idAc5c+O16ZPQIWezekudPn6UaOHCnz58+XSpUqyQknnOAtvdQmp//vvwdPSynOLy2nuWuUvU87RyaBkAQsNoiQiHh6xAQOP/x0+fe/R4hIpzRGflTOO++f8tprj6dxLS8hgfAEaO7CM+MV2SdgsXdDmrvEl5iffvrpcvbZZ8vxxx/vPV+nB81d9j9MmdyBDSITerw2WwQsNohsseS4qQk88cQTcv31b8rGjZNSn5zkjAYNfiVTp94lHTt2THsMXkgCQQmwdwclxfNyScBi74Y0d1o0a9eulVdeeUVefvllbzdMNXb6gPmFF14oDRo0kIEDB3q1xZm7XH7Egt2LDSIYJ56VWwIWG0RuCfNuiQTOO6+HvPHG/4jIeRmAeUD69y+UsWNHZjAGLyWBYATYu4Nx4lm5JWCxd8OaO790Et9jt2jRItm7d6/UqlVLfvjhB2nUqBHNXW4/Y4HuxgYRCBNPyjEBiw0ix4h5u58J6DPjhxxyhKxZ85mIVMmAy2fyy18OlXnzpmcwBi8lgWAE2LuDceJZuSVgsXfDm7vEEio5m6d/165dO+nRo0fx83i5Lblwd+OGKuF48WwSiJKAxQYRJT+OFZzA999/L0ce2Uk2bFgS/KJSz9wqhx56mqxcuSDDcXg5CaQmQHOXmhHPyD0Bi73blLnzS0pn8woKCuSZZ54pft9dXl6e/O53v5Pzzz9fqlTJ5Del2StcmrvsseXIJJCKgMUGkYoJ/z47BL799ls5+uizZf36zzO8wQ5p3LiDrFr1aYbj8HISSE2A5i41I56RewIWe7dJc5dYWrqz5ptvvinPPfecZ+ri/AwezV3ufyjwjiTgE7DYIKh++RDQV/c0anS4bNiwLMMAvpJjjrlWPv10Zobj8HISSE2A5i41I56RewIWe7d5c+eXmf9evIMOOogzd7n/7O1zRzaIchaAty+VgMUGwVIoPwKnnNJZZs8eIiIdMgji/+TKKxfIP/5xXwZj8FISCEaAvTsYJ56VWwIWezfNXW5rLKO7ceYuI3y8mAQyImCxQWQEjBdnROCBBx6QIUOWybZtY9Mep0GDzjJpUi+56KKL0h6DF5JAUAI0d0FJ8bxcErDYuyHNXeJ77soqoJo1a0rr1q2lW7ductJJJ0mFChVyWW+h70VzFxoZLyCByAhYbBCRweNAoQmsWbNGjjrqdPnPf14SkTahrxd5XY477s/yySevpXEtLyGB8ARo7sIz4xXZJ2Cxd0Oau02bNsmoUaNEm2NZx65du0R/GOnrEc4991y5/vrrpVq1atmvtDTvQHOXJjheRgIRELDYICLAxiEyIPCPf/xDhg598WeDF2agtdKgwdkyefK9ct55mbwnL8w9ea51AjR31isgnvlb7N2Q5i5MeemuZCNGjJBly5bJgAEDPJMX14PmLq7KMC4LBCw2CAu6xj3Hm24aJo8//o2sWzdJRCoHCHeFHHjgFXLbbV3luuuuC3A+TyGBaAjQ3EXDkaNES8Bi7zZv7rSEFixYILfccot06NBBhgwZIpUrB2mg0RZfkNFo7oJQ4jkkkB0CFhtEdkhy1LAERoy4W/7yl+dl3bpbRKRrGZdPlDp1RsqYMcPlqquuCnsbnk8CGRGgucsIHy/OEgGLvZvmTkQKCwvl5ptvlkqVKsXqVQga17Zt24rL/ZRTTpHPP/9c9J18yAcbBLK67uZmsUG4qxZe5G+99Zb88Y9/l08//VJ27TpDtm49QkRqi8gGqVt3oYjMlLPPPkOGDbtajj/+eDwAzCj2BNi7Yy+RyQAt9m6aO22NGzZ4SzL1iNN77tTc6WYv/jFv3jz57rvvaO5M/nhi0uVNwGKDKG/mvP/+BBYtWiTaCxYvLpDVqwulZcvD5MgjW3krT1q0aEFkJFBuBGjuyg09b1wGAYu9m+ZORFavXu3N3OmMmG7EUru2/jY0fgeXZcZPE0Zkh4DFBmFHXfcy1RedL1++XNq2bete8IwYkgDNHaSszidlsXfT3InI1KlTZfz48XLBBRdIv379pGLFirEsZpq7WMrCoIwQsNggjEjrZJo0d07KBh00zR20vM4mZ7F3mzV3RUVFsn79ennzzTfl8ccf94r27rvvlmOOOSa2BUxzF1tpGJgBAhYbhAFZnU2R5s5Z6WADp7mDldbpxCz2bkhzF/Ql5n616svM+/Tp470PKM4vMqe5c/rnC4N3nIDFBuG4ZNDh09xBy+tkcjR3TsoGH7TF3g1p7rZv3y4vvPCCbN68ucyirVKlihx33HFy5JFHSo0aNWJf4DR3sZeIAQITsNgggOV0PjWaO+clhEuA5g5OUoiELPZuSHMHUY2lJEFzh6os83KBgMUG4YIuVmOkubOqfHzzprmLrzaWI7PYuyHNnT5P58/a1alTJ9ZLLcN84GjuwtDiuSQQLQGLDSJaghwtSgI0d1HS5FhREKC5i4Iix4iagMXeDWnu4vreukwLluYuU4K8ngTSJ2CxQaRPi1dmmwDNXbYJc/ywBGjuwhLj+bkgYLF309zlorIiugfNXUQgOQwJpEHAYoNIAxMvyREBmrscgeZtAhOguQuMiifmkIDF3k1zl8MCy/RWNHeZEuT1JJA+AYsNIn1avDLbBGjusk2Y44clQHMXlhjPzwUBi72b5i4XlRXRPWjuIgLJYUggDQIWG0QamHhJjgjQ3OUING8TmADNXWBUPDGHBCz2bmhzp8/enX766VK1atVAZaSbr3Tt2jW2r0WguQskI08igawQsNggsgKSg0ZCgOYuEowcJEICNHcRwuRQkRGw2Luhzd3KlStDFUeTJk1k7NixUr9+/VDX5epkmrtckeZ9SGB/AhYbBOsgvgRo7uKrjdXIaO6sKh/vvC32bmhzp+UWZ7MW9uNAcxeWGM8ngegIWGwQ0dHjSFEToLmLmijHy5QAzV2mBHl9NghY7N00d9mopCyNSXOXJbAclgQCELDYIAJg4SnlRIDmrpzA87ZJCdDcsTjiSMBi76a5i2MlJomJ5s4hsRgqHAGLDQJORKCEaO6AxARJheYOREiwNCz2bpo7h4qY5s4hsRgqHAGLDQJORKCEaO6AxARJheYOREiwNCz2bkhzt337dnnhhRe88ozz7pdhPz80d2GJ8XwSiI6AxQYRHT2OFDUBmruoiXK8TAnQ3GVKkNdng4DF3g1p7rJRHHEYk+YuDiowBqsELDYIq1q7kDfNnQsq2YqR5s6W3q5ka7F3Q5q7Xbt2yeLFi0WbX5hD34fXrl07qVKlSpjLcnYuzV3OUPNGJLAfAYsNgmUQXwI0d/HVxmpkNHdWlY933hZ7N6S505eXDxgwQPieu3h/4JJFxwbhpm7oUVtsEOiaupwfzZ3L6mHGzt6NqavrWVns3ZDmLujMXVFRkbz33nsyc+ZMr3bPPfdcuf7666VatWqxrGXO3MVSFgZlhIDFBmFEWifTpLlzUjbooGnuoOV1NjmLvRvS3AWpwHXr1snf//53efvtt6VevXqeqTv11FOlQoUKQS4vl3No7soFO29KAh4Biw2C0seXAM1dfLWxGhnNnVXl4523xd5tztzpbN37778v48aNky1btsgZZ5whffr08Qxe3A+au7grxPiQCVhsEMh6up4bzZ3rCuLFT3OHpylCRhZ7tylzpz94xowZI/Pnz5eDDjpIBg8eLEcffXRsZ+sKCwulY8eOxZ+tZcuWif5ZXl4ewuctaQ5sENDyOpucxQbhrFgGAqe5MyCyYymydzsmmJFwLfZuE+ZOn8GbMWOGTJo0ydtBs1u3bnL55ZdLjRo1Yl3aW7du3Se+tm3bysKFC2nuYq0ag0MlYLFBoGqJkBfNHYKKWDnQ3GHpiZKNxd4Nb+5WrVolf/7zn+Wzzz6T5s2byw033OC97iDOz9Yl+0BxWSbKjxrm4SIBiw3CRZ2sxExzZ0Vpd/KkuXNHK0uRWuzdsOZOZ+umTZsmjz76qFfD3bt3l8suuyy277AL8kGjuQtCieeQQHYIWGwQ2SHJUaMgQHMXBUWOESUBmrsoaXKsqAhY7N2Q5k6XM952223eEsbq1at7pk5n7VIdfIl5KkK5+Xs2iNxw5l3CEbDYIMIR4tm5JEBzl0vavFcQAuzdQSjxnFwTsNi7Ic0dX2Ke649OtPdjg4iWJ0eLhoDFBhENOY6SDQI0d9mgyjEzIcDenQk9XpstAhZ7N6S509cdbN68Wfbu3RuqVg444ACpU6dObJ/H47LMUHLyZBKIlIDFBhEpQA4WKQGau0hxcrAICNDcRQCRQ0ROwGLvhjR3kVdGTAakuYuJEAzDJAGLDcKk0I4kTXPniFCGwqS5MyS2Q6la7N00dw4VKM2dQ2IxVDgCFhsEnIhACdHcAYkJkgrNHYiQYGlY7N2Q5m7Tpk0yatQorzyHDh0qdevW9f7bX66p/524/NJ/Rk//fOzYsVK/fv1YljbNXSxlYVBGCFhsEEakdTJNmjsnZYMOmuYOWl5nk7PYuyHNXTKzFvbP41bJNHdxU4TxWCJgsUFY0te1XGnuXFMMP16aO3yNXczQYu+muRMRztzF6+PKBhEvPRjNTwQsNghqH18CNHfx1cZqZOzdVpWPd94WezfNHc1d7D6VbBCxk4QB0dyxBmJGgOYuZoIwHGHvZhHEkQDNXRxV2T+mCkVFRWNEZECycMMuv+TMXbyEZ4OIlx6MhjN3rIH4EaC5i58m1iNi77ZeAfHMn+YunrqUjIrmLi/PDaXSjJINIk1wvCyrBCw2iKwC5eAZEaC5ywgfL84CAfbuLEDlkBkTsNi7uSyTyzIz/uBEPQAbRNREOV4UBCw2iCi4cYzsEKC5yw5Xjpo+Afbu9NnxyuwRsNi7ae5o7rL3iUpzZDaINMHxsqwSsNggsgqUg2dEgOYuI3y8OAsE2LuzAJVDZkzAYu+GNnf6LN3pp58uVatW9YpDm+G7777r/Xdpf67vt+N77jL+HGU8ABtExgg5QBYIWGwQWcDIITMgsHXrVpkxY4bMnDlXFi8ukI0bN8lBBx0oxx7bWs455xS56KKLMhidl5JAZgTYuzPjx6uzQ8Bi74Y2dytXrgxVKU2aNKG5C0UsOyezQWSHK0fNjIDFBpEZMV4dJYEJEybIyJETZMeO42XjxnNE5EgRqaVrT0TkM2nQ4DVp0GCNjBjRVy699NIob82xSCAQAfbuQJh4Uo4JWOzdkOYux3WTs9vxJeY5Q80bkcB+BCw2CJZB+RPYvHmz9Ox5k7z77g+yfv2dItKqjKDmyIEH3i6XXvoL+etf7yn/4BmBKQI0d6bkdiZZi72b5s6Z8hShuXNILIYKR8Big4AT0cGELrigh/zrXy1lxw41dsGOvLzecumldWX8+NHBLuBZJBABAZq7CCByiMgJWOzdZs3dnj17ZPXq1dKoUSOpXLly5MWUjQFp7rJBlWOSQDACFhtEMDI8K1sEbr/9Lhk37jvZtOlvoW9x4IG/kdGjfys9e/YMfS0vIIF0CNDcpUON12SbgMXeDW3uioqKZO7cuTJp0iT5wx/+ICeccEJxDW3ZskWGDh0q3333ndf8LrzwQqlUqVK2ayyj8WnuMsLHi0kgIwIWG0RGwHhxRgS++OILOfnkX8umTYtEpEYaYy2SQw/9X1my5D2pWbNmGtfzEhIIR4DmLhwvnp0bAhZ7N6y52717t0yePFmefPJJb2ZuwIABcsYZZxRXku46NnPmTHn66adl/fr10qVLF+ndu3esDR7NXW5+EPAuJFAaAYsNgpVQfgRuu+0u+eMfK8revUPTDqJu3d/L+PHnyOWXX572GLyQBIISoLkLSorn5ZKAxd4Na+50xm7EiBGSn58vd9xxhzRu3LjUWtIfRrfeeqssW7ZMbrvtNjn11FNzWXOh7kVzFwoXTyaBSAlYbBCRAuRgoQgcc8w5snDhuJ93xQx1acLJU+W3v31dnn32wXQH4HUkEJgAzV1gVDwxhwQs9m5Ic/fjjz/KPffcI++//34gw/bBBx94RvC0006TIUOGxOYZvMLCQunbt2/xR0Dfb7Rq1SrJy8vL4cci97dig8g9c94xNQGLDSI1FZ6RDQK6siQ/v61s2bI6w+FXyuGH/06++OKn97vyIIFsEmDvziZdjp0uAYu9G9Lcbdq0SQYOHOi9tHz06NFy8MEHl1kTaqJuvvlm72XnY8aMkbp166ZbQ5Fep3EtXbq0eMzOnTvLkiVLaO4ipczBSCAYAYsNIhgZnhU1gW+//VaOOups2bDh8wyH3imNGv1Svv12YYbj8HISSE2A5i41I56RewIWezekuduwYYP3jJ0eY8eOlfr165dZTWHPz31p/nRHLsssL/K8LwmIWGwQ1L18COiX5DZtTpaNGwsyDGCDNG16jixf/lGG4/ByEkhNgOYuNSOekXsCFns3pLnbtm2b9xzd999/783cJXvezi8xfSWCztwdcsghMnLkyNjuLEZzl/sfCrwjCfgELDYIql9+BJo0+YWsWvVPESn7l5NlRzhHOnYcI++++1z5JcI7myFAc2dGaqcStdi7Ic2dvgJh4sSJ8swzz0j//v3lggsuKLMQX331Vbnvvvu88/r16ycVK1aMZeHS3MVSFgZlhIDFBmFE2limeeml18gzz3QSkUvTjq9ixT/KiBGVZNiwwWmPwQtJICgBmrugpHheLglY7N2Q5k6L5uuvv5ZBgwZ5rza46667pFWrVqXWUkFBgQwfPlz0Afa7775bjjnmmFzWXKh70dyFwsWTSSBSAhYbRKQAOVgoAtOnT5eePSfIunWvhLou8eR69Y6U999/Vtq1a5f2GLyQBIISoLkLSorn5ZKAxd4Na+509u7FF1+UCRMmSPXq1eWSSy6R888/33v+bu/evbJu3Tp5/fXX5ZVXXpEdO3bINddc451ToUKFXNZcqHvR3IXCxZNJIFICFhtEpAA5WGgCnTr9l/zrX5eISI/Q11auPFKuuGKTPPzwmNDX8gISSIcAzV061HhNtglY7N2w5k6LRQ3e7NmzZfz48aI7T5Z26E6a1157rZx88smxNnYaO81dtn8EcHwSSE7AYoNgPZQvgfnz58tZZ3WVjRufFJFTQgQzRdq2fUD+9a/nUu4WHWJQnkoCZRKguWOBxJGAxd4Nbe78Itu9e7esWLFCPvvsM9EtpvVo0aKFHH300d5LzuM8W5f4QaG5i+OPDcZkhYDFBmFF2zjnqcsze/S4VjZu/FPA5+/+Ks2a/Z8899yD0r59+zinxtjACNDcgQkKko7F3m3C3IHUJ2fuUIRkHk4SsNggnBQKMOgPP/xQrr9+pBQU1JL1668QkfNKZLlLRKZJgwYT5eST8+X++2+Vli1bApJgSnEmQHMXZ3Xsxmaxd9Pc/VzvOqM3efJk6dWrV8r34pXXR4Qzd+VFnvclAb7njjVQ/gSeeuopmTjxJfnoo/elSpWmsndvNTnggK1SVLROOnbsJL17d025O3T5Z8EIUAnQ3KEq63ZeNHdu6FehqKhInxD/6S3lZRy6Y6a+EuGTTz7xXm9w7LHHehunqEnyj127dsmMGTNk0qRJkpeXF+il56num62/p7nLFlmOSwKpCVhsEKmp8IzyILBlyxbRnZ6XLl0qRx11lPeYQZUqVcojFN6TBIoJ0NyxGOJIwGLvhp25mzdvntx5553y448/yoEHHujVm/7g0d0yR40aJc2bN/eevxs7dqz3LF7NmjXl97//vfz617/2Xp8Qx4PmLo6qMCYrBCw2CCvaupjnzp07Zfny5dK2bVsXw2fMgARo7gBFBUjJYu+GNHdq6O655x559913vZ0wO3fu7JWnLrt87LHH5OKLL/Zei3Drrbd6r0To0KGD3HjjjdKgQYNYlzHNXazlYXDgBCw2CHBJnU6P5s5p+SCDp7mDlNX5pCz2bkhzp0tWhg4dKuvXr5fRo0dL48aNveL0X2xetWpVbwnLhg0b5IYbbpAzzjjDiR0zae6c/xnDBBwmYLFBOCwXfOg0d/ASO5cgzZ1zkpkI2GLvhjR3atoGDPjpkTxddqlLMfXw/3zlypXSrFkzueOOO4qNnwsVTnPngkqMEZWAxQaBqiVCXjR3CCpi5UBzh6UnSjYWe7dJc6cm7+6775YjjjjCqdqluXNKLgYLRsBigwCTECodmjsoOSGSobmDkBEuCYu926S5Kzmj50ol09y5ohTjRCRgsUEg6oiSE80dipI4edDc4WiJlInF3k1z51AF09w5JBZDhSNgsUHAieh4QgsXLpSpU1+RGTNmy/LlBbJjx1apXbu+tGrVVrp16+htFta0aVPHs2T4rhKguXNVOey4LfZumjuHaprmziGxGCocAYsNAk5ERxPSRwmGD79HnnrqZdm0qYfs3XueiBwtIvpuu20i8olUq/aKVK78uAwd2k+GDh3kaKYM22Xm6ywDAAAgAElEQVQCNHcuq4cbu8XeDW3udOOUMEeTJk34EvMwwLJ0LhtElsBy2IwIWGwQGQHjxZEQ+OKLL6R79xvkyy87yA8/jEwx5nqpV2+odOiwTZ588q/Fm4lFEggHIYEUBNi7WSJxJGCxd0Oau+3bt8sLL7wgmzdvDlVnderUka5du0qNGjVKva6oqEimT58uEydOlB07dkibNm2kT58+0q5du33O3717t0yZMkWeffZZ77z27dvLwIEDJS8vT5YuXeoZyK+++kpat24tgwYN8nbuDHJw5i4IJZ5DAtkhYLFBZIckRw1KQL8sn3lmd1m06HcicmXQy6RatRFyxhlfyYwZjwe+hieSQKYEaO4yJcjrs0HAYu+GNHfZKA4dc82aNXL//fdLr169PEP24osvSkFBgfTv318qVqxYfNsPPvhA3n77be/F6NWqVZOpU6eKziL26NFD/va3v3mG8JBDDhE9b8aMGTJ8+PCkhjIxF5q7bCnLcUkgNQGLDSI1FZ6RTQK///2N8uSTDWTXrltD36Z+/avkllsOL34tUOgBeAEJhCRAcxcSGE/PCQGLvZvmLkRpffLJJ/Lmm28Wm7nCwkIZP368NytXu3btpCPpy9MnTJggZ511ljdjd91116X10nSauxBi8VQSiJiAxQYRMUIOF4LAnDlz5Ne/vk7Wr/8oxFWJpxZKvXonyeLFsyQ/Pz/NMXgZCQQnQHMXnBXPzB0Bi70b0tzp8kl/SaYutaxQoUKZVbRr1y5ZvHixd44usaxSRR9S3/+YO3euaMPt16+f95f6kPtdd93lmb3GjRsnvceCBQvk1VdflZYtW3rXfPPNN/Lxxx/LUUcd5f1WNWjjpbnL3Q8D3okEShKw2CBYBeVH4Prrh8kDD6gpuy7tIGrW7C9jx7aVq6++Ou0xeCEJBCVAcxeUFM/LJQGLvRvS3KmBUtOkhz7fVr9+fe+//Wfx9L8Tn61Ldn7J4tPllStWrNjH3N15551yww03SIsWLUqt1U2bNsno0aPliiuu8J7X04fjb7vtNmnUqJHotta6tPPmm2/2lm8mHjru1q1b5aOP/v9vbWfPni29e/eWqlWreoYS9di2bZvs3bu3zNlQ1NyZV3wJrF27VurVqyeVKlWKb5CMDIbAaad1la+/fkpEgj2TXXriM+XMMyfKE0/cD8OFicSXAHt3fLWxHJnF3r169eof8vPzqwWdPIpDfVQoKioaIyI/ubdSjmRmLeyflxw67Mydmkk1l+ecc4506NDB24ilQYMG0qVLF2/osmb+HnroIW/2UWf9/GPatGkyZMgQqV69uvTs2TMOWmQlBjW1e/bskbp162ZlfA5KAukQ0GXY+vmluUuHHq8JQ0B/KXj88WfIli3hdnze/x5rpFmzi+TDD6eHuT3PJYG0CLB3p4WNF2WZgMXe/c033+zIz8+vTnNXykxfyXrTmbaZM2d6M3e6gYoWzLhx42Tw4MH7GZF169bJI4884i29PP/8872loW+88YZs2bJFunXrVmzu7rnnHm8W7uCDD05Z3lyWmRIRTyCBrBGwuLQjazA5cJkEVq1aJccee76sX78oQ1I/yiGHHCfffffTYwc8SCCbBLgsM5t0OXa6BCz2blPLMjOdudPdMu+9917p27evNG/eXF577TWZP3++9zqDypUrF9ed/oAbOXKkN0PXqVOn4mf+dMdM3S1Tl4w2bNjQW5apG7ToBivJnvNLLGaau3Q/2ryOBDInYLFBZE6NI6RDYP369dKixfGyadPydC5PuOY/0qLFb2Tp0jkZjsPLSSA1AZq71Ix4Ru4JWOzdNHc/L48s7Rm9kiWoG7U8//zzMmnSJNm5c6c0bdpUhg0b5j3Tl/js3eTJk71zEg//BemrV6/2XqegRi/x/XdByp3mLgglnkMC2SFgsUFkhyRHDUKgVauTZenSZ0Xk0CCnJznnLTnvvEfltdeeyGAMXkoCwQjQ3AXjxLNyS8Bi76a5C2HucluO+9+N5q68FeD9LROw2CAs613euV999c3y8MOtRaR32qFUrnyj3H9/G7n22mvTHoMXkkBQAjR3QUnxvFwSsNi7ae5o7nL5GQt0LzaIQJh4Uo4JWGwQOUbM2yUQePDBB+Xaa/8iRUWfp8llo1So0ExmzXrN29CLBwlkmwB7d7YJc/x0CFjs3TR3NHfpfFayeg0bRFbxcvA0CVhsEGmi4mURELj22sEyYcInInKOiNycxojXSeXKi2XcuP+Wa665Jo3reQkJhCPA3h2OF8/ODQGLvRva3OlzbWEO/7k4/714Ya7NxblclpkLyrwHCZROwGKDYC2UH4HWrU+VgoL7ROQmEbleRC4LEYy+LWiuiFwl55//uLz66uMhruWpJJAeAZq79LjxquwSsNi7Ic2d/7JyfU9cmKNOnTr7vNw8zLW5OJfmLheUeQ8SoLljDZQvAd3ZuVmz42Tz5m9ERGfvrhOR34jIkBSB7fr5HL3uryJSSVq2vEQKCmaXb0K8uwkCNHcmZHYuSZo7NyRL+RJzN9IIHyXNXXhmvIIEoiJgsUFExY7jhCOw/3vuvhWRUSKiJq2niJwvIrrZin98KiKviMijItJDRIaJSBUR2SmNGrWXb7/N9H154eLn2TYJ0NzZ1D3uWVvs3ZAzd3EvtHTjo7lLlxyvI4HMCVhsEJlT4wjpEND33DVv/oufZ+4SR9Clli+LyCwRWSoiFUSkooi0FZGOInKJiByZcAHfc5cOf16THgGau/S48arsErDYu6HNnb6XbtGiRTJ37lzZtWuX1KpVS0477TTvBeQVKmhTdOuguXNLL0aLRcBig8BS0K1sWrc+RQoKpohIkySB/yAiO0SklohUTnLOm3LeeY/Ja6/xmTu31HczWpo7N3VDj9pi74Y1d/rc3ZgxY+S9997br27PPfdc6du3r9SoUcOpmqa5c0ouBgtGwGKDAJPQqXSuuWaQPPhgCxHpk3bcNWoMlDFjWnK3zLQJ8sIwBGjuwtDiubkiYLF3w5q7KVOmyMSJE+WEE06QG2+8UQ466CBZs2aN3H///TJv3jzvpa5dunTJVW1Fch+au0gwchASSIuAxQaRFiheFAmBWbNmycUX3yTr1ulSzHSOdVKnznGyePFs0d7BgwSyTYDmLtuEOX46BCz2bkhzt2PHDrnzzjuloKBA/vSnP0mLFvrbz5+OJUuWyODBg+WYY46R4cOHS9WqVdOplXK5huauXLDzpiTgEbDYICh9+RLo0eM6mTxZjVmqXTL3j7NevWtk0KDmMnTooPJNgnc3Q4DmzozUTiVqsXdDmjvdRnrAgAFe8Y0dO1YS31unD6rr3+kzdyX/Lu7VSnMXd4UYHzIBiw0CWU8Xcvvuu+/kzDMvlSVLeonI/wYOuXLle+T00xfIm28+HfgankgCmRKgucuUIK/PBgGLvducuSvL+GWjqKIck+YuSpociwTCEbDYIMIR4tnZILBw4ULp3v16KSg4S3btujXFLbZJnTpD5Je/XCNPPfVX73EEHiSQKwI0d7kizfuEIWCxd9Pc1a8fpkbK9Vyau3LFz5sbJ2CxQRiXPDbp6/PiQ4eOkmnT3pb163UG7zwRafdzfHtEZL5UrvyyVK/+f9KvXy+5445hcsABB8QmfgZigwDNnQ2dXcvSYu+muaO5i93nlA0idpIwID5zxxqIAYGPP/5Ynn32ZXn99dmyYkWB7Ny5XWrUqCstW7aVLl1Oly5dLpbWrRNfbh6DoBmCGQLs3WakdipRmjs35KpQVFQ0RkR+eqiulMNferlnzx5vY5W6desWn7Vp0ya5/fbbvf8v+Xf6m846derE9h14nLlzo0AZJSYBiw0CU0mMrPR1P7pB2PHHH4+RELNwngDNnfMSQiZgsXdDz9ytXLkyVKE2adIk1pus0NyFkpMnk0CkBCw2iEgBcrBICezcuVOWL18ubdu2jXRcDkYC6RKguUuXHK/LJgGLvRvS3O3atUsWL14s2vzCHPpahHbt2kmVKlXCXJazc2nucoaaNyKB/QhYbBAsg/gSoLmLrzZWI6O5s6p8vPO22LshzV28yyz96Gju0mfHK0kgUwIWG0SmzHh99gjQ3GWPLUdOjwDNXXrceFV2CVjs3ZDm7ocffpDCwkI57LDDMnp+Tp/dq1mzZmxm8mjusvsDgKOTQFkELDYIVkR8CdDcxVcbq5HR3FlVPt55W+zdkOZON00ZMmSING3aVK688srQ7/rRbacfe+wxWbZsmYwaNWqfDVlyWcJqUGfNmlV8y169eslXX30leXl5uQwj5/dig8g5ct4wAAGLDSIAFp5STgRo7soJPG+blAB7N4sjjgQs9m5Ic6fFtXXrVpkwYYK88847ctJJJ8nFF1/sPU9XuXLlUmtPdx779NNP5bnnnpPPP/9cfvWrX0mfPn2kXr165Varau5GjBhRfH81nCtWrKC5KzdFeGPLBCw2CMt6xz13mru4K2QvPpo7e5q7kLHF3g1r7rTgioqKpKCgQP7+9797xm3v3r3SsGFDqVWrVvEOYyr6xo0bvX/0VQjHHnusXHXVVdKqVauMlnRmo+C5LDMbVDkmCQQjYLFBBCPDs8qDAM1deVDnPcsiQHPH+ogjAYu9G9rc+UWmJm/t2rXy1ltvyZw5c7zto7dt2+b9tT5T16xZM+nUqZOcdtppnvmL60FzF1dlGJcFAhYbhAVdXc2R5s5V5XDjprnD1dblzCz2bhPmzuWiTIyd5g5FSebhIgGLDcJFnazETHNnRWl38qS5c0crS5Fa7N00dw5VOM2dQ2IxVDgCFhsEnIhACdHcAYkJkgrNHYiQYGlY7N00dw4VMc2dQ2IxVDgCFhsEnIhACdHcAYkJkgrNHYiQYGlY7N00dw4VMc2dQ2IxVDgCFhsEnIhACdHcAYkJkgrNHYiQYGlY7N00dw4VMc2dQ2IxVDgCFhsEnIhACdHcAYkJkgrNHYiQYGlY7N00dw4VMc2dQ2IxVDgCFhsEnIhACdHcAYkJkgrNHYiQYGlY7N00dw4VMc2dQ2IxVDgCFhsEnIhACdHcAYkJkgrNHYiQYGlY7N00dw4VMc2dQ2IxVDgCFhsEnIhACdHcAYkJkgrNHYiQYGlY7N3Q5m7Xrl0yd+5cmT17tlx99dVSt25dr2T1B9Cf//xn+fjjj73/b9++vdx0001y4IEHxrqkae5iLQ+DAydgsUGAS+p0ejR3TssHGTzNHaSszidlsXfDmrvt27fLmDFj5L333pMmTZrI2LFjpX79+rJp0yYZPny4rFy5Uk499VRZvXq1fPHFF9K8eXMZOXJkrA0ezZ3zP2OYgMMELDYIh+WCD53mDl5i5xKkuXNOMhMBW+zdsObujTfe8AzdiSeeKIMHD5ZatWp5Rez/+S233CKnn3667N69Wx5++GGZOnWq9OrVSy699NLYFjvNXWylYWAGCFhsEAZkdTZFmjtnpYMNnOYOVlqnE7PYuyHN3Y8//ij33HOPfPTRR3LvvffK4Ycf7hXmnj17PMP35Zdfyp/+9CfJy8vz/nzp0qUyaNAgad26tdx+++1SvXr1WBYyzV0sZWFQRghYbBBGpHUyTZo7J2WDDprmDlpeZ5Oz2LshzZ0uvRw4cKA3K6dmzjdx/p+riRswYIBUrFjRK9YNGzZ4/6+Hv3wzjlVMcxdHVRiTFQIWG4QVbV3Mk+bORdWwY6a5w9bX1ews9m5Ic5fMrPkzdJdffrl069atuE5p7uL1kWWDiJcejOYnAhYbBLWPLwGau/hqYzUy9m6rysc7b4u9G9Lcbdu2TW699Vb5/vvvZfTo0dK4cWOv8vR5u3HjxnlLNo8++ujialyyZIn3XN4RRxzBZZkx+IyyQcRABIawHwGLDYJlEF8CNHfx1cZqZOzdVpWPd94WezekuSsqKpKJEyfKM888I/3795cLLrhA9LUIo0aNksLCQu/f/msR9Dm8Bx98UKZNm+ZtpqKbqsT14LLMuCrDuCwQsNggLOjqao40d64qhxs3zR2uti5nZrF3Q5o7LcJly5bJ0KFDvVcf6CsPtm7dKp9++qlcc801cvHFF4sawLVr18qzzz4rL774ojRs2NCb0dPXJsT1oLmLqzKMywIBiw3Cgq6u5khz56pyuHHT3OFq63JmFns3rLnTQly8eLG3DFONXtWqVaV79+7eP5UqVSreREXfd6eG7v+xdyZgVpTX1l6MEpCpQVQQFSSgaWKMaMQZB4xxiOIcNcYkSIxchws4YDQEUREZ1JsIxEtQcyVeVMQBUAN/NIkEvBhEcSAKYkA0jUwNiMrU//OVnk4DPVTVqVOnvrXXeZ7/ufmxvq/2ftfuXiyqTpV7NcIBBxyQ6flVuMu0PCqOnIBFgyCX1Ov2FO68lo+yeIU7Slm9b8qid1OHu9om0r3k/Nlnnw1ek1BaWhoEvqx/FO6yrpDqYyZg0SCY9fS9N4U73xXkq1/hjk9Tho4serfZcFfdwLqnZjZr1gyNGzfO5Dwr3GVSFhVlhIBFgzAirZdtKtx5KRt10Qp31PJ625xF7zYf7ty78BYsWIBHH300+H6ee7pm69atMznECneZlEVFGSFg0SCMSOtlmwp3XspGXbTCHbW83jZn0bvNhjv3gJWpU6cGT8lcv3496tevj549ewavRGjatGkmhtg92dO91iH3Oeqoo/D2229XvpQ9E0UWoAgZRAGgasu8CVg0iLyhaYOCEVC4KxhabRyTgLw7JjgtKygBi95tKty5J2S+++67mDx5MubMmQN31c49aMU9PfOcc84JnpiZpY8Ld1Vftj5v3jx8/PHHCndZEkm1mCFg0SDMiOthowp3HopGXrLCHbnAnrZn0btNhDtngi+//DIefPDB4D13uU/79u0xevTozIW6mn5+dFump79ZVDYFAYsGQSEcaRMKd6TCetyWwp3H4hGXbtG7acOdu0q3YsUKTJkyBTNnzoQzQvewlJNOOgm9evXCmDFjUK9evSDcZfU7djv/rCncEf/2UWuZJ2DRIDIviuECFe4Mi5/R1hXuMiqM8bIsejdluHPfpxs2bBjmz58fvOLg8MMPD269POSQQ3Z4x52bd4W77P3UyyCyp4kqAiwahHTPLgGFu+xqY7UyebdV5bPdt0Xvpgx37pUGAwcOhHtB+XHHHYeTTz4Zhx56aPD9OvfJ/XeFu2z+QMogsqmL9aosGoR1zbPcv8JdltWxWZu826buWe/aondThjs3aKtWrcK0adOCF5W7p2G6YNe7d2+cdtppaNOmDQYNGhTMo67cZe/HUgaRPU1Uka7caQayRUDhLlt6qBpA3q0pyCIBhbssqrJrTfUqKipGARgYptyq77F78803sX37duy+++74/PPPsffeeyvchYGY8jEyiJSB63ShCFg0iFBgdFBRCCjcFQW7TloLAXm3xiOLBCx6N+2Vu+oGbOeree6Y0tJSXHrppZXfx8viYOZq0gNVsqyOamMnYNEg2DX1uT+FO5/V46xd4Y5TV9+7sujdpsJdbkDd1bzFixfjscceq3zfXUlJCS655BKceuqpaNy4cSZnWeEuk7KoKCMELBqEEWm9bFPhzkvZqItWuKOW19vmLHq3yXBXdULdkzVnzZqFJ554Igh1Wf4OnsKdt79bVDgBAYsGQSAbbQsKd7TSetuYwp230lEXbtG7zYe73ETn3ovXrl07Xbkr8o+5DKLIAuj01RKwaBAahewSULjLrjZWK5N3W1U+231b9G4T4c7dhrls2TIsXbo0uB2zQYMG6Nq1Kw444AC0b98+eJm5Dx9dufNBJdXISsCiQbBqydCXwh2Dilw9KNxx6cnSjUXvpg53LtTNmDEDDz/8cPA6hOo+7rt2V1xxBU466aTMhzyFO5ZfNerDRwIWDcJHnazUrHBnRWl/+lS480crS5Va9G7acOeC3QMPPICpU6fCBbgLL7wQRx55JJo0aRLMtPuu3csvvxx8184Fvz59+qBfv35o2LBhZmde4S6z0qgwAwQsGoQBWb1tUeHOW+loC1e4o5XW68YsejdtuPvLX/6CO+64A506dcKwYcOwxx57VDuc7pfRrbfeGtyy+ctf/hJHH310ZodY4S6z0qgwAwQsGoQBWb1tUeHOW+loC1e4o5XW68YsejdluNuyZQvuuusuzJ07Nwh4hxxySK2DOXv2bNx2223BrZkDBw4MvpOXxY/CXRZVUU1WCFg0CCva+tinwp2PqnHXrHDHra+v3Vn0bspwV15ejkGDBsGZ38iRI7HnnnvWOpMrVqzA9ddfH9y+OXz4cDRv3jyTM6xwl0lZVJQRAhYNwoi0XrapcOelbNRFK9xRy+ttcxa9mzLcrV27NrgC5z5h3lsX9fhiTbjCXbHI67wiAFg0COmeXQIKd9nVxmplCndWlc923xa9W+EOgMJdtn4wZRDZ0kPVfEnAokFI++wSULjLrjZWK5N3W1U+231b9G6FO4W7zP1UyiAyJ4kKUrjTDGSMgMJdxgRROZB3awiySEDhLouq7FpTvYqKilEAvrzvsppP1CtxUY8vFibdllks8jqvCOjKnWYgWwQU7rKlh6qBwp2GIJMEFO4yKcsuRYUOd8uXL4/UUceOHUN9Ry/SpgkerHCXIExtJQIRCVg0iIiIdHiKBBTuUoStU4UioCt3oTDpoJQJWPRuytsyN23ahCeffDJ4OXmUT4sWLXDOOeegadOmUZaldqzCXWqodSIR2IWARYPQGGSXgMJddrWxWpnCnVXls923Re+mDHfZHrP41SncxWenlSKQLwGLBpEvM60vHAGFu8Kx1c7xCCjcxeOmVYUlYNG7Fe4KO1OJ7q5wlyhObSYCkQhYNIhIgHRwqgQU7lLFrZOFIKBwFwKSDkmdgEXvVrhLfczCn7CsrAzHHnts5YKlS5fC/Zl72TrzRwbBrK6/vVk0CH/V4q9c4Y5fY986lHf7ppiNei16N2W4Ky8vx/Dhw7Fy5cpIk9uuXTsMHjwYLVu2jLSuUAdv3Lhxh627deuGhQsXKtwVCrj2FYFaCFg0CA1Edgko3GVXG6uVKdxZVT7bfVv0bspwl3u1gZ6Wme0fuJqqk0H4qRt71RYNgl1Tn/tTuPNZPc7a5d2cuvrelUXvpgx3vg9iTfXrO3esyqovHwhYNAgfdLFao8KdVeWz27fCXXa1sVyZRe9WuPNo4hXuPBJLpdIRsGgQdCJ63tC//vUvzJgxA9Onz8U//rEYGzaUo6SkLUpLu+KMM47GmWeeiWbNmnnepcr3lYDCna/Kcddt0bspw13utkw3rqNHj0br1q0pJlfhjkJGNeEpAYsG4alUlGXfffcoDB9+P7ZuPRMbN/YGUAqgOYC1ABagVavn0KzZaxg69Gr89Kc/pWSgprJNQOEu2/pYrc6idyvceTTtCnceiaVS6QhYNAg6ET1syF2tu+SS6zB/fiusW3cbgHa1dPEO2ra9Baed1gEPP/xfHnarkn0moHDns3q8tVv0boU7j+ZZ4c4jsVQqHQGLBkEnomcNff755+jd+2LMmdMT27bdELr6li2vw1lnbcPDD/869BodKAL5ElC4y5eg1heCgEXvVrgrxCQVaE+FuwKB1bYiEIKARYMIgUWHFJDAwIG34oEHPsPGjaMin6Vt2/Nxxx290a9fv8hrtUAE4hBQuItDTWsKTcCid1OHu02bNqFv377YfffdQ83ObrvthtLSUjRu3DjU8WkfpHCXNnGdTwT+TcCiQUj/4hF44403cPzxF2DdurcB1I9RyGLsuedZeOedl2m+dx4DgpakSEDhLkXYOlVoAha9mzrc6T13oWc/UwfKIDIlh4r5ioBFg5D4xSNw442/wt13uwemDIxdRIsWP8d99x2Byy+/PPYeWigCYQnIu8OS0nFpErDo3dThbtu2bRg6dChatmwZao7q16+PFi1aoF69eqGOT/sgXblLm7jOJwK6cqcZKA6B0tIT8PbbvwXQNY8CpuGss6biqad+l8ceWioC4Qgo3IXjpKPSJaBwly7vuGerV1FR4b6AUOM/Z+pVCHHRZmOdDCIbOqiKHQlYNAjNQHEIrF+/HvvscxA2bFiRZwEf4etfPx/vvjs7z320XATqJiDvrpuRjkifgEXvpr5y50ZI77lL/wcp3zPKIPIlqPWFIGDRIArBUXvWTeCjjz5C9+4nY+1a9327fD5bsNdeh+Djj9/KZxOtFYFQBOTdoTDpoJQJWPRuhbuUhyyf0+m2zHzoaa0I5EfAokHkR0yr4xJwf0nu2rUn1q1bEneLr9atwf77fxdLl87Lcx8tF4G6CSjc1c1IR6RPwKJ3U4a78vJyDB8+PJigwYMHh/7OXfojF+2MCnfReOloEUiSgEWDSJKf9opGYI89voFVq/4MYI9oC3c4+mX06HEnXn11Rh57aKkIhCOgcBeOk45Kl4BF76YMd3HHxn1Xr1mzZnoVQlyACa2TQSQEUtskSsCiQSQKUJtFIrDvvodj+fJrAPww0rodD74VJ5/8d8ycqXCXB0QtDUlA3h0SlA5LlYBF76YPd+4q3nvvvYdGjRqhc+fOaN7cPVp6x8/mzZvx1FNPYebMmbj77rsz+04gXblL9feBTiYCOxCwaBAageIRaNOmE9asOQDArJhFbAPQBYcccgBeey3uHjFPrWUmCSjcmZQ9801b9G7acPfFF19gwoQJmDZtGrZu3RoMX8OGDXHxxRfjBz/4QfC/3WfJkiUYMWIEli5div333x+jRo3K7G2cCneZ/x2iAokJWDQIYjkz3VpZWRkOPPBYrFvXE8DRAH4Wo96bAWzBvvv+Cf/8599jrNcSEYhGQOEuGi8dnQ4Bi95NG+4mT54chLuOHTsGYc698+5//ud/sGrVKvziF7/AUUcdFVyt+93vfoft27fjhBNOwBVXXIE2bdqkM20xzqJwFwOalohAQgQsGkRC6LRNRAL/flrmFADnA3Bv/zk1wi4TADwO4BHsvfcJ+OijNyOs1aEiEI+Awl08bhG3nFAAACAASURBVFpVWAIWvZsy3H3++ecYNmwYFixYgDvuuAOHHHJIMDmzZ8/GbbfdhmOOOQbdunULgl2rVq1w7bXX4sgjj8zsy8tzY69wV9hfANpdBGojYNEgNBHFIbBp0ya0b38gysuXAXAPVbkSwCAAPw1R0J1f3co5FkATfOMbl+Ott14KsU6HiEB+BBTu8uOn1YUhYNG7KcNd7iXmFRUVwXvuSkpKgolxt7pcf/31wf+tX78+jj32WFx11VVBwPPho3Dng0qqkZWARYNg1dKHvg477DT8/e93APg2AHflzf3vDQB+BOA0AM2qtPEJgKcBTATQA8AtAPYE8BguvvgvmDTpNz60rBo9J6Bw57mApOVb9G7qcOfmtOpLzHOhb/ny5ejTpw/69etX+d07H2Za4c4HlVQjKwGLBsGqpQ993XDDTRg5sgLAiCrlPgvA/b/ZABp8FfDWAWgK4HgAZwM4rvL4+vXPxOTJP8J5553nQ8uq0XMCCneeC0havkXvNhnu3ANWRo4ciT33dP+y6c9H4c4frVQpHwGLBsGnoj8dDRx4I8aMeRDAwq+uwu1cu7tl8zMAuwPoUE1jc9CgwWV45JFhuOiii/xpXJV6S0DhzlvpqAu36N0mw93OV/R8mWqFO1+UUp2MBCwaBKOOvvR0yCHfxeuvuxeYuytz0yKWvf2r2zmPwIUXNsD//u+4iOt1uAhEJ6BwF52ZVhSegEXvVrgr/FzFPoP7bmD//v0r18+YMQMffvhh5XcIY2+c8YUyiIwLZLQ8iwZhVOqit71x40a0b98NGza478+5WzM7AfivkHW5q3mXAvgcQDscdND7ePtt91AWfUSgsATk3YXlq93jEbDo3dThzj1xrG/fvth9d3fbCuAM070ewX2q/nluXHbbbTeUlpaicePG8SYo4VUu3Ln38OU+Z599NhYtWqRwlzBnbScCYQhYNIgwXHRM8gTcP+J94xtHY8OGwwC41yEMBPA2gFsBHFXLCd0Vvl999fqEG4Ord3vssRErV76XfJHaUQR2IqBwp5HIIgGL3k0d7tyDU6J83Dvxqj6AJcraNI7VbZlpUNY5RKB6AhYNQrNQHAIrV67EPvscji1bxgA496siJgP4LYDdAJwM4BsAmgNY89X38v4IwD0Z+ucATvlqzV1o2XI81q37oDiN6KymCCjcmZLbm2YtejdluHOvQFi/fn3wcvIoH/d6hBYtWmT2fXcKd1HU1LEikCwBiwaRLEHtFoVAw4Z7Y9u2fwBosdOyFwG8AuB9AJu++u9dvrqi13OnY+ehRYvLUF7+TpRT61gRiEVA4S4WNi0qMAGL3k0Z7go8J0XbXuGuaOh1YhGARYOQ7MUh8OWVu29jy5YVeRZQjlatDsPatbotM0+QWh6CgMJdCEg6JHUCFr1b4Q6AezXCggULMGvWLPzsZz9D69atUx++MCdUuAtDSceIQGEIWDSIwpDUrnUR+Oijj9Ct2/HYuDHfULYZbdt+E5984q4A6iMChSWgcFdYvto9HgGL3m063K1atQrTpk3Ds88+G9zGqe/cxfvBSXqVDCJpotovCQIWDSIJbtojOoFPP/0U7dsfiPXro31vfNcz/RMHHfQjvP32S9GL0AoRiEhA3h0RmA5PhYBF7zYX7tz38d59911MnjwZc+bMCa7aue/ZnXnmmTjjjDPQtm3bVIYtzkl05S4ONa0RgWQIWDSIZMhplzgEDj30e3jttbsAfCvO8q/WPI6LLnoRjz46No89tFQEwhFQuAvHSUelS8Cid5sJd+61CH/84x/xxBNPwL1iwH3cKxKuuuoqHHfccXCvQcj6R+Eu6wqpPmYCFg2CWc+s9zZ8+EgMGbIRW7YMjV1q69Y/xPjxZ+KCCy6IvYcWikBYAgp3YUnpuDQJWPRu6nDnrtKtWLECU6ZMwcyZM/HFF18EIe6II47A66+/Hlyxy/KrD3YefoW7NH8d6FwisCMBiwahGSgeAfeO00MOOQ4bN74BoE2MQuahc+ersWTJ3BhrtUQEohNQuIvOTCsKT8Cid1OGO3er5ezZszFp0iQsXboU7hUH3bt3x0UXXYRDDjkkeJn5wIHupbBQuCv8z1XkM8ggIiPTghQIWDSIFLDqFLUQGDVqFIYPfwtr1jwYmdMee5yEX/+6Hy688MLIa7VABOIQkHfHoaY1hSZg0bspw93atWuD8OZeYu6M7bzzzkOrVq0q5yf33xXuCv0jFW9/GUQ8blpVWAIWDaKwRLV7GALnn98PL7zQHBs2jA5zOIBtaNv2UlxxxYG4884hIdfoMBHIn4C8O3+G2iF5Aha9mzLcbd68GY8//jiefPLJ4CmY7lbM3r1749xzz0WHDh2wbt06XblL/ucnsR1lEImh1EYJErBoEAni01Z5EPjRj67BjBkfYNUqF9Z61LLTC2jb9lfo3/90/OpXt+RxRi0VgegE5N3RmWlF4QlY9G7KcJcbldz76x599FG8+eab2L59O/bcc0+ceOKJwcNVmjZtqtsyC/9zFfkMMojIyLQgBQIWDSIFrDpFSAKPPPIIbrttPNasaYvVq08C8A0AzQGsRb16r6Ok5Hl06tQUQ4dehdNOOy3krjpMBJIjIO9OjqV2So6ARe+mDndVR2Pnd9q5/+aelnnttdfimGOOQcOGDZObpALtpAeqFAisthWBEAQsGkQILDokZQIvvPAC/vKXV/D664uxevVatG+/F3r0+DqOO+6owMv0EYFiEVC4KxZ5nbc2Aha920y4ywmfu5r3zDPPYN68eZXvuTv77LPRp0+fIPBl9aNwl1VlVJcFAhYNwoKuvvbonv78wQcfoFu3br62oLrJCCjckQlK0o5F7zYX7qrOqntq5qxZsyrffdexY8dM36apcEfym0ZteEnAokF4KZSRohXujAjtUZsKdx6JZahUi95NHe7ce+7cd+1eeeUVuIesuKty7raVTp06oV69epWj7Y5799138eKLL+IHP/gBWrZsmcmxV7jLpCwqyggBiwZhRFov21S481I26qIV7qjl9bY5i95NG+42bdoE946gv/71r7sM5CmnnIL+/fsHD1Tx6aNw55NaqpWNgEWDYNOQqR+FOyY1OXpRuOPQka0Li95NG+4mT56MCRMm4PDDD8d1112Hdu3aYeXKlbj33nuD79pdddVVwXfsfPoo3PmklmplI2DRINg0ZOpH4Y5JTY5eFO44dGTrwqJ3U4a7zz77DEOHDsXixYtx9913o3PnzpWzumjRItx44404+OCDccsttwTvwPPlo3Dni1Kqk5GARYNg1JGlJ4U7FiV5+lC449GSqROL3k0Z7tauXVvjS8rXrFkT/Df3nbvRo0ejdevWoWfYfTdv+vTpwRVBFyC7du2KK6+8EqWlpTvs4Z7I6a4cuhepu+N69OiBQYMGoaSkpPK4srIy3HPPPUHQDFuDwl1oqXSgCCROwKJBJA5RGyZGQOEuMZTaKCECCncJgdQ2iRKw6N3mwl1twa+uacrd1tm3b1/sv//+ePrpp4OrgwMGDECDBg0ql8+ePTt4OIu7HbRJkyaYOnUqli9fHrxTzx3nwt+4cePw2muvRQqYCnd1KaT/LgKFI2DRIApHUzvnS0DhLl+CWp80AYW7pIlqvyQIWPRuhbsIV+5cGHOvTsiFOXf1bezYscFVuebNm9c4g++//34Q5txtoO5JnO47f8899xw2bNiAm2++WVfudiIng0ji15n2SJqARYNImqH2S46Awl1yLLVTMgTk3clw1C7JErDo3Qp3EcKde6XC3Llzgytw7uOuAt5+++1B2OvQoUON07hgwYIgzLkQ6J7ied999+H888/HI488EvyZbsvcEZ0MItlfbNotGQIWDSIZctqlEAQU7gpBVXvmQ0DenQ89rS0UAYveTR3utm3bFjxYpep768rLyzFkyJBghnb+b/Xr10eLFi12eAde1WFzt1cuW7Zsh3Dn9rjmmmt2eGhL1TXufCNHjsTll1+OAw44IPgunvvunXuKp3tVQ03hzu3rXrL+6quvVm43Z84c9OvXL3gIjAuUrJ9PP/0U27dvr/VqKGvv6iu7BFatWoVWrVqhYcOG2S1SlZkh4G7vX7duHdq2bWumZzWabQLy7mzrY7U6i969YsWKz9u3b9+kffv23sher6KiYhSAgTVVnPtenfueW5RPx44da/0OXNQrd+4qnXtoS+/evdGzZ0+89957eOqpp3D11VcHD1qpLdz99re/xfr16+Gu+uU+bu1NN92Er33ta/jRj34UpTWvjnWh1gXzrL5M3iuYKjYxAu427DZt2ijcJUZUG+VDwIW71atXY88998xnG60VgcQIyLsTQ6mNEiRg0bv/+c9/fta+ffuvUYW7zZs346233oK7bSXKx10Rc0++bNy4cbXLFi5ciJkzZ1Y+GMUNjLvF0j3xcucg4kx34sSJ6N69O0499dTgaqC78ue+o1f149bt/LqGmmrWA1WiqKljRSBZAhZv7UiWoHZLkoBuy0ySpvZKgoBuy0yCovZImoBF76a8LTPpwcjt556WOWLECPTv3x+dOnXC888/j/nz5+OGG25Ao0aNKk/rfsENGzYseEl6r169qr3N011drO3KXXU9KNwVSlntKwJ1E7BoEHVT0RHFIqBwVyzyOm9NBBTuNBtZJGDRuxXuIkyie8/dlClT8NBDDwVXBffbb7/Kp11W/e7dpEmTgmOqfna+5VPhrmbwMogIQ6lDUyNg0SBSg6sTRSagcBcZmRYUmIC8u8CAtX0sAha9W+Eu1qgUZ5Gu3BWHu84qAo6ARYOQ8tkloHCXXW2sVqZwZ1X5bPdt0bsV7rI9kztUp3DnkVgqlY6ARYOgE5GoIYU7IjFJWlG4IxGSrA2L3q1w59EQK9x5JJZKpSNg0SDoRCRqSOGOSEySVhTuSIQka8OidyvceTTECnceiaVS6QhYNAg6EQkack9pdu8/Xbx4MT788MPg/anu/x1xxBHBe1r1EYFiEVC4KxZ5nbc2Aha9W+HOo58JhTuPxFKpdAQsGgSdiB439Prrr2PkyN/h6aefROPGx2Pt2m4AWqCiYi3atHkLFRULcOmlF2LAgH7Bw770EYG0CSjcpU1c5wtDwKJ3U4a73HvunOi1vbcuNxTuZeNPPvlk8P8955xz0LRp0zDzkvoxCnepI9cJRaCSgEWDkPzZIDBu3DjcdNMIrF9/I4Cf11DUetSvfz/atHkYY8fejvPOOy8bxasKMwQU7sxI7VWjFr2bMty51wwMHDgwGL7Ro0ejdevWwf8uLy/H8OHDg/89ePDgyheP13R81qZX4S5riqgeSwQsGoQlfbPa6913341Ro17CJ59MANA+RJnz0abNT3HPPQPwwx/+MMTxOkQEkiGgcJcMR+2SLAGL3m0q3NUU4hTukv1Bync3GUS+BLW+EAQsGkQhOGrP8AQee+wx9O//G6xa9UcATcIvxHto2fK7mD79f3D00UdHWKdDRSA+AXl3fHZaWTgCFr1b4Q6Awl3hfqji7CyDiENNawpNwKJBFJqp9q+ZwMaNG1Fa2gvLlo0HcFgMVI/j6KMfxcsvf/mVA31EoNAE5N2FJqz94xCw6N0Kdwp3cX5WCrpGBlFQvNo8JgGLBhETlZYlQGDChAkYOPBVrF/vwl28T9u2p+IPfxiI3r17x9tAq0QgAgF5dwRYOjQ1Aha9W+FO4S61H7CwJ5JBhCWl49IkYNEg0uSrc+1I4IQTLsBLL10FoFceaP4bV121BPfff1cee2ipCIQjIO8Ox0lHpUvAoncr3CncpftTFuJsMogQkHRI6gQsGkTqkHXCgMDWrVux114HYfXqfwConweVd/Dtb/8n5s9/Po89tFQEwhGQd4fjpKPSJWDRuxXuFO7S/SkLcTYZRAhIOiR1AhYNInXIOmFA4OOPP0Zp6YlYu/adPIlswj77HIXlyxfkuY+Wi0DdBOTddTPSEekTsOjd1OFu27ZtGDp0aOUrD9yrEIYMGRJMVnV/3qBBgx1enZD+CNZ+Rr0KIWuKqB5LBCwahCV9s9RrkuGuQ4cj8eGHr2epPdVCSkDhjlRYz9uy6N3U4W758uWRRrJjx44Kd5GIFeZgGURhuGrX/AhYNIj8iGl1XAK6LTMuOa0rJgF5dzHp69w1EbDo3ZThbvPmzXjrrbfwxRdfRJr23XbbDaWlpWjcuHGkdWkdrCt3aZHWeURgVwIWDUJzUDwCvXpdgD//uT+A4/MoQg9UyQOelkYkoHAXEZgOT4WARe+mDHepTEsRTqJwVwToOqUIfEXAokFI/OIR+PJVCK9h/fr7YxfhXoXw6KODcPLJJ8feQwtFICwBhbuwpHRcmgQserfCXZoTlue5FO7yBKjlIpAHAYsGkQcuLc2TwPr169G9+wlYvvwBAD1i7PYEjjpqEmbPnhpjrZaIQHQCCnfRmWlF4QlY9G4T4W7VqlX429/+hnfffRdO5IYNG+LAAw9E9+7dcdhhh1U+cKXwI5bfGRTu8uOn1SKQDwGLBpEPL63Nn8DkyZNx9dVj8cknMwFE+brAYrRs+V1Mm/YwjjnmmPwL0Q4iEIKAwl0ISDokdQIWvZs63G3cuBHjxo3DrFmzsH379moHygW90047DT/96U/RtGnT1IcuygkV7qLQ0rEikCwBiwaRLEHtFofA8OF3YcyYP2PVqokA9g6xxQK0bfsTjB59HS677LIQx+sQEUiGgMJdMhy1S7IELHo3bbjbtGkThg8fjrlz5+Lggw/GFVdcgS5dugRX7dxny5YteOeddzBx4sTg4Ss9e/bE4MGDMxXwysrKgiuOuU/fvn3x3nvvoaSkJNnJz9huMoiMCaJyAgIWDULSZ4PA2LFjMXjwSKxfPxhAvxqK2oj69X+DkpIHcf/9w3DBBRdko3hVYYaAvNuM1F41atG7acPd1KlT4QyxrtBWNQQOGDAA3/ve9zIztC7c3XbbbZX1PPzww1i2bJnCXWYUUiGWCFg0CEv6Zr3X+fPnY+TICZg+/Vk0anQC1qw5EIC722Qd2rR5C9u3/x2XXnoRBgzoh/333z/r7ag+QgIKd4SiErRk0bspw517BcLtt9+ON954AyNGjAi+X1fbZ8GCBfjFL34RBMGbbroJjRo1yuQ467bMTMqioowQsGgQRqT1qk33gvNXX301uIvjo48+xgEHdMYBBxyAI444wpvvj3sFXMWGJqBwFxqVDkyRgEXvpgx3a9euxcCBA1FRURG8lLyu2xjdFbLrr78e7j13o0aNyqxBKtyl+NtApxKBnQhYNAgNQXYJuH/E/OCDD9CtW7fsFqnKTBFQuDMltzfNWvRu6nDnJs+Fu9atW9c6hLkwGPb4Yk20wl2xyOu8IqDv3GkGskVA4S5beqgaQOFOU5BFAgp3WVRl15rqVVRUjAIwsKZyo4a1qMcXC5PCXbHI67wioHCnGcgWAYW7bOmhahTuNAPZJKBwl01ddq5K4U5Py/RjUlUlFQGLBkElIFkzCndkghK0oyt3BCIStmDRu6lvy9y2bRuGDh1a53foysvLMWTIEDRo0CDUbZzFmn1duSsWeZ1XBHTlTjOQLQIKd9nSQ9Xoyp1mIJsEFO6yqUvsK3fLly+P1FHHjh0V7iIRK8zB+te/wnDVrvkRsGgQ+RHT6kISULgrJF3tHYeAvDsONa0pNAGL3k155W7z5s3Bi8md+UX5uKdllpaWonHjxlGWpXasrtylhlonEoFdCFg0CI1Bdgko3GVXG6uVKdxZVT7bfVv0bspwl+0xi1+dwl18dlopAvkSsGgQ+TLT+sIRULgrHFvtHI+Awl08blpVWAIWvVvhrrAzlejuCneJ4tRmIhCJgEWDiARIB6dKQOEuVdw6WQgCCnchIOmQ1AlY9G6Fu9THLP4JFe7is9NKEciXgEWDyJeZ1heOgMJd4dhq53gEFO7icdOqwhKw6N0Kd4WdqUR3V7hLFKc2E4FIBCwaRCRAOjhVAgp3qeLWyUIQULgLAUmHpE7Aoncr3KU+ZvFPqHAXn51WikC+BCwaRL7MtL5wBBTuCsdWO8cjoHAXj5tWFZaARe9WuCvsTCW6u8Jdoji1mQhEImDRICIB0sGpElC4SxW3ThaCgMJdCEg6JHUCFr1b4S71MYt/QoW7+Oy0UgTyJWDRIPJlpvWFI6BwVzi22jkeAYW7eNy0qrAELHq3wh2AtWvXYuDAgcF0jR49Gq1bty7spMXcXeEuJjgtE4EECFg0iASwaYsCEVC4KxBYbRubgMJdbHRaWEACFr1b4U7hroA/UvG2lkHE46ZVhSVg0SAKS1S750NA4S4felpbCALy7kJQ1Z75ErDo3Qp3Cnf5/twkvl4GkThSbZgAAYsGkQA2bVEAAlu3bsXixYuxZMkSfPOb38S+++5bgLNoSxGIRkDeHY2Xjk6HgEXvVrhTuEvnpyvCWWQQEWDp0NQIWDSI1ODqRKEIPPXUU5g48RnMnTsb27c3RUVFEwAb0aRJfZx44vH48Y/PxoknnhhqLx0kAkkTkHcnTVT7JUHAoncr3CncJfGzk+geMohEcWqzhAhYNIiE0GmbPAm88cYbuPba2/Hmm19g1arLAZwGYLcqu64F8DTatp2Ik04qxZgxt6J9+/Z5nlXLRSAaAXl3NF46Oh0CFr1b4U7hLp2frghnkUFEgKVDUyNg0SBSg6sT1UjgT3/6Ey666Of45JPBAFywq+szAgcdNANPPDEO3/jGN+o6WP9dBBIjIO9ODKU2SpCARe+mDHcVFRVYv349tm/fHmo8ysvLMWTIEDRo0EBPywxFrLAHySAKy1e7xyNg0SDikdKqpAi8+eabOOmk87By5W8AnBxh2wdx8MGT8NJLj2f26c8RmtGhnhCQd3silLEyLXo3ZbjLvdpg+fLlkUa4Y8eOCneRiBXmYBlEYbhq1/wIWDSI/Ihpdb4ETjnlEsyceQKAvpG3atLkFlxxxTb8138Nj7xWC0QgDgF5dxxqWlNoAha9mzLcbd68GW+99Rbco6KjfHbbbTeUlpaicePGUZYV7NiysjJ8+umnlfsfddRRePvtt1FSUlKwc2ZhYxlEFlRQDTsTsGgQmoLiEXjhhRdw6aVjsGrVCzGLqEDLlt0wd+4zOPDAA2PuoWUiEJ6AvDs8Kx2ZHgGL3k0Z7tIbmcKeyYW7c889t/Ik8+bNw8cff6xwV1js2l0EqiVg0SA0CsUjcOmlV2PSpCMAXBq7iEaNfoU772yOQYMGxt5DC0UgLAGFu7CkdFyaBCx6t8LdVxO2atUq/PnPf8bJJ5+Mli1bpjl3oc+1zz77wD01TVfuQiPTgSKQGAGLBpEYPG0UmcB++x2GZcueA7BH5LX/XjAbvXrdhxdffCyPPbRUBMIRULgLx0lHpUvAonebDnfuRbALFizAo48+CvfF9Q4dOug7d+n+zFV7NhlEBkRQCbsQsGgQGoPiEHD/2NilyxEoL1+SZwFrsd9+vfHBB6/muY+Wi0DdBOTddTPSEekTsOjdJsPdxo0bMWvWrCDUrVmzBvXr10f37t1x8cUX49BDD0W9evXSn74QZ9SVuxCQdIgIFIiARYMoEEptWweBDz/8EN/61qlYs+bNPFl9gfbtD8OKFQvz3EfLRaBuAgp3dTPSEekTsOjdZsKdez3Cu+++i8mTJ2POnDlwV+0aNmyIU089Feeff74XL3xVuEv/l4LOKAI5AhYNQuoXh4B7lc8++xyEDRtW5FnACnTtehH+8Y+/5rmPlotA3QQU7upmpCPSJ2DRu+nDnXti5t/+9rfgKt3SpUuDqdprr73gXpfQrl27TN+GufOPgMJd+r8UdEYRULjTDBSDQPfuJ+Ktt8YB6JbH6Z9Fnz7P4Mkn/zuPPbRUBMIRULgLx0lHpUtA4S5d3nHPVq+iomIUgBof/+Wu0q1YsQJTpkzBzJkzg1citGjRAqeffnpwpa5JkyYYNGhQcP7Ro0d785JXhbu4I6N1IpA/AYsGkT817RCXwE03DcWIEc0AfOlVcT4tWvwMv/710bjsssviLNcaEYhEQOEuEi4dnBIBi95NeeWu6kvMTzjhBJxzzjno0qVLcBum++T+u8JdSj9ZEU8jg4gITIenQsCiQaQCVieploB7MvLxx1+AdeveAtAgBqV/YO+9z8M777yc2SdAx2hKSzJMQN6dYXEMl2bRuynD3aZNmzBixAjMnTs3GOfOnTvjggsugHsJuHtRucJdtn/KZRDZ1sdqdRYNwqrWWen7hht+ifHjN2LDhjGRS2rb9lwMH/499O3bN/JaLRCBOATk3XGoaU2hCVj0bspwlxsU9zjpadOm4dlnn4X7groLdkcccUTwLrvx48ejQYMGui2z0D9VMfaXQcSApiUFJ2DRIAoOVSeolcDmzZtxyimX4G9/OxRbtgwOTatVq/9Anz4NMXHivaHX6EARyJeAvDtfglpfCAIWvZs63OWGZOf32W3fvj34T23atMGdd94ZXNnz4aPv3PmgkmpkJWDRIFi19KmvlStX4oc/vA7/93/NsG7dbQD2rqX8N9G27S34/vc74Xe/u8enNlUrAQGFOwIRCVuw6N0mwl3VWc1dzXv++eexevVqb95x53pQuCP8raOWvCFg0SC8EcdAoWPGjMEdd4zF1q2nYP36UwB0B7A7gDUAFqB16xnYffe3cdtt1+Dyyy83QEQtZo2Awl3WFFE9joBF76YMd+5pme42TPdxT8ms7qXk1b337sADD8Ttt9+e2S+fK9zpF5UIFI+ARYMoHm2duToC7i/PM2bMwIwZc7Bo0WJs2LAebdq0Rffu3XD66UfjvPPOEzgRKBoBhbuiodeJayFg0bspw13UB6Zs3LgRs2bNwuzZs3HzzTdn9tUICnf6/SUCxSNg0SCKR1tnrouAe8XPBx98gG7d8nkPXl1n0X8XgfAEFO7Cs9KR6RGw6N0Kd+nNV95nUrjLG6E2EIHYBCwaRGxYWlhwAgp3BUesE0QkoHAXEZgO6C0NBQAAIABJREFUT4WARe9WuEtltJI5icJdMhy1iwjEIWDRIOJw0pp0CCjcpcNZZwlPQOEuPCsdmR4Bi96tcJfefOV9JoW7vBFqAxGITcCiQcSGpYUFJ6BwV3DEOkFEAgp3EYHp8FQIWPRu6nDnvnt33HHHBe+3C/NxD18555xz0LRp0zCHp36Mwl3qyHVCEagkYNEgJH92CSjcZVcbq5Up3FlVPtt9W/Ru6nC3fPnySBPXsWPHTL/UXOEukpw6WAQSJWDRIBIFqM0SJaBwlyhObZYAAYW7BCBqi8QJWPRu6nDnJmT06NGZffpl1AlWuItKTMeLQHIELBpEcvS0U9IEFO6SJqr98iWgcJcvQa0vBAGL3q1wV4hJKtCeCncFAqttRSAEAYsGEQKLDikSAYW7IoHXaWskoHCn4cgiAYverXCXxUmsoSaFO4/EUql0BCwaBJ2IRA0p3BGJSdKKwh2JkGRtWPRuhTuPhljhziOxVCodAYsGQSciUUMKd0RikrSicEciJFkbFr2bMtxt2rQJTz75ZDCeWX76ZdSfH4W7qMR0vAgkR8CiQSRHTzslTUDhLmmi2i9fAgp3+RLU+kIQsOjdlOGuEMORhT0V7rKggmqwSsCiQVjV2oe+Fe58UMlWjQp3tvT2pVuL3m0i3G3cuBGvvPIKXnrpJaxYsSKYxw4dOqBXr1444ogjsPvuu2dyRsvKynDsscdW1rZ06VK4PyspKclkvUkVJYNIiqT2SZKARYNIkp/2SpaAwl2yPLVb/gTk3fkz1A7JE7Do3dThbuvWrZg+fToefPBBfPrpp8HEtG3bNvi/q1atCv5vs2bN8OMf/xinn346GjZsmPxU5bGjC6VVP926dcPChQsV7vJgqqUiEJeARYOIy0rrCk9A4a7wjHWGaAQU7qLx0tHpELDo3bThrqKiAk8//TTGjRuHVq1aoX///jjyyCPRqFGjYJpc8Js/fz7Gjx8fXM0777zz8JOf/AQNGjRIZ9pinEW3ZcaApiUikBABiwaREDptUwACCncFgKot8yKgcJcXPi0uEAGL3k0b7t555x3cfPPN2HPPPTFs2DDsscce1Y6N+2V066234sMPP8Sdd96Jgw8+uEDjlf+2Cnf5M9QOIhCXgEWDiMtK6wpPQOGu8Ix1hmgEFO6i8dLR6RCw6N2U4c5dtfvNb36DZ555BgMGDMD3vve9Wifoueeew5gxY/D9738f//Ef/4F69eqlM3ERz6JwFxGYDheBBAlYNIgE8WmrhAko3CUMVNvlTUDhLm+E2qAABCx6N2W427BhAwYPHow1a9Zg5MiRwcNTavu42zKvv/567LXXXsFVPvc9vCx+FO6yqIpqskLAokFY0dbHPhXufFSNu2aFO259fe3OondThru1a9di4MCBwRyOHj0arVu3rnUmox5frAFXuCsWeZ1XBACLBiHds0tA4S672litTOHOqvLZ7tuid1OGu/LycgwaNAjO/NyVO/e9u9o+7vUC7spdixYtMHz4cDRv3jyTk6pwl0lZVJQRAhYNwoi0XrapcOelbNRFK9xRy+ttcxa9mzLcbdmyBXfddRdefvll/PKXv8TRRx9d61DOnj0bt912G0466aTgil9Wn5ipcOft7xYVTkDAokEQyEbbgsIdrbTeNqZw56101IVb9G7KcOemNBfYevTogVtuuQVNmzatdnjdu+SGDBmCRYsWBUHQvdQ8qx+Fu6wqo7osELBoEBZ09bVHhTtfleOtW+GOV1ufO7Po3bThzr3H7oEHHsDUqVPRs2dPXH311WjXrt0O87ly5Urce++9mDdvHvr06YN+/fpl7kXmVQtWuPP514tq952ARYPwXTPm+hXumNX1szeFOz91Y6/aonfThjs3rJs2bQpeYv7HP/4R27dvR9u2beECknvAyttvvw33i8h9zjjjjCDY7bbbbpmecYW7TMuj4sgJWDQIckm9bk/hzmv5KItXuKOU1fumLHo3dbhzE+neebd48eLgnXevvvoqVq1aFQxqq1atgit65513Hvbdd9/MvttOV+68/72iBkgIWDQIEuko21C4o5TV66YU7ryWj7Z4i95NH+6YplVX7pjUVC++EbBoEL5pZKlehTtLavvRq8KdHzpZq9Kid1OGO1/eWxf1B0zhLioxHS8CyRGwaBDJ0dNOSRNQuEuaqPbLl4DCXb4Etb4QBCx6t8JdISapQHsq3BUIrLYVgRAELBpECCw6pEgEFO6KBF6nrZGAwp2GI4sELHq3wl0WJ7GGmhTuPBJLpdIRsGgQdCISNaRwRyQmSSsKdyRCkrVh0bsV7jwaYoU7j8RSqXQELBoEnYhEDSncEYlJ0orCHYmQZG1Y9G7qcOdehdC3b1/svvvuoUbVvQqhtLQUjRs3DnV82gcp3KVNXOcTgX8TsGgQ0j+7BBTusquN1coU7qwqn+2+LXo3dbhbvnx5pInr2LEjRo8eHbwHL4sfhbssqqKarBCwaBBWtPWxT4U7H1XjrlnhjltfX7uz6N3U4W7btm0YOnQoWrZsGWom69evjxYtWmT2nXcKd6Fk1EEiUBACFg2iICC1aSIEFO4SwahNEiSgcJcgTG2VGAGL3k0d7txkZPlKXNTJVbiLSkzHi0ByBCwaRHL0tFPSBBTukiaq/fIloHCXL0GtLwQBi96tcFeISSrQngp3BQKrbUUgBAGLBhECiw4pEgGFuyKB12lrJKBwp+HIIgGL3q1wl8VJrKEmhTuPxFKpdAQsGgSdiEQNKdwRiUnSisIdiZBkbVj0bspwV15ejuHDhwfjOXjw4NDfucv6PCvcZV0h1cdMwKJBMOvpe28Kd74ryFe/wh2fpgwdWfRuynDHMIyuh7KyMvTv37+ynRkzZuDDDz9ESUkJS4vV9iGDoJbX2+YsGoS3YhkoXOHOgMietSjv9kwwI+Va9G6FuwwPtwt3S5Ysqazw7LPPxqJFixTuMqyZSuMlYNEgeNX0vzOFO/81ZOtA4Y5NUY5+LHq3wp1Hs6vbMj0SS6XSEbBoEHQiEjWkcEckJkkrCnckQpK1YdG7Fe48GmKFO4/EUql0BCwaBJ2IRA0p3BGJSdKKwh2JkGRtWPRuhTuPhljhziOxVCodAYsGQSciUUMKd0RikrSicEciJFkbFr1b4c6jIVa480gslUpHwKJB0IlI1JDCHZGYJK0o3JEISdaGRe9WuPNoiBXuPBJLpdIRsGgQdCISNaRwRyQmSSsKdyRCkrVh0bsV7jwaYoU7j8RSqXQELBoEnYhEDSncEYlJ0orCHYmQZG1Y9G6FO4+GWOHOI7FUKh0BiwZBJyJRQwp3RGKStKJwRyIkWRsWvVvhzqMhVrjzSCyVSkfAokHQiUjUkMIdkZgkrSjckQhJ1oZF71a482iIFe48Ekul0hGwaBB0IhI1pHBHJCZJKwp3JEKStWHRuxXuPBpihTuPxFKpdAQsGgSdiEQNKdwRiUnSisIdiZBkbVj0boU7j4ZY4c4jsVQqHQGLBkEnIlFDCndEYpK0onBHIiRZGxa9W+HOoyFWuPNILJVKR8CiQdCJSNSQwh2RmCStKNyRCEnWhkXvVrjzaIgV7jwSS6XSEbBoEHQiEjWkcEckJkkrCnckQpK1YdG7Fe48GmKFO4/EUql0BCwaBJ2IRA0p3BGJSdKKwh2JkGRtWPRuhTuPhljhziOxVCodAYsGQSciUUMKd0RikrSicEciJFkbFr1b4c6jIVa480gslUpHwKJB0IlI1JDCHZGYJK0o3JEISdaGRe9WuPNoiBXuPBJLpdIRsGgQdCISNaRwRyQmSSsKdyRCkrVh0bsV7jwaYoU7j8RSqXQELBoEnYhEDSncEYlJ0orCHYmQZG1Y9G6FO4+GWOHOI7FUKh0BiwZBJyJRQwp3RGKStKJwRyIkWRsWvVvhLsIQV1RUYPr06ZgwYQI+++wzdO3aFVdeeSVKS0t32GXr1q2YPHkyHn/88eC4Hj16YNCgQWjRokW1f15SUhKqCoW7UJh0kAgUhIBFgygISG2aCAGFu0QwapMECSjcJQhTWyVGwKJ3K9xFGJ+VK1fi3nvvRd++fbH//vvj6aefxuLFizFgwAA0aNCgcqfZs2fjxRdfxHXXXYcmTZpg6tSpWL58OQ4//HD8+c9/3uXPr7322h3W11SSwl0EsXSoCCRMwKJBJIxQ2yVIQOEuQZjaKhECCneJYNQmCROw6N0KdxGG6LXXXsOsWbMqw1xZWRnGjh0bXJVr3rx5jTu9//77GDduHG655Ra0bNmy8ria/lzh7hO4q5977713BHV0qAgUloBFgygsUe2eDwGFu3zoaW0hCCjcFYKq9syXgEXvVriLMDWvvPIK5s6dC3elzX3Wrl2L22+/PQh7HTp0qHGnBQsW4LnnngtCYKNGjSqPq+nPFe4U7iKMpQ5NiYBFg0gJrU4Tg4DCXQxoWlJQAgp3BcWrzWMSsOjdCncRhsXdXrls2bIdwt3QoUNxzTXXoHPnztXuVF5ejpEjR+Lyyy9Hly5dKo+p6c9rK0e3ZUYQS4eKQMIELBpEwgi1XYIEFO4ShKmtEiGgcJcIRm2SMAGL3q1wF2GIol6527RpE0aPHo3evXujZ8+elWeq6c+rltK/f3+441599dXKP3YDeu655wZX/9wVQ9aPewiNe3hN06ZNWVtUXx4SWLduXXD7ddXv13rYhkomIbBt2zZs2LABrVq1IulIbfhOQN7tu4Kc9Vv07pUrV25u37594/bt23sjar2KiopRAAamXfHChQsxc+bM4Mqd+wue+87dfffdhxtvvHGH79K5ulavXo2JEyeie/fuOPXUU1GvXr2g3Jr+fOde3FVCN5Au0OU+999/P0aNGoVmzZrhjDPOSLv91M7nrmpu374drVu3Tu2cOpEI1EVgxYoVaNeu3Q63Vte1Rv9dBApFYMuWLXAP+artKwGFOrf2FYHqCMi7NRdZJGDRu997771NHTp0aKpwF2IinZGOGDEC7qpap06d8Pzzz2P+/Pm44YYbdvgLn7s1YdiwYejTpw969epVGexq+vMQpw4O0W2ZYUnpOBFInoDFWzuSp6gdkyKg2zKTIql9kiKg2zKTIql9kiRg0bt1W2aECXK3Ck6ZMgUPPfQQnLHut99+uPnmm4MrTFW/ezdp0qTgmKqfjh074qijjgrec7fzn7tbN8NcpVK4iyCWDhWBhAlYNIiEEWq7BAko3CUIU1slQkDhLhGM2iRhAha9W+Eu4SEq5HYKd4Wkq71FoHYCFg1CM5FdAgp32dXGamUKd1aVz3bfFr1b4S7bM7lDdQp3HomlUukIWDQIOhGJGlK4IxKTpBWFOxIhydqw6N0Kdx4NscKdR2KpVDoCFg2CTkSihhTuiMQkaUXhjkRIsjYserfCnUdDrHDnkVgqlY6ARYOgE5GoIYU7IjFJWlG4IxGSrA2L3q1w59EQK9x5JJZKpSNg0SDoRCRqSOGOSEySVhTuSIQka8OidyvceTTECnceiaVS6QhYNAg6EYkaUrgjEpOkFYU7EiHJ2rDo3Qp3Hg2xwp1HYqlUOgIWDYJORKKGFO6IxCRpReGOREiyNix6t8KdR0OscOeRWCqVjoBFg6ATkaghhTsiMUlaUbgjEZKsDYverXDn0RAr3HkklkqlI2DRIOhEJGpI4Y5ITJJWFO5IhCRrw6J3K9x5NMQKdx6JpVLpCFg0CDoRiRpSuCMSk6QVhTsSIcnasOjdCnceDbHCnUdiqVQ6AhYNgk5EooYU7ojEJGlF4Y5ESLI2LHq3wp1HQ6xw55FYKpWOgEWDoBORqCGFOyIxSVpRuCMRkqwNi96tcOfRECvceSSWSqUjYNEg6EQkakjhjkhMklYU7kiEJGvDoncr3Hk0xAp3HomlUukIWDQIOhGJGlK4IxKTpBWFOxIhydqw6N0Kdx4NscKdR2KpVDoCFg2CTkSihhTuiMQkaUXhjkRIsjYserfCnUdDrHDnkVgqlY6ARYOgE5GoIYU7IjFJWlG4IxGSrA2L3q1w59EQK9x5JJZKpSNg0SDoRCRqSOGOSEySVhTuSIQka8OidyvceTTECnceiaVS6QhYNAg6EYkaUrgjEpOkFYU7EiHJ2rDo3Qp3Hg2xwp1HYqlUOgIWDYJORKKGFO6IxCRpReGOREiyNix6t8KdR0OscOeRWCqVjoBFg6ATkaghhTsiMUlaUbgjEZKsDYverXDn0RAr3HkklkqlI2DRIOhEJGpI4Y5ITJJWFO5IhCRrw6J3K9xleIjLysrw1FNPVVZ40003YcmSJSgpKclw1fmXJoPIn6F2SJ6ARYNInqJ2TIqAwl1SJLVPUgTk3UmR1D5JErDo3Qp3SU5Qwnu5cDd+/PjKXceMGYOlS5cq3CXMWduJQBgCFg0iDBcdUxwCCnfF4a6z1kxA4U7TkUUCFr1b4S6Lk1hDTbot0yOxVCodAYsGQSciUUMKd0RikrSicEciJFkbFr1b4c6jIVa480gslUpHwKJB0IlI1JDCHZGYJK0o3JEISdaGRe9WuPNoiBXuPBJLpdIRsGgQdCISNaRwRyQmSSsKdyRCkrVh0bsV7jwaYoU7j8RSqXQELBoEnYhEDSncEYlJ0orCHYmQZG1Y9G6FO4+GWOHOI7FUKh0BiwZBJyJRQwp3RGKStKJwRyIkWRsWvVvhzqMhVrjzSCyVSkfAokHQiUjUkMIdkZgkrSjckQhJ1oZF71a482iIFe48Ekul0hGwaBB0IhI1pHBHJCZJKwp3JEKStWHRuxXuPBpihTuPxFKpdAQsGgSdiEQNKdwRiUnSisIdiZBkbVj0boU7j4ZY4c4jsVQqHQGLBkEnIlFDCndEYpK0onBHIiRZGxa9W+HOoyFWuPNILJVKR8CiQdCJSNSQwh2RmCStKNyRCEnWhkXvVrjzaIgV7jwSS6XSEbBoEHQiEjWkcEckJkkrCnckQpK1YdG7Fe48GmKFO4/EUql0BCwaBJ2IRA0p3BGJSdKKwh2JkGRtWPRuhTuPhljhziOxVCodAYsGQSciUUMKd0RikrSicEciJFkbFr1b4c6jIVa480gslUpHwKJB0IlI1JDCHZGYJK0o3JEISdaGRe9WuPNoiBXuPBJLpdIRsGgQdCISNaRwRyQmSSsKdyRCkrVh0bsV7jwaYoU7j8RSqXQELBoEnYhEDSncEYlJ0orCHYmQZG1Y9G6FO4+GWOHOI7FUKh0BiwZBJyJRQwp3RGKStKJwRyIkWRsWvVvhzqMhVrjzSCyVSkfAokHQiUjUkMIdkZgkrSjckQhJ1oZF71a482iIFe48Ekul0hGwaBB0IhI1pHBHJCZJKwp3JEKStWHRuxXuPBpihTuPxFKpdAQsGgSdiEQNKdwRiUnSisIdiZBkbVj0boU7j4ZY4c4jsVQqHQGLBkEnIlFDCndEYpK0onBHIiRZGxa9W+HOoyFWuPNILJVKR8CiQdCJSNSQwh2RmCStKNyRCEnWhkXvVrjzaIgV7jwSS6XSEbBoEHQiEjWkcEckJkkrCnckQpK1YdG7Fe4yPMRlZWVYsmRJZYVnn302Fi1ahJKSkgxXnX9pMoj8GWqH5AlYNIjkKWrHpAgo3CVFUvskRUDenRRJ7ZMkAYverXCX5AQlvJcLd/3796/cdcaMGfjwww8V7hLmrO1EIAwBiwYRhouOKQ4BhbvicNdZayagcKfpyCIBi96tcJfFSayhJt2W6ZFYKpWOgEWDoBORqCGFOyIxSVpRuCMRkqwNi96tcOfRECvceSSWSqUjYNEg6EQkakjhjkhMklYU7kiEJGvDoncr3Hk0xAp3HomlUukIWDQIOhGJGlK4IxKTpBWFOxIhydqw6N0Kdx4NscKdR2KpVDoCFg2CTkSihhTuiMQkaUXhjkRIsjYserfCnUdDrHDnkVgqlY6ARYOgE5GoIYU7IjFJWlG4IxGSrA2L3q1w59EQK9x5JJZKpSNg0SDoRCRqSOGOSEySVhTuSIQka8OidyvceTTECnceiaVS6QhYNAg6EYkaUrgjEpOkFYU7EiHJ2rDo3Qp3Hg2xwp1HYqlUOgIWDYJORKKGFO6IxCRpReGOREiyNix6t8KdR0OscOeRWCqVjoBFg6ATkaghhTsiMUlaUbgjEZKsDYverXDn0RAr3HkklkqlI2DRIOhEJGpI4Y5ITJJWFO5IhCRrw6J3K9x5NMQKdx6JpVLpCFg0CDoRiRpSuCMSk6QVhTsSIcnasOjdCnceDbHCnUdiqVQ6AhYNgk5EooYU7ojEJGlF4Y5ESLI2LHq3wp1HQ6xw55FYKpWOgEWDoBORqCGFOyIxSVpRuCMRkqwNi96tcOfRECvceSSWSqUjYNEg6EQkakjhjkhMklYU7kiEJGvDoncr3Hk0xAp3HomlUukIWDQIOhGJGlK4IxKTpBWFOxIhydqw6N0Kdx4NscKdR2KpVDoCFg2CTkSihhTuiMQkaUXhjkRIsjYserfCnUdDrHDnkVgqlY6ARYOgE5GoIYU7IjFJWlG4IxGSrA2L3q1w59EQK9x5JJZKpSNg0SDoRCRqSOGOSEySVhTuSIQka8OidyvceTTECnceiaVS6QhYNAg6EYkaUrgjEpOkFYU7EiHJ2rDo3Qp3Hg2xwp1HYqlUOgIWDYJORKKGFO6IxCRpReGOREiyNix6t8KdR0OscOeRWCqVjoBFg6ATkaghhTsiMUlaUbgjEZKsDYverXDn0RAr3HkklkqlI2DRIOhEJGpI4Y5ITJJWFO5IhCRrw6J3K9x5NMQKdx6JpVLpCFg0CDoRiRpSuCMSk6QVhTsSIcnasOjdCncZHuKNGzfuUF23bt2wcOFClJSUZLjq/EuTQeTPUDskT8CiQSRPUTsmRUDhLimS2icpAvLupEhqnyQJWPRuhbskJyjhvcrKynDsscdW7rp06VK4P1O4Sxi0thOBEAQsGkQILDqkSAQU7ooEXqetkYDCnYYjiwQserfCXRYnsYaadFumR2KpVDoCFg2CTkSihhTuiMQkaUXhjkRIsjYserfCnUdDrHDnkVgqlY6ARYOgE5GoIYU7IjFJWlG4IxGSrA2L3q1w59EQK9x5JJZKpSNg0SDoRCRqSOGOSEySVhTuSIQka8OidyvceTTECnceiaVS6QhYNAg6EYkaUrgjEpOkFYU7EiHJ2rDo3Qp3Hg2xwp1HYqlUOgIWDYJORKKGFO6IxCRpReGOREiyNix6t8KdR0OscOeRWCqVjoBFg6ATkaghhTsiMUlaUbgjEZKsDYverXDn0RAr3HkklkqlI2DRIOhEJGpI4Y5ITJJWFO5IhCRrw6J3K9x5NMQKdx6JpVLpCFg0CDoRiRpSuCMSk6QVhTsSIcnasOjdCnceDbHCnUdiqVQ6AhYNgk5EooYU7ojEJGlF4Y5ESLI2LHq3wp1HQ6xw55FYKpWOgEWDoBORqCGFOyIxSVpRuCMRkqwNi96tcOfRECvceSSWSqUjYNEg6EQkakjhjkhMklYU7kiEJGvDoncr3Hk0xAp3HomlUukIWDQIOhGJGlK4IxKTpBWFOxIhydqw6N0Kdx4NscKdR2KpVDoCFg2CTkSihhTuiMQkaUXhjkRIsjYserfCnUdDrHDnkVgqlY6ARYOgE5GoIYU7IjFJWlG4IxGSrA2L3q1w59EQK9x5JJZKpSNg0SDoRCRqSOGOSEySVhTuSIQka8OidyvceTTECnceiaVS6QhYNAg6EYkaUrgjEpOkFYU7EiHJ2rDo3Qp3Hg2xwp1HYqlUOgIWDYJORKKGFO6IxCRpReGOREiyNix6t8KdR0OscOeRWCqVjoBFg6ATkaghhTsiMUlaUbgjEZKsDYverXDn0RAr3HkklkqlI2DRIOhEJGpI4Y5ITJJWFO5IhCRrw6J3K9x5NMQKdx6JpVLpCFg0CDoRiRpSuCMSk6QVhTsSIcnasOjdCnceDbHCnUdiqVQ6AhYNgk5EooYU7ojEJGlF4Y5ESLI2LHq3wp1HQ6xw55FYKpWOgEWDoBORqCGFOyIxSVpRuCMRkqwNi96tcOfRECvceSSWSqUjYNEg6EQkakjhjkhMklYU7kiEJGvDoncr3Hk0xAp3HomlUukIWDQIOhGJGlK4IxKTpBWFOxIhydqw6N0Kdxke4rKyMpx77rmVFc6bNw8ff/wxSkpKMlx1/qXJIPJnqB2SJ2DRIJKnqB2TIqBwlxRJ7ZMUAXl3UiS1T5IELHq3wl2SE5TwXi7cffrpp5W7HnXUUXj77bcV7hLmrO1EIAwBiwYRhouOKQ4BhbvicNdZayagcKfpyCIBi96tcJfFSayhJt2W6ZFYKpWOgEWDoBORqCGFOyIxSVpRuCMRkqwNi96tcOfRECvceSSWSqUjYNEg6EQkakjhjkhMklYU7kiEJGvDoncr3Hk0xAp3HomlUukIWDQIOhGJGlK4IxKTpBWFOxIhydqw6N0Kdx4NscKdR2KpVDoCFg2CTkSihhTuiMQkaUXhjkRIsjYserfCnUdDrHDnkVgqlY6ARYOgE5GoIYU7IjFJWlG4IxGSrA2L3q1w59EQK9x5JJZKpSNg0SDoRCRqSOGOSEySVhTuSIQka8OidyvceTTECnceiaVS6QhYNAg6EYkaUrgjEpOkFYU7EiHJ2rDo3Qp3Hg2xwp1HYqlUOgIWDYJORKKGFO6IxCRpReGOREiyNix6t8KdR0OscOeRWCqVjoBFg6ATkaghhTsiMUlaUbgjEZKsDYverXDn0RAr3HkklkqlI2DRIOhEJGpI4Y5ITJJWFO5IhCRrw6J3K9x5NMQKdx6JpVLpCFg0CDoRiRpSuCMSk6QVhTsSIcnasOjdCnceDbHCnUdiqVQ6AhYNgk5EooYU7ojEJGlF4Y5ESLI2LHq3wp1HQ6xw55FYKpWOgEWDoBORqCGFOyIxSVpRuCMRkqwNi96tcOfRECvceSSWSqUjYNEg6EQkakjhjkhMklYU7kiEJGvDoncr3Hk0xAp3HomlUukIWDSCAsl5AAAgAElEQVQIOhGJGlK4IxKTpBWFOxIhydqw6N0Kdx4NscKdR2KpVDoCFg2CTkSihhTuiMQkaUXhjkRIsjYserfCnUdDrHDnkVgqlY6ARYOgE5GoIYU7IjFJWlG4IxGSrA2L3q1w59EQK9x5JJZKpSNg0SDoRCRqSOGOSEySVhTuSIQka8OidyvcJTDEFRUVmD59OiZMmIDPPvsMXbt2xZVXXonS0tIddt+6dSsmT56Mxx9/PDiuR48eGDRoEEpKSkJVoXAXCpMOEoGCELBoEAUBqU0TIaBwlwhGbZIgAYW7BGFqq8QIWPRuhbsExmflypW499570bdvX+y///54+umnsXjxYgwYMAANGjSoPMPs2bPx4osv4rrrrkOTJk0wdepULF++HNdee+0Ox9VUksJdAmJpCxGIScCiQcREpWUpEFC4SwGyThGJgMJdJFw6OCUCFr1b4S6B4Xrttdcwa9asyjBXVlaGsWPHBlflmjdvXuMZ3n//fYwbNw633HILWrZsWWclCnd1ItIBIlAwAhYNomAwtXHeBBTu8kaoDRImoHCXMFBtlwgBi96tcJfA6LzyyiuYO3ducAXOfdauXYvbb789CHsdOnSo8QwLFizAc889F4TARo0a1VmJwl2diHSACBSMgEWDKBhMbZw3AYW7vBFqg4QJKNwlDFTbJULAoncr3CUwOu72ymXLlu0Q7oYOHYprrrkGnTt3rvYM5eXlGDlyJC6//HJ06dIlVBUKd6Ew6SARKAgBiwZREJDaNBECCneJYNQmCRJQuEsQprZKjIBF71a4S2B8ol6527RpE0aPHo3evXujZ8+e1VbQv39/uONeffXVyv/uBvTcc88NrvK5K4OsH/ewGfeQmqZNm7K2qL48JLBu3brgNuuq36P1sA2VTEJg27Zt2LBhA1q1akXSkdrwnYC823cFOeu36N0rV67c3L59+8bt27f3RtR6FRUVowAMzErFCxcuxMyZMysfjOK+c3fffffhxhtv3OW7dKtXr8bEiRPRvXt3nHrqqahXr161bbirgW4gXaDLfe6//36MGjUKzZo1wxlnnJGV9hOvw13V3L59O1q3bp343tpQBOISWLFiBdq1axfqFuq459A6EQhLYMuWLXAP86rt1v+we+k4EUiCgLw7CYraI2kCFr37vffe29ShQ4emCnd5TJMz2BEjRsBdbevUqROef/55zJ8/HzfccMMOfxF0tywMGzYMffr0Qa9evWoMdjWVotsy8xBJS0UgTwIWb+3IE5mWF5CAbsssIFxtHYuAbsuMhU2LCkzAonfrtswEhsrdQjhlyhQ89NBDcIa733774eabbw6+b+cerpL7/t2cOXOCY6p+OnbsGNyiGeYqlcJdAmJpCxGIScCiQcREpWUpEFC4SwGyThGJgMJdJFw6OCUCFr1b4S6l4UriNAp3SVDUHiIQj4BFg4hHSqvSIKBwlwZlnSMKAYW7KLR0bFoELHq3wl1a05XAeRTuEoCoLUQgJgGLBhETlZalQEDhLgXIOkUkAgp3kXDp4JQIWPRuhbuUhiuJ0yjcJUFRe4hAPAIWDSIeKa1Kg4DCXRqUdY4oBBTuotDSsWkRsOjdCndpTVcC51G4SwCithCBmAQsGkRMVFqWAgGFuxQg6xSRCCjcRcKlg1MiYNG7Fe5SGq4kTqNwlwRF7SEC8QhYNIh4pLQqDQIKd2lQ1jmiEFC4i0JLx6ZFwKJ3K9ylNV0JnEfhLgGI2kIEYhKwaBAxUWlZCgQU7lKArFNEIqBwFwmXDk6JgEXvVrhLabiSOI3CXRIUtYcIxCNg0SDikdKqNAgo3KVBWeeIQkDhLgotHZsWAYverXCX1nQlcB6FuwQgagsRiEnAokHERKVlKRBQuEsBsk4RiYDCXSRcOjglAha9W+EupeFK4jQKd0lQ1B4iEI+ARYOIR0qr0iCgcJcGZZ0jCgGFuyi0dGxaBCx6t8JdWtOVwHkU7hKAqC1EICYBiwYRE5WWpUBA4S4FyDpFJAIKd5Fw6eCUCFj0boW7lIYridMo3CVBUXuIQDwCFg0iHimtSoOAwl0alHWOKAQU7qLQ0rFpEbDo3Qp3aU1XAudRuEsAorYQgZgELBpETFRalgIBhbsUIOsUkQgo3EXCpYNTImDRuxXuUhquJE6jcJcERe0hAvEIWDSIeKS0Kg0CCndpUNY5ohBQuItCS8emRcCidyvcpTVdCZxH4S4BiNpCBGISsGgQMVFpWQoEFO5SgKxTRCKgcBcJlw5OiYBF71a4S2m4kjiNwl0SFLWHCMQjYNEg4pHSqjQIKNylQVnniEJA4S4KLR2bFgGL3q1wl9Z0JXAehbsEIGoLEYhJwKJBxESlZSkQULhLAbJOEYmAwl0kXDo4JQIWvVvhLqXhSuI0CndJUNQeIhCPgEWDiEdKq9IgoHCXBmWdIwoBhbsotHRsWgQserfCXVrTlcB5FO4SgKgtRCAmAYsGEROVlqVAQOEuBcg6RSQCCneRcOnglAhY9G6Fu5SGK4nTKNwlQVF7iEA8AhYNIh4prUqDgMJdGpR1jigEFO6i0NKxaRGw6N0Kd2lNVwLnUbhLAKK2EIGYBCwaRExUWpYCAYW7FCDrFJEIKNxFwqWDUyJg0bsV7lIariROo3CXBEXtIQLxCFg0iHiktCoNAgp3aVDWOaIQULiLQkvHpkXAoncr3KU1XTHOU1ZWhqeeeqpy5U033YQlS5agpKQkxm7+LJFB+KOVpUotGoQlfX3rVeHON8X465V382vsY4cWvVvhLsOT6sLd+PHjKyscM2YMli5dqnCXYc1UGi8BiwbBq6b/nSnc+a8hWwcKd2yKcvRj0bsV7jyaXd2W6ZFYKpWOgEWDoBORqCGFOyIxSVpRuCMRkqwNi96tcOfRECvceSSWSqUjYNEg6EQkakjhjkhMklYU7kiEJGvDoncr3Hk0xAp3HomlUukIWDQIOhGJGlK4IxKTpBWFOxIhydqw6N0Kdx4NscKdR2KpVDoCFg2CTkSihhTuiMQkaUXhjkRIsjYserfCnUdDrHDnkVgqlY6ARYOgE5GoIYU7IjFJWlG4IxGSrA2L3q1w59EQK9x5JJZKpSNg0SDoRCRqSOGOSEySVhTuSIQka8OidyvceTTECnceiaVS6QhYNAg6EYkaUrgjEpOkFYU7EiHJ2rDo3Qp3Hg2xwp1HYqlUOgIWDYJORKKGFO6IxCRpReGOREiyNix6t8KdR0OscOeRWCqVjoBFg6ATkaghhTsiMUlaUbgjEZKsDYverXDn0RAr3HkklkqlI2DRIOhEJGpI4Y5ITJJWFO5IhCRrw6J3K9x5NMQKdx6JpVLpCFg0CDoRiRpSuCMSk6QVhTsSIcnasOjdCnceDbHCnUdiqVQ6AhYNgk5EooYU7ojEJGlF4Y5ESLI2LHq3wp1HQ6xw55FYKpWOgEWDoBORqCGFOyIxSVpRuCMRkqwNi96tcOfRECvceSSWSqUjYNEg6EQkakjhjkhMklYU7kiEJGvDoncr3Hk0xAp3HomlUukIWDQIOhGJGlK4IxKTpBWFOxIhydqw6N0Kdx4NscKdR2KpVDoCFg2CTkSihhTuiMQkaUXhjkRIsjYserfCnUdDrHDnkVgqlY6ARYOgE5GoIYU7IjFJWlG4IxGSrA2L3q1w59EQK9x5JJZKpSNg0SDoRCRqSOGOSEySVhTuSIQka8OidyvceTTECnceiaVS6QhYNAg6EYkaUrgjEpOkFYU7EiHJ2rDo3Qp3Hg2xwp1HYqlUOgIWDYJORKKGFO6IxCRpReGOREiyNix6t8KdR0OscOeRWCqVjoBFg6ATkaghhTsiMUlaUbgjEZKsDYverXDn0RAr3HkklkqlI2DRIOhEJGpI4Y5ITJJWFO5IhCRrw6J3K9x5NMQKdx6JpVLpCFg0CDoRiRpSuCMSk6QVhTsSIcnasOjdCncZHuKysjIsWbKkssKzzz4bixYtQklJSYarzr80GUT+DLVD8gQsGkTyFLVjUgQU7pIiqX2SIiDvToqk9kmSgEXvVrhLcoIS3suFu/79+1fuOmPGDHz44YcKdwlz1nYiEIaARYMIw0XHFIeAwl1xuOusNRNQuNN0ZJGARe9WuMviJNZQk27L9EgslUpHwKJB0IlI1JDCHZGYJK0o3JEISdaGRe9WuPNoiBXuPBJLpdIRsGgQdCISNaRwRyQmSSsKdyRCkrVh0bsV7jwaYoU7j8RSqXQELBoEnYhEDSncEYlJ0orCHYmQZG1Y9G6FO4+GWOHOI7FUKh0BiwZBJyJRQwp3RGKStKJwRyIkWRsWvVvhzqMhVrjzSCyVSkfAokHQiUjUkMIdkZgkrSjckQhJ1oZF71a482iIFe48Ekul0hGwaBB0IhI1pHBHJCZJKwp3JEKStWHRuxXuPBpihTuPxFKpdAQsGgSdiEQNKdwRiUnSisIdiZBkbVj0boU7j4ZY4c4jsVQqHQGLBkEnIlFDCndEYpK0onBHIiRZGxa9W+HOoyFWuPNILJVKR8CiQdCJSNSQwh2RmCStKNyRCEnWhkXvVrjzaIgV7jwSS6XSEbBoEHQiEjWkcEckJkkrCnckQpK1YdG7Fe48GmKFO4/EUql0BCwaBJ2IRA0p3BGJSdKKwh2JkGRtWPRuhTuPhljhziOxVCodAYsGQSciUUMKd0RikrSicEciJFkbFr1b4c6jIVa480gslUpHwKJB0IlI1JDCHZGYJK0o3JEISdaGRe9WuPNoiBXuPBJLpdIRsGgQdCISNaRwRyQmSSsKdyRCkrVh0bsV7jwaYoU7j8RSqXQELBoEnYhEDSncEYlJ0orCHYmQZG1Y9G6FO4+GWOHOI7FUKh0BiwZBJyJRQwp3RGKStKJwRyIkWRsWvVvhzqMhVrjzSCyVSkfAokHQiUjUkMIdkZgkrSjckQhJ1oZF71a482iIFe48Ekul0hGwaBB0IhI1pHBHJCZJKwp3JEKStWHRuxXuPBpihTuPxFKpdAQsGgSdiEQNKdwRiUnSisIdiZBkbVj0boU7j4ZY4c4jsVQqHQGLBkEnIlFDCndEYpK0onBHIiRZGxa9W+HOoyG2Eu6eeOIJbNu2DRdeeKFH6qhUdgIPPvggjjzySBx44IHsrao/DwgsWrQIc+bMwY9//GMPqlWJFgjIuy2o7F+PFr1b4c6jOXXh7pVXXkGzZs08qjp6qePGjcPKlSsxZMiQ6Iu1QgQKRODEE0/EAw88gC5duhToDNpWBMITWLx4Mfr164c//elP4RfpSBEoIAF5dwHhauvYBCx697vvvlu+zz77tGzfvn1sbmkvrFdRUTEKwMC0T1zs8+222274+te/jvr16xe0lOXLl2PPPfdE48aNC3qemjZ359+6dSs6depUlPO7k27evBllZWXo2LFj0WpwJy62FmvWrAm0aNeuXdE4ZEWLd955B/vuu2/R/nFFWvx7BPVzAXz66adYtmwZDjrooKL9bOp31Jfos/I7qtg/F/Ju/Y6q+ssoKz8XVr37+eefh8JdUe0x3Mnff//9cAfmedQFF1yAUaNGBX+RLcbnP//zP4Mrd5MmTSrG6YNzur80DRo0CI899ljRanAnLrYWf/jDH7Bq1Spcc801ReOQFS2+9a1v4be//S169uxZFBbS4t/Y9XMBzJ07Fz/72c/w+uuvF2UecyeVFvKL3CzIu/U7quovI3n3lzSK5d2dO3cuqjdEPbnZK3dRQcU9/phjjsHvf/97FGswLrnkEnz00Ud48cUX47aQ9zoXpC+77DK8/PLLee+VzwbF1sKFmX/9619FvUU2K1q0bNkSTz/9NHr16pWPpLHXSot/o9PPBfDSSy/hrLPOQnl5eeyZSmKhtACy8juq2FrIu/U7qurvlKz8XMi7k/hNX/g9FO4KzFgGIbPOjZgCxb9/2GQQ+rnI0s+Fwt2Xauh3VHYChcJddrTQz4W8u8BRIfHtFe4SR7rjhqNHj0afPn2KeuXO3Qr4wgsvFLjTmrd3/+I0depUDBxY3K92FlsLZxAbN24sKoesaOG+A+qeulXMK3fS4sufWf1cfHnlzj0pc+nSpUX7PSktvkSfld9Rxf65cOFO3q3fUblfSFn5uZB3F9UiQp9c4S40Kj8PzMK/OPlJTlUXkkCxr2gXsjft7R+BrNzy5B85VVwoAvLuQpHVvvkQkHfnQy+9tQp36bEuypncUyrdxz2xUx8RyAoBzWVWlFAdjoDmUXOQNQKayawponr0u9KfGVC480crVSoCIiACIiACIiACIiACIiACNRJQuNNwiIAIiIAIiIAIiIAIiIAIiAABAYU7AhHVggiIgAiIgAiIgAiIgAiIgAgo3BHNQEVFBaZPn44JEybgs88+Q9euXXHllVeitLS0xi7dff333HMPbrzxRrRu3ZqIhlrJAoGwM7l161ZMnjwZjz/+eDC7PXr0CF58X1JSkoU2VAMpgbDzSdq+2ioygbDzp9+PRRbK2OnDzmUOi/4emb0BUbjLniaxK1q5ciXuvfde9O3bF/vvv3/wkujFixdjwIABaNCgwS77OsMYN24cXnvtteBx6Ap3sdFrYQ0Ews7k7Nmz8eKLL+K6665DkyZNgldnLF++HNdee221syvgIpAEgbDzmcS5tIcI7Ewg7Pzp96NmJ00CYefS1aS/R6apTPhzKdyFZ5X5I11ImzVrVmWYc/+aMnbs2OAKSPPmzXepf968eXjuueewYcMG3HzzzQp3mVfYvwKjzmSuQ/doevcPD7fccgvcC8/1EYFCEIg7n4WoRXvaIxB3/vT70d6spNlxlLnU3yPTVCb8uRTuwrPK/JGvvPIK5s6dG1ztcJ+1a9fi9ttvD8Jehw4ddqi/vLwc9913H84//3w88sgjQQDUlbvMS+xdgVFmsmpzCxYsCP7hwc1lo0aNvOtbBftBIO58+tGdqsw6gbjzp9+PWVfW7/rCzqX+HpldnRXusqtN5MrcrWzLli3bIdwNHToU11xzDTp37ly5n7uf2n2/yX2f6fDDD8eoUaMU7iLT1oIwBMLOZNW9nGGMHDkSl19+Obp06RLmNDpGBGIRiDOfsU6kRSJQDYE486ffjxqlQhMIM5f6e2ShVchvf4W7/PgVdbW78jZt2rSghjPOOAM9e/YMdeXuvffew1NPPYWrr746eHiFwl1RZaQ7edW5/M53voN27dqFuprsQGzatCn4/mfv3r2DedZHBApJIOy/UBeyBu1tl0DU+dPvR7uzkmbnYeZSf49MU5Ho51K4i84ssysWLlyImTNnVj6Ewn3nzv1F2z0Js+r3lty/yrjv4lX9uP9+991373CFL7ONqjBvCISdSdfQ6tWrMXHiRHTv3h2nnnoq6tWr502fKtRPAlHm088OVXWWCUSZP/1+zLKSXLWFmUv9PTLbmivcZVufSNW5JxyNGDEC/fv3R6dOnfD8889j/vz5uOGGG2r83pL7Xp6u3EXCrIMjEAg7k5988gmGDRuGPn36oFevXgp2ERjr0PgEws5n/DNopQjUTCDs/On3o6YoTQJh5zJXk/4emaY64c6lcBeOkxdHuXugp0yZgoceeghffPEF9ttvv8qnYFb33TvXlH4ovZDW2yJrmkn3HVA3e7m5nDNnTjC3VT8dO3bUKzq8Vd6PwmubTz86UJU+Ewjr2ZMmTdLvR5+F9qz2sHOpcJddYRXusquNKhMBERABERABERABERABERCB0AQU7kKj0oEiIAIiIAIiIAIiIAIiIAIikF0CCnfZ1UaViYAIiIAIiIAIiIAIiIAIiEBoAgp3oVHpQBEQAREQAREQAREQAREQARHILgGFu+xqo8pEQAREQAREQAREQAREQAREIDQBhbvQqHSgCIiACIiACIiACIiACIiACGSXgMJddrVRZSIgAiIgAiIgAiIgAiIgAiIQmoDCXWhUOlAEREAEREAEREAEREAEREAEsktA4S672qgyERABERABERABERABERABEQhNQOEuNCodKAIiIALJE5g6dSrGjh27y8YNGzZEx44d0adPH5x00klo3LjxDse4dZMmTcLdd9+Nzp07B//t/fffxw033IDy8vIaC3V7jh49Gq1bt8Z9992HadOm1dpUy5YtdzhHbWt22203dO/eHZdddhkOOugg1KtXL9h77dq1GDhwIJYvX17rub7zne/g1ltvRZMmTSp7cXXeeeed2GOPPXZZm+v3kksuCTjt/Pnoo48wZcoU/OUvf8G6detQU307r3P8Bg8ejM8++wwjRoxAu3btQgtfmwZt27bFscceiwsvvBBt2rTZRc/q5mDnEw8fPhyHHXZYqHoc96effhovvvgi/vWvf2H79u2orYaqm+7Mzs1jly5dcNFFF+GII46A+/9X/eTmOGx9mzdvxv/7f/8v0MfNhautVatWOOGEE6rlE6phHSQCIiACIgCFOw2BCIiACBSRQE3hrmpJ3/zmN3HLLbegpKSk8o+zGO5yxbkQ5QLZwQcfnHe4c0Hr+9//Pn7+85/vEihqCndbt27FU089hd/97ndw/3vnT/369YP9zjrrrMoAWvWY2bNn47bbbgsCx4ABA/C9730v9ISECdguMLvw2KNHjx30TCrcVVRU4IUXXsD48ePx6aefVlt7s2bNghpcUKv6cWuff/553H///fjiiy+qXXvooYfixhtv3GUeXf1hwt2mTZuC4+bOnVvt/i743n777UGY1EcEREAERCAaAYW7aLx0tAiIgAgkSqCmKx4ulKxYsQIPPPAA/u///m+XgFNbuHNXh6699to663RX4f7617/ucGWurkW1rXF/aXehwoUqFxpuuukmNGrUqPLK3d577115Za6u81QNSS4sunDbs2fPHZbVFO7++Mc/Blcn3ZWgfv364cgjj0TTpk2xZcsWzJkzJwguLvQMGTIEhx9++A57uitKLnjkrnS1aNECQ4cODdaH+eRq2lkDF5rc1cPp06cHV1z32WefHa5IRr3yVVst8+bNC2p2V9cuvvhi9O7dO2DhrqS6sOw0+sMf/oDcVdk999yzcjsXuFywyq397ne/Gxzn5nHx4sX47//+b7zxxhuBFi4c5rhEqd/pM3LkyGAPF7LdXLjaqs6Pu/IbhXsYbXSMCIiACFggoHBnQWX1KAIikFkCdf2lOHeV48033wxuEezatWvQSxbDnatr27ZtQbBatGhR5e2fudsy44Q7dxvpmjVr4K40udBR9epldeFu1apV+MUvfhFcdRs2bBj22muvXbR/7733gmDiroi6/1v1lld3i+D111+Pk08+Gc2bN8fvf/973HXXXcGxYT41hbvcWhfy3K2S48aNw09+8pPgFsScnmGvfNVWh5sXF1pdHy4cdevWrdrD//a3v+GOO+5A3759K29pdcHPhehPPvmkxitnLvy6gPfMM88EnI877rjI9bt/IPj73/8eBLyqwdJt5PhMmDABM2fODP7RYf/99w+DXceIgAiIgAh8RUDhTqMgAiIgAkUkUFe4c6UtWLAg+Iv0lVdeiTPPPDPT4S535euf//xnIuHOXQFzV3FcYHRB6Mc//nHlrZTVhTt31coFlOuuu67G2yldAH3llVeCoOjCT+67gQ7s5MmT8b//+79BkP7a174WBD33nUcXgqoeV9PI1BXu3Lrcd/rc7YeuVndlMswchBnThQsXBldML7300uD7cTXV7ELgY489hm9/+9v41re+FWwdhp07rqysLPhup7ttMnd1Nkr97sqlO95dIf36178epi0dIwIiIAIiEJKAwl1IUDpMBERABApBIMxfit2VK/dAkkMOOaTydsssXrlzocV9183d8nfMMcckclumC3fu1j13lcfdUln1u3zVhTsXHJ588sngqs8BBxwQSbJc6HJXCXO3NboA8sEHH4R+sEqYcOeuTt17771wQSz3cJswcxCmGfeAEne10YXTAw88MMySymPcWqddXeyquzobpf6lS5cGV0zdbbKnn356cPVvv/32C27h1UcEREAERCA/Agp3+fHTahEQARHIi0CYvxTnbmt0V1hy36WL80CVqk+jdEWHeVrmGWecscP398Ks2fmBGGGflln1YRw7h6RcIOjQoUMQvHbffffKJ2pWfVqmq+/111+vDE1RxMk9SKXqVT/3pE13e2fYB6uECXc59lXrDPNgnZ31q663fPqPstYFwUcffbTy+5ph5rhqvU5Pd7633nqr8o/bt28fBD33ABv3v/URAREQARGITkDhLjozrRABERCBxAiE+UuxL+HO3V7oHqTibp10DwzJfZIId24v9z0v9zCUyy+/PLjl0AUEd3tgEuHOXY1yYcM9vMZdJXTf9XOflStXBk+GdK8QCPOAj6yGu88//zwIqa6/qp+dX40RNhjnG+5yNbirpe6c7jt48+fPDx5k4x7m4q7WuluQw9wKm9gPozYSAREQAQICCncEIqoFERABfwmECXfuO07uu1/u0flhrtyl+bRMd4uh+36deziH+4u4C0I73w6ZzwNVqvbivifmHqry7rvvBt/XatCgwS7hLuytha5u98mFh9yDVFavXl3tMLmHrrge3a2xtX3ChLt8b2us7fw19R8m3OW+C1f13YnVnSt3W6l7aqa7rdR9dzHMHIf5KXVh2t2y+s477+zwAKEwa3WMCIiACIgA9J47DYEIiIAIFJNAmL8U5x504b53d8oppwTlZu07d+4x+e7hIO6z8zvKkgp3bu/cky7dU0N/8IMfBFfTql65C/tQEBdk3PcDXa3uoSruQSruKY21fdztgi5cu1BZ0ydMuHPfoXRXHN33zOI8kKS2GnMP33Evks89ibOm43e+DTPHzj24p7qXwuf2yV3N7Ny5c+T63fcXXe9ujt1Daqr7LFmyJDjGPRSmtjqK+XOrc4uACIhAVgnoyl1WlVFdIiACJgjUFe5yV6tcaKh6u2DWwp0Ty30/zV3dclcYXdDLvQMtyXDnrhq5p1k+9NBDOP7444Pb+aqGgEuuOFsAAAPoSURBVNxDUdzDOmp6FUIuiLorTu4KoHupuXvAh3v3nXsQSbt27XaYvdxVLxc6qmpQ3YDWFe5c/S5UutceVP0eX11zEPaHoerrDGp7FYLbb+dwF/VVCDv/Y0OYVzls2LAhYO1ekO4ejrPHHnvs0lp1T4cN27+OEwEREAHrBBTurE+A+hcBESgqgdpeYr5s2bLgO2bu9rfzzjsvuNKRu2qUxXDnXnR9zz33wL2k+qqrrsLZZ58d3PaYZLhzYm3cuDF4l5vj4j7uXFWv8IR5ibl7oXgunIS52pV72ErVd9NFCXe5l5i72ybd/+vUqdMO7+1LKty5mqq+iPyss87CaaedFgRWp4ULqu4dhO77i+7po+7dg7kndu681r0AvRAvMc/16hj89Kc/xaGHHho8KbPqS+bdrat13R5a1B9cnVwEREAEMkpA4S6jwqgsERABGwTCPCWxZ8+ewdWO3JUwRyapcDdt2rQ6QVcNT+5qz1//+tca/+KdeweauzKTuz0z7ANVWrZsWblvXVfAXLC7+eabgytAO4c7FzLdbZfusf7uZeY7f9yVOhdc3O2cLvBU9yCVndfkrgi6P3dX+1yttYU7d3xNn52fJprT0135quuz89NLqzveBUn3knIXtGurw4Urd5tpaWlp5TZu7QsvvIDx48cHVzKr+7gXursrs1VfKF/XHFd9cIu7Gu3+0cKF8Oo+Th/3QBUXTPVAlbomQv9dBERABHYkoHCniRABERCBIhKo6S/F7smT7i/f5557Lo466ii4B3pU/WQ13Lkac1fOcqH0s88+C66SuYeW1PaJEu5cCHnwwQeDx/HvHO7cOdx/dw/lePzxx/Haa68FQcUx7d69O9z30dyL0V1wyD1Ixb1moK7v07nv5U2cOBG//OUvcfTRR0cKdy6w7LXXXjjhhBOC0NK6detd9Ewq3OU2dlc4Z82ahRn/v707SGEQCIIA6KP2LftUn7TvCC2IB73kJDaVs8FMzRBolJ19P+pM6M0Ovywuz365HA6TkymfPmut4wljXrXNU85cF7M55zbGuH3vn3B39ieL5HOP9Ckh/TxtNSehZkG6YPfiH5NbEyDwWQHh7rOt88MJECBAgAABAgQIECBwCQh3poEAAQIECBAgQIAAAQIFAsJdQROVQIAAAQIECBAgQIAAAeHODBAgQIAAAQIECBAgQKBAQLgraKISCBAgQIAAAQIECBAgINyZAQIECBAgQIAAAQIECBQICHcFTVQCAQIECBAgQIAAAQIEhDszQIAAAQIECBAgQIAAgQIB4a6giUogQIAAAQIECBAgQICAcGcGCBAgQIAAAQIECBAgUCDwA8CKLMXddita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2204" y="1556792"/>
            <a:ext cx="5040000" cy="50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o Explicativo 2 2"/>
          <p:cNvSpPr/>
          <p:nvPr/>
        </p:nvSpPr>
        <p:spPr>
          <a:xfrm>
            <a:off x="6119124" y="2444745"/>
            <a:ext cx="914400" cy="306324"/>
          </a:xfrm>
          <a:prstGeom prst="borderCallout2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>
                <a:solidFill>
                  <a:sysClr val="windowText" lastClr="000000"/>
                </a:solidFill>
              </a:rPr>
              <a:t>França</a:t>
            </a:r>
            <a:endParaRPr lang="pt-BR" sz="1400" dirty="0">
              <a:solidFill>
                <a:sysClr val="windowText" lastClr="000000"/>
              </a:solidFill>
            </a:endParaRPr>
          </a:p>
        </p:txBody>
      </p:sp>
      <p:sp>
        <p:nvSpPr>
          <p:cNvPr id="7" name="Texto Explicativo 2 6"/>
          <p:cNvSpPr/>
          <p:nvPr/>
        </p:nvSpPr>
        <p:spPr>
          <a:xfrm>
            <a:off x="6249888" y="4994884"/>
            <a:ext cx="914400" cy="30632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31939"/>
              <a:gd name="adj6" fmla="val -51505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>
                <a:solidFill>
                  <a:sysClr val="windowText" lastClr="000000"/>
                </a:solidFill>
              </a:rPr>
              <a:t>Espanha</a:t>
            </a:r>
            <a:endParaRPr lang="pt-BR" sz="1400" dirty="0">
              <a:solidFill>
                <a:sysClr val="windowText" lastClr="000000"/>
              </a:solidFill>
            </a:endParaRPr>
          </a:p>
        </p:txBody>
      </p:sp>
      <p:pic>
        <p:nvPicPr>
          <p:cNvPr id="9" name="Picture 8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21" t="73476" r="62016" b="16582"/>
          <a:stretch/>
        </p:blipFill>
        <p:spPr bwMode="auto">
          <a:xfrm>
            <a:off x="251520" y="3572456"/>
            <a:ext cx="2890684" cy="448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7742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>
            <a:off x="1047143" y="836712"/>
            <a:ext cx="70497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3) Qual é o percentual de partidas que terminam empatadas (e por país)?</a:t>
            </a:r>
            <a:endParaRPr lang="pt-BR" dirty="0" smtClean="0"/>
          </a:p>
        </p:txBody>
      </p:sp>
      <p:sp>
        <p:nvSpPr>
          <p:cNvPr id="2" name="AutoShape 2" descr="data:image/png;base64,iVBORw0KGgoAAAANSUhEUgAAA3cAAAN3CAYAAACRM6MWAAAgAElEQVR4XuydCZQV1bX+NzLP0OBAIzKDilMkKg4YnIcYZch7ouE9jEFEUVFAJnECIxrASGJADVF8iooTOIADGo0DgyiigBJtBBnUJsyjIND/tUur/5emb9+qe+vervPtr9ZyqVB1au/ft2/v+/U5dapCUVHRGOFBAiRAAiRAAiRAAiRAAiRAAiTgNIEKP5u7AU5nweBJgARIgARIgARIgARIgARIwDgBmjvjBcD0SYAESIAESIAESIAESIAEMAjQ3GHoyCxIgARIgARIgARIgARIgASME6C5M14ATJ8ESIAESIAESIAESIAESACDAM0dho7MggRIgARIgARIgARIgARIwDgBmjvjBcD0SYAESIAESIAESIAESIAEMAjQ3GHoyCxIgARIgARIgARIgARIgASME6C5M14ATJ8ESIAESIAESIAESIAESACDAM0dho7MggRIgARIgARIgARIgARIwDgBmjvjBcD0SYAESIAESIAESIAESIAEMAjQ3GHoyCxIgARIgARIgARIgARIgASME6C5M14ATJ8ESIAESIAESIAESIAESACDAM0dho7MggRIgARIgARIgARIgARIwDgBmjvjBcD0SYAESIAESIAESIAESIAEMAjQ3GHoyCxIgARIgARIgARIgARIgASME6C5M14ATJ8ESIAESIAESCD3BLZv3y633367LFiwQH7961/LNddcI1WrVs19ILwjCZAAFAGaOyg5mQwJkAAJkAAJkIALBObOnSsjRoyQ448/XoYOHSo1atRwIWzGSAIkEHMCNHcxF4jhkQAJkAAJkAAJYBH44YcfZOTIkbJu3Trv3wceeCBWgsyGBEig3AjQ3JUbet6YBEiABEiABEiABEiABEiABKIjQHMXHUuORALOE9iwYYMMGDBAVq5cWWoulSpVkiZNmkinTp3kggsukPr165d63tSpU2X8+PFy0UUXSb9+/YrPSTV+ycESr//6669l0KBBsmnTpkCc69atK3/605+kRYsW3vlBrj/ggAPkkEMOkVNPPVW6desmDRo02OdeYePXi0eNGiW//OUvvXESr7/yyiule/fuUqFChVLz8X+z/+GHH+4zRsmTdcxXX31V3nnnHU+33bt3e8/tHHHEEXLxxRfLSSedJFWqVEnJTLnq0rCvvvpKTjvtNO+/g1xX2sDjxo2TV155Jek9GzZs6DHR+Fq1alUqgyB6Jd6gpN4pE/75hKKiIlm0aJG88cYb8tFHH8natWu9v6lZs6Y0a9ZMzjzzTDn77LMDLZn79ttv5aWXXpLZs2fL999/L3v37vW0aN68ufzmN7/xuCZbeufn27ZtW7n11lulWrVqQVOQXbt2iS7x03urftu2bRO/lk8++WTvc9i4ceOktVbajYLwr1evnhx77LFy6aWXJtVRx1bGBQUFXnwlGR9++OHSuXNnb2lisnpLVU++Xq1bt/Y+t1rzyT5X6dSr/3PvwgsvlHPPPTephvrs3C233OLp0b9/f+9nZFmHstDP2Yknnliq5sm4KfejjjrKe07vuOOOE42PBwmQAAn4BGjuWAskQALFBMKYF/3ye+ONN8qvfvWr/b5IuWruEkvhoIMO8pZL+eawpDkLWjbJzF2tWrXk7rvv9kxYaUcqc6cmbtq0afKPf/zDM3TJDv3Cq1849ct9WUfiF1ON7d5775U2bdoETXOf84J8GdcL1ICo8ejdu/d+G0kEMReJN03H3C1dutTLc9myZWXmmZeXJ0OGDJFf/OIXpZ63c+dOeeyxx+T555/3DF2yQ8fRX3ao4SppPtI1d//5z3+857aWLFmS9L7K+fLLL5ff/e53gY1AGP46fo8ePbx7VKxYcZ84Nm7c6P2i5+233y6TsRpgZdOuXbv9zgtaT35Nde3aVf7whz8EzjXM+PrLrTvuuEMOO+ywfeJUIzZx4kR55plnvD9X03XnnXeW+UuBssydfqb1s/3CCy+UWVNHH320DB8+XLS2eJAACZCAEqC5Yx2QAAkUE/DNnf7B2LFj95uZ+/HHH2X16tXy5JNPyr/+9S+pXLmy98WiQ4cO+1BMZe6SjV+WFOl++fXHDHK95jd//nx56KGHvFkwnaG8+eabi2cUUvFJVUolzfMxxxzjfQFUM1XyKMvc6Re/hx9+WJSz/tZeZz70HzWkahr02k8//dT7cqjGpWXLlmU+17Nnzx7RL7hvvfWWnHDCCfLBBx/If//3f0uvXr1CzYD4OfhflhONrf93+iV4/fr13r20jnSWqUuXLp7BS5yBCKJXKt5l/b3OJGnt6jNP+oX9f/7nf7zZozp16hQzXLhwoUyePFkWL17saVSaGdcdDzXPOXPmeAZVZ1PUsDZq1MjLR2tK7/X000975+ihuyJecskl+7BNJ1/VWe89a9YszxRdffXV3gyafi6VsxornZF8/PHHvTj69u3rzZYGOYLEs2XLFpkxY4ZMmjTJM3XKR2vaP9R46iykmmjlqjWln6nEOk1krPxK+3lSVj3pvTRXnXF99tln5cUXX/TyLxlLWTmnGl8/b9988433M1FnRkv+XNCx16xZI4MHD/Y01V98Kb8//vGPnslLdpRl7nSW829/+5vUrl1b+vTp481G6n/r4X++/Z9Tp5xyijcDGGa2N0gN8BwSIAE3CdDcuakboyaBrBAIal70y5TOGj344IPe0jX9EqNL7fzDVXPnx6/GTk2dzkiMHj26eNYrKJ9k4vjXFxYWel9A1dhcdtll8vvf/34/E1WWuXv33Xc95rosVs2hLuUr7Uj8cq3mT78klpxZ0ev8fNXAXHfddXLPPfd4w2nuanzCHqm+LPvj/fvf//a2gleTcNttt3lfYP0jiLkIG5d/vppLNRH6RV25XHXVVUmXBCYa6ZLLVdUU62zNc889530OdEYn2QypfmZ06awaBD00bzXSmeSrs3VqKNQsqZlJtimHXy9q8tUM6ixnqiMo/8QZK2WpBlKPROOpeeqSal1OWNqhjHXW85FHHvFqWmPUmTz/CFpPibHoUlH95USQI+j4/udEZ2d1ybdq7h+6NPq+++4rXmqs/51qeXMyc6c/F9QU6+dDZ93VvJV26M8R5arGNpWRDMKB55AACWAQoLnD0JFZkEAkBMKYF52xuOuuu2TevHmeEdJnUfzDdXPnc9i8efM+z+2F4VOaIInX62yVmmP9TX9pswzJzJ0+G6fG5Msvv/S++J1++ullau8vt9Qv1mrW8vPz9zt/ypQpnknRWR2d/dGlimoI9MuxfkkOewT9suz/kkCX7WkeuvRRTa8eQc1F2Nj0fL8+1XQoy1Rb0PuzMvoslRpf3/CqBmqudMZJPws6a1bWkZhvyWV76eSb6pktPxY1s2oCdCYv8TnUsmINE09pcejsry4XVZMWZDdINXgTJkzwnsvTZ9V0iab/i4ig9ZSobcnnfcvKNej4yT6T/vvqPvvsM68O9DOmPxN37NhR5vLmZPol+/lTMgetpwceeMBjdu2113oz4DxIgARIgOaONUACJFBMIKx50SVfahjOOeccbyMW/8uY6+buiy++kGHDhkn16tWzMnOnwNVA6TIyZaWbSuiXwsQZlWRfJHUZm5qgpk2bBpqFUUOiuurmMKVtvKCzZrqkS5dv+r/997+Yh5npSfwYBf2yrNfoMl/9IqyxaS0dfPDBWTV3Jb+IJ86eJftRoF+ilaEuLUxkqEs2dUlimCWs/sY1mrfWgGqfrpn1a0FnzfUXBKmeqwzzoy4dc6fLs9UsKyOdoZw5c2agjUX8uPyZMd1YJbEWgtaTGsQ///nP3lLUbMzc+Z9JNWVq8v1nMEt+JnUGXGPW2byyaiOZufM/kzqzrJ91XQYaZoOYMDrzXBIgATwCNHd4mjIjEkibQFhzp8/S6IyAPl+kS6n8Z0JcNXf6pUp3p9Tn2XS2Q2cjb7rppuIv9GH5lBSi5PX6ZdR/Jum3v/2tN1PmG+Rk5s5nq7NsuoQy0y99/syeLu3UGRZ9Xsif6dEv27pcUncPDXME/TKuY+rshi4t1S/I+oVZN4hI1+wEiXH58uVezWqeakDS3YhCN1FRQ67P0em/E5eUlhVH4mzLDTfc4O2imW6+iUsfNR+t17POOsvbBMifAQ3CpLRzgpq7xBk331CpgR04cKBXRzpTqL8kCHIkM0+p6kljULOsZlufBdaZ2LI2KyoZS6rx/fPVbPm7yPrLtROXgl5xxRXepjV66IoGNbo6i6cmXpfOljyCPHOn1+gvIPRZTt0h0/8ZG4QnzyEBErBJgObOpu7MmgRKJRDWvPizLvogf+IGLKnMXbJXLSQGVXIzjjC79+k4JZcphb1eZ1TU2CQ+xxRmN1GNIdmrIPTvfF6+OdA/S3wOK5m587+IRrEMy99IRWcYEpdgJn5hTfXcUGmFFPTLsl6rG32oqdNloImah9UrKI+gSxlT/YjwDYzWRNCljv6YpX0+gpqpknGpgVLzoBsB+Yf/GoT27dt7y111s5WwZi9VPFojulxVn5XTTUzUdPgcfAOtM1ilbcxUFtvS6jvMbpY6a6gb1qhpDvqLj1T1WnIDk8TnV/0lu7rkNXGH2cRXiyR7LUKq3TKfeuopb9OhxN1wdXm1/mzS2Tx9nUiQ5ydT1TL/ngRIAIsAzR2WnsyGBDIiENbcJTvfVXOnXwz1uSn9Lbm+36zke7eyYe4SN+zQ1xboLJDOJuXC3PnL4LRoSm6e4m/WoUYh7GsRUn1ZLlmkpZ1fnuauLDPhm8igz0WV9oGM0tzp+Gq09Pk/fbfge++9523Uk3joM4E6q6b/BH13YRj+Or5upHL++ed7hsq/Vpex5srcqenRZaGa46GHHhrq52AY81jy1QP+Riql/RLEX7ab7LUIQX7RoJul6DLT119/XfQ9iomHfjbVwOvqgmSb6YQCwZNJgAQgCNDcQcjIJEggGgJhzV2y39CnMncabdgvfalmElIRSHa9Lq/T7dz1tQG6tE2X7OmW+KX91j8sn5IxJbs+cfdG/7UAavp0mWTJl5jr9ui6U2nQmaqyuPgbqZTczESv8Z9N02WbYZ4p02vDmLvE5Y2lzdyl81LvsnIO8oXaNXOXmK8aPd0ISJcQ6isS9B993YMeHTt29JZLptpARs9NZe4SX5KuS4QTN+rJlrlLrA/Nc8WKFd4zdvqMrL5oXmfsSnutSKqfDanMnf5c0F+8aJ66/NY3yImfkZKbSuk9/Q139LnX0nazDFKLibHrL3xWrVrlvbD+/fff9zTSnTtLeydnqpz59yRAArgEaO5wtWVmJBCaQFjz4s/u+O9R0y9Berhk7jRe/aKoS8t0t75k7+7T88LyCWru9Dx9RkefPdNDn9XR3/aXZu5efvll+ctf/iIXXnih9xL5oEvPSsbib9qg262nOnQmJNlzQ6VdG8bc+du++y8Uz2SDkVR5JJoW3XJ/zJgxgZe1lVwu6JtSNd+Jm2ukiiHZDoeZ/vIi2X31fmoENH7/lRNBnqHMJB5/yar+u+QrA8rik2q2urT3Jia+7kNn7vSZuCDmNTGOMPWaeJ2/kYqat1RHyR1A9fyw5q7kPdToaQ3rexhLGz9VTPx7EiABTAI0d5i6MisSSItAWPPiL0lC2C0zcXmk7ixZ2tb2YfmEMXeJ70xTs6yvOdBXJZScufMNte6MGOSdZb6Z0HH0fXq63FQPfyOVIF9M9fxkzw1lau6S7ZCYibkoq/hL2x00yIeltGfB/JnPMDOb/rNY+lLsTDaQ8WvRN1CpNi3xlwgmvouurLwz4Z/4LGeYukn2fslU5ivxhfT+zHdpO8MmyzfV+KVdl/hcapD60Z8pJZc+JzN3fjz6Xspu3bqVOXziuw7D/LIiSMw8hwRIwE0CNHdu6saoSSArBMKYl61bt3obgCxatGi/HRVdm7nzYSbOAuiLg3UWQDeL8Y8wfEoTKNX1icszzzvvPNGXFKsJS5yxSNzKP8h77kp70XHil++yjEniecmeG8rE3OkX5Kefftp7eXXJmYdMzEWqD4dvysLM9JRm7nwzor8YUI106V5ZR5TvuUvciCbI+wiTfSaTxZspf/+XB7pcs6wXrPv3z+Q9dyVn3ku+ID5VPaRj7vyNVPTfZb1A3D9PZ9lK6pTM3PmvmAnymctkCWwqLvx7EiABNwnQ3LmpG6MmgawQSGU+/Jv6X1J1ZqlNmzb7vaPNVXOn+ekzSvplTb9s6rv7El/OHpRPMnGCXK8vQtZ37OmyP/8ouRxNd5bUGHVpoS7l1OfSSjvUgOtySt2R88QTT/Reu6Bm1Tcleo9Um6X4X9J1/LK+xCbeP+iXZV0Sql/ENc6SL3LP1FyU9QFJNNG6eY4+q6WbgiQ79Iu5zrJpvInPOurn4NFHHxXd1bBZs2beclp9/2Bph577zjvveM+a6lHSgKSTr5oA/9nVsl6i7v8iRmurtGfDSos3nXgSx9EZYZ2p0px1K3/9LOnsVWmHftZ01001+VrTWu/68nP/CFJP+ksPZaDLm0t7b2RZ9RBk/JLX+6sWUhmwxBk+Nf+Js+3JzJ1+PvX9drqZitbmJZdcUury68RfjpT23GxWmgQHJQESiD0BmrvYS8QASSB3BFKZD30mRpeT6RcxfZ9UsufTXDZ3iV9K9Qt74qxDKj6plApyfaJhSGbuEpeQ6vIz3aVQl9vpUk39f/2iq5suPP74456RK7nM1J+5CvKag8RNI4I+11PWl2WNXb+06pd+nbXTZ+5KW0qXqblIpUXiUj59cbq+Z1A3HNGdSvU5Rq11XfL20ksvyezZsz2zr3+ns6XHHHNM8fDKR5fD6S6VahB10w39Mq6bXOg4OsOm99Jc1WTrUdoX9nTy1XurWdBx9XlXva8+i+nf29/CXzcL0pfUhzE96cRTkrnOhI8YMcLjqDtnXnbZZd57+HRnS5+xPremS0b1uTHlpwZZZ1QTj6DmK/EXI2rC9TMR5JnUoOP7MSV+JoIsO/U3VtHrEt8bmczcJc5E6j2VR/fu3b2dfPVnbsn3+umflfzlSKr659+TAAngEqC5w9WWmZFAaAJhtvrXL5O6ocevfvWr/b5AZdPc6TNGQY/EWZYwX1b1i7AuydRdBhNfLh6Gjx9j4rvugpg7vU5z1C+5+qVYj9I2klATql+K1TTojnnJjiZNmniGxH8my9/ARL9MB31B+QcffOB9SddZlZLPDZV231S7D/rX6I6Lyqd37977zZyl2q2xtPuG3UFUt5bXmS81BWUdapj1WcUrr7yy1NknnQFVI62/9Eh8J1nJMdXg6IvLdZalpOkIk29invp+Nc3BN47J8tBZI60D/QVAkCPM56Ws8TQ+neF/++23y6xTXb6ps4r6ou6SR1Dzlfjcqv5Co+QMYLI4g47vX+8/56ZmP8hGQ4nLmxN/oZLqPXe6K64a87Jqqqyfw0F05jkkQAJ4BGju8DRlRiSQNoFU5kV/s67LpXQDFf2ym2zbcdfNXeKzUZqj/lb8iCOOKN4tM8hL2DMxd3qtbu+uyzN1SV1p5k7P0Tj1RfL6fjOdXfr++++9L9C+TroZgz47mPhuM3+ZpS4fDLIhi2821ezq9vpBnu8qy9wlbqGvxk7NRmmzK2HMjs86rLnzGaqZ1yWOpTHUmSb9Qt6wYcOUnyv/nWT//Oc/vRlT1cLfRl9fqq3b6Cdb/hkm35J5Jr7nTg2DxqFHsi38UyaS8CqEKF5FkVin+osCrVM9dAZPzZwujdXljck2QQljvnS2UD83+poWXVKt74BLtblKmPETl1mG2UjH/9zpZ9FfCh1kt0y/pnSmW2tKjZ7mo7+00ReZ62y6/tKFBwmQAAn4BGjuWAskQAIkAEBAv/jpl1p9tkm/KPMgARIgARIgARKwR4Dmzp7mzJgESACQgL/Dns4Mde3aVXr06LHPjB1gykyJBEiABEiABEigBAGaO5YECZAACYAQ0OfpdMmXbuChz8YFfb4KJH2mQQIkQAIkQALmCdDcmS8BAiABEnCZQOL7zvR5thYtWkjPnj2957uC7BTocu6MnQRIgARIgARIYF8CNHesCBIgARIgARIgARIgARIgARIAIEBzByAiUyABEiABEiABEiABEiABEiABmjvWAAmQAAmQAAmQAAmQAAmQAAkAEDBr7lq1auW946latWoAMjIFEiABEiABEiABEiABEiCBqAm0b99e8vPzox42a+OZNXeHHnqofPbZZ5KXl5c1uHEYWF/oqi89bdSoURzCYQwk4BH497//Lc2aNUv6QmdiIoFcEti5c6f30mt9YTcPEogDAfbuOKjAGEoSsNi7P/zww02HHnpoXZo7Bz4PNHcOiMQQYQlYbBCwYgIkRnMHICJYCjR3YIKCpGOxd9PcOVS8NHcOicVQ4QhYbBBwIgIlRHMHJCZIKjR3IEKCpWGxd9PcOVTENHcOicVQ4QhYbBBwIgIlRHMHJCZIKjR3IEKCpWGxd9PcOVTENHcOicVQ4QhYbBBwIgIlRHMHJCZIKjR3IEKCpWGxd9PcOVTENHcOicVQ4QhYbBBwIgIlRHMHJCZIKjR3IEKCpWGxd9PcOVTENHcOicVQ4QhYbBBwIgIlRHMHJCZIKjR3IEKCpWGxd9PcOVTENHcOicVQ4QhYbBBwIgIlRHMHJCZIKjR3IEKCpWGxd9PcxbiIt27duk90+j6jhQsX8j13MdaMoeESsNggcNV0PzOaO/c1RMuA5g5NUYx8LPZumrsY125hYaF07NixOMJly5aJ/hlfYh5j0RgaLAGLDQJWTIDEaO4ARARLgeYOTFCQdCz2bpo7h4qXyzIdEouhwhGw2CDgRARKiOYOSEyQVGjuQIQES8Ni76a5c6iIae4cEouhwhGw2CDgRARKiOYOSEyQVGjuQIQES8Ni76a5c6iIae4cEouhwhGw2CDgRARKiOYOSEyQVGjuQIQES8Ni76a5c6iIae4cEouhwhGw2CDgRARKiOYOSEyQVGjuQIQES8Ni76a5c6iIae4cEouhwhGw2CDgRARKiOYOSEyQVGjuQIQES8Ni76a5c6iIae4cEouhwhGw2CDgRARKiOYOSEyQVGjuQIQES8Ni76a5c6iIae4cEouhwhGw2CDgRARKiOYOSEyQVGjuQIQES8Ni76a5c6iIae4cEouhwhGw2CDgRARKiOYOSEyQVGjuQIQES8Ni76a5c6iIae4cEouhwhGw2CDgRARKiOYOSEyQVGjuQIQES8Ni76a5c6iIae4cEouhwhGw2CDgRARKiOYOSEyQVGjuQIQES8Ni76a5c6iIae4cEouhwhGw2CDgRARKiOYOSEyQVGjuQIQES8Ni76a5c6iIae4cEouhwhGw2CDgRARKiOYOSEyQVGjuQIQES8Ni76a5c6iIae4cEouhwhGw2CDgRARKiOYOSEyQVGjuQIQES8Ni76a5c6iIae4cEouhwhGw2CDgRARKiOYOSEyQVGjuQIQES8Ni76a5c6iIae4cEouhwhGw2CDgRARKiOYOSEyQVGjuQIQES8Ni76a5c6iIae4cEouhwhGw2CDgRARKiOYOSEyQVGjuQIQES8Ni76a5c6iIae4cEouhwhGw2CDgRARKiOYOSEyQVGjuQIQES8Ni76a5c6iIae4cEouhwhGw2CDgRARKiOYOSEyQVGjuQIQES8Ni76a5c6iIae4cEouhwhGw2CDgRARKiOYOSEyQVGjuQIQES8Ni76a5c6iIae4cEouhwhGw2CDgRARKiOYOSEyQVGjuQIQES8Ni76a5c6iIae4cEouhwhGw2CDgRARKiOYOSEyQVGjuQIQES8Ni76a5c6iIae4cEouhwhGw2CDgRARKiOYOSEyQVGjuQIQES8Ni76a5c6iIae4cEouhwhGw2CDgRARKiOYOSEyQVGjuQIQES8Ni76a5c6iIae4cEouhwhGw2CDgRARKiOYOSEyQVGjuQIQES8Ni76a5i3ERFxYWSrdu3YojnDdvnnz33XeSl5cX46gzD40NInOGHCF6AhYbRPQUOWJUBGjuoiLJcaIiwN4dFUmOEyUBi72b5i7KCop4LDV327ZtKx71lFNOkc8//5zmLmLOHI4EghCw2CCCcOE55UOA5q58uPOuyQnQ3LE64kjAYu+muYtjJSaJicsyHRKLocIRsNgg4EQESojmDkhMkFRo7kCEBEvDYu+muXOoiGnuHBKLocIRsNgg4EQESojmDkhMkFRo7kCEBEvDYu+muXOoiGnuHBKLocIRsNgg4EQESojmDkhMkFRo7kCEBEvDYu+muXOoiGnuHBKLocIRsNgg4EQESojmDkhMkFRo7kCEBEvDYu+muXOoiGnuHBKLocIRsNgg4EQESojmDkhMkFRo7kCEBEvDYu+muXOoiGnuHBKLocIRsNgg4EQESojmDkhMkFRo7kCEBEvDYu+muXOoiGnuHBKLocIRsNgg4EQESojmDkhMkFRo7kCEBEvDYu+muXOoiGnuHBKLocIRsNgg4EQESojmDkhMkFRo7kCEBEvDYu+muXOoiGnuHBKLocIRsNgg4EQESojmDkhMkFRo7kCEBEvDYu+muXOoiGnuHBKLocIRsNgg4EQESojmDkhMkFRo7kCEBEvDYu+muXOoiGnuHBKLocIRsNgg4EQESojmDkhMkFRo7kCEBEvDYu+muXOoiGnuHBKLocIRsNgg4EQESojmDkhMkFRo7kCEBEvDYu+muXOoiGnuHBKLocIRsNgg4EQESojmDkhMkFRo7kCEBEvDYu+muXOoiGnuHBKLocIRsNgg4EQESojmDkhMkFRo7kCEBEvDYu+muXOoiGnuHBKLocIRsNgg4EQESojmDkhMkFRo7kCEBEvDYu+muXOoiGnuHBKLocIRsNgg4EQESojmDkhMkFRo7kCEBEvDYu+muXOoiGnuHBKLocIRsNgg4EQESojmDkhMkFRo7kCEBEvDYu+muXOoiGnuHBKLocIRsNgg4EQESojmDkhMkFRo7kCEBEvDYu+muUKcKtEAACAASURBVHOoiGnuHBKLocIRsNgg4EQESojmDkhMkFRo7kCEBEvDYu+muXOoiGnuHBKLocIRsNgg4EQESojmDkhMkFRo7kCEBEvDYu+muXOoiGnuHBKLocIRsNgg4EQESojmDkhMkFRo7kCEBEvDYu+muXOoiGnuHBKLocIRsNgg4EQESojmDkhMkFRo7kCEBEvDYu+muXOoiGnuHBKLocIRsNgg4EQESojmDkhMkFRo7kCEBEvDYu+muYtxERcWFsqIESOKI3zsscdkxYoVkpeXF+OoMw+NDSJzhhwhegIWG0T0FDliVARo7qIiyXGiIsDeHRVJjhMlAYu9m+YuygqKeCw1d7NmzSoetVevXvLVV1/R3EXMmcORQBACFhtEEC48p3wI0NyVD3feNTkBmjtWRxwJWOzdNHdxrMQkMXFZpkNiMVQ4AhYbBJyIQAnR3AGJCZIKzR2IkGBpWOzdNHcOFTHNnUNiMVQ4AhYbBJyIQAnR3AGJCZIKzR2IkGBpWOzdNHcOFTHNnUNiMVQ4AhYbBJyIQAnR3AGJCZIKzR2IkGBpWOzdNHcOFTHNnUNiMVQ4AhYbBJyIQAnR3AGJCZIKzR2IkGBpWOzdNHcOFTHNnUNiMVQ4AhYbBJyIQAnR3AGJCZIKzR2IkGBpWOzdNHcOFTHNnUNiMVQ4AhYbBJyIQAnR3AGJCZIKzR2IkGBpWOzdNHcOFTHNnUNiMVQ4AhYbBJyIQAnR3AGJCZIKzR2IkGBpWOzdNHcOFTHNnUNiMVQ4AhYbBJyIQAnR3AGJCZIKzR2IkGBpWOzdNHcOFTHNnUNiMVQ4AhYbBJyIQAnR3AGJCZIKzR2IkGBpWOzdNHcOFTHNnUNiMVQ4AhYbBJyIQAnR3AGJCZIKzR2IkGBpWOzdNHcOFTHNnUNiMVQ4AhYbBJyIQAnR3AGJCZIKzR2IkGBpWOzdNHcOFTHNnUNiMVQ4AhYbBJyIQAnR3AGJCZIKzR2IkGBpWOzdNHcOFTHNnUNiMVQ4AhYbBJyIQAnR3AGJCZIKzR2IkGBpWOzdNHcOFTHNnUNiMVQ4AhYbBJyIQAnR3AGJCZIKzR2IkGBpWOzdNHcOFTHNnUNiMVQ4AhYbBJyIQAnR3AGJCZIKzR2IkGBpWOzdNHcOFTHNnUNiMVQ4AhYbBJyIQAnR3AGJCZIKzR2IkGBpWOzdNHcOFTHNnUNiMVQ4AhYbBJyIQAnR3AGJCZIKzR2IkGBpWOzdNHcOFTHNnUNiMVQ4AhYbBJyIQAnR3AGJCZIKzR2IkGBpWOzdNHcOFTHNnUNiMVQ4AhYbBJyIQAnR3AGJCZIKzR2IkGBpWOzdNHcRFHFRUZFMnz5dJk6cKDt27JA2bdpInz59pF27dvuMrue98cYb8vDDD8v27dvloosukl69eknVqlUDRUFzFwgTTyKBrBCw2CCyApKDRkKA5i4SjBwkQgI0dxHC5FCREbDYu2nuIiifNWvWyP333+8ZtWbNmsmLL74oBQUF0r9/f6lYsWLxHb788kt58MEHZfDgwVK/fn3vv1u3bi0XXHBBoCho7gJh4kkkkBUCFhtEVkBy0EgI0NxFgpGDREiA5i5CmBwqMgIWezfNXQTl88knn8ibb75ZbOYKCwtl/PjxMnDgQKldu3bSO8ydO1fmzJkj/fr1CxQFzV0gTDyJBLJCwGKDyApIDhoJAZq7SDBykAgJ0NxFCJNDRUbAYu+muYugfEqatA0bNshdd93lmb3GjRuXegddlnnffffJiSeeKOeee26gKGjuAmHiSSSQFQIWG0RWQHLQSAjQ3EWCkYNESIDmLkKYHCoyAhZ7N81dBOUzdepUWbFiRfEMnJq7O++8U2644QZp0aLFfndYsGCBZ/7y8vLk9ttvL9UAPvTQQ7J582bRc/1j2rRpMmTIEKlevbr07NkzgsjjOcTWrVtlz549Urdu3XgGyKhMEtAZ+QYNGkilSpVM5s+k40Vg9+7dsm7dOjn44IPjFRijMUuAvdus9LFO3GLv/uabb3bk5+dXz8/Pj7U2icFVKCoqGiMiA+IScTozdxr7okWL5IknnpDhw4dLrVq19klHzaH+oPzoo4+K/3z27NnSu3dvbwMWnRVEPbZt2yZ79+4tc0krau7MK74E1q5dK/Xq1aO5i69EpiJTc7dx40Zp2LChqbyZbHwJsHfHVxvLkVns3atXr/4hPz+/Gs1dBpW/cOFCmTlzpjdzpxuo6G8Jxo0b522cUtbskz/Dd+ONN3obsaQ6uCwzFSH+PQlkj4DFpR3Zo8mRMyXAZZmZEuT1URPgssyoiXK8KAhY7N1clhlB5ehumffee6/07dtXmjdvLq+99prMnz9fBg0aJJUrVy6+gy6xfP7552Xo0KHe0ko1hc8995y31LJGjRopI6G5S4mIJ5BA1ghYbBBZg8mBMyZAc5cxQg4QMQGau4iBcrhICFjs3TR3EZSOvr9OTdukSZNEG27Tpk1l2LBh3vN2ic/fHXbYYTJjxgx57LHHvCWX7du3l5tuukkOPPDAQFHQ3AXCxJNIICsELDaIrIDkoJEQoLmLBCMHiZAAzV2EMDlUZAQs9m6au8jKJ/sD0dxlnzHvQALJCFhsEKyG+BKguYuvNlYjo7mzqny887bYu2nu4l2T+0RHc+eQWAwVjoDFBgEnIlBCNHdAYoKkQnMHIiRYGhZ7N82dQ0VMc+eQWAwVjoDFBgEnIlBCNHdAYoKkQnMHIiRYGhZ7N82dQ0VMc+eQWAwVjoDFBgEnIlBCNHdAYoKkQnMHIiRYGhZ7N82dQ0VMc+eQWAwVjoDFBgEnIlBCNHdAYoKkQnMHIiRYGhZ7N82dQ0VMc+eQWAwVjoDFBgEnIlBCNHdAYoKkQnMHIiRYGhZ7N82dQ0VMc+eQWAwVjoDFBgEnIlBCNHdAYoKkQnMHIiRYGhZ7N82dQ0VMc+eQWAwVjoDFBgEnIlBCNHdAYoKkQnMHIiRYGhZ7N82dQ0VMc+eQWAwVjoDFBgEnIlBCNHdAYoKkQnMHIiRYGhZ7N82dQ0VMc+eQWAwVjoDFBgEnIlBCNHdAYoKkQnMHIiRYGhZ7N82dQ0VMc+eQWAwVjoDFBgEnIlBCNHdAYoKkQnMHIiRYGhZ7N82dQ0VMc+eQWAwVjoDFBgEnIlBCNHdAYoKkQnMHIiRYGhZ7N82dQ0VMc+eQWAwVjoDFBgEnIlBCNHdAYoKkQnMHIiRYGhZ7N82dQ0VMc+eQWAwVjoDFBgEnIlBCNHdAYoKkQnMHIiRYGhZ7N82dQ0VMc+eQWAwVjoDFBgEnIlBCNHdAYoKkQnMHIiRYGhZ7N82dQ0VMc+eQWAwVjoDFBgEnIlBCNHdAYoKkQnMHIiRYGhZ7N82dQ0VMc+eQWAwVjoDFBgEnIlBCNHdAYoKkQnMHIiRYGhZ7N82dQ0VMc+eQWAwVjoDFBgEnIlBCNHdAYoKkQnMHIiRYGhZ7N82dQ0VMc+eQWAwVjoDFBgEnIlBCNHdAYoKkQnMHIiRYGhZ7N82dQ0VMc+eQWAwVjoDFBgEnIlBCNHdAYoKkQnMHIiRYGhZ7N81djIu4sLBQli5dWhxh586dZcmSJZKXlxfjqDMPjQ0ic4YcIXoCFhtE9BQ5YlQEaO6iIslxoiLA3h0VSY4TJQGLvZvmLsoKingsNXd9+/YtHnXGjBmyatUqmruIOXM4EghCwGKDCMKF55QPAZq78uHOuyYnQHPH6ogjAYu9m+YujpWYJCYuy3RILIYKR8Big4ATESghmjsgMUFSobkDERIsDYu9m+bOoSKmuXNILIYKR8Big4ATESghmjsgMUFSobkDERIsDYu9m+bOoSKmuXNILIYKR8Big4ATESghmjsgMUFSobkDERIsDYu9m+bOoSKmuXNILIYKR8Big4ATESghmjsgMUFSobkDERIsDYu9m+bOoSKmuXNILIYKR8Big4ATESghmjsgMUFSobkDERIsDYu9m+bOoSKmuXNILIYKR8Big4ATESghmjsgMUFSobkDERIsDYu9m+bOoSKmuXNILIYKR8Big4ATESghmjsgMUFSobkDERIsDYu9m+bOoSKmuXNILIYKR8Big4ATESghmjsgMUFSobkDERIsDYu9m+bOoSKmuXNILIYKR8Big4ATESghmjsgMUFSobkDERIsDYu9m+bOoSKmuXNILIYKR8Big4ATESghmjsgMUFSobkDERIsDYu9m+bOoSKmuXNILIYKR8Big4ATESghmjsgMUFSobkDERIsDYu9m+bOoSKmuXNILIYKR8Big4ATESghmjsgMUFSobkDERIsDYu9m+bOoSKmuXNILIYKR8Big4ATESghmjsgMUFSobkDERIsDYu9m+bOoSKmuXNILIYKR8Big4ATESghmjsgMUFSobkDERIsDYu9m+bOoSKmuXNILIYKR8Big4ATESghmjsgMUFSobkDERIsDYu9m+bOoSKmuXNILIYKR8Big4ATESghmjsgMUFSobkDERIsDYu9m+bOoSKmuXNILIYKR8Big4ATESghmjsgMUFSobkDERIsDYu9m+bOoSKmuXNILIYKR8Big4ATESghmjsgMUFSobkDERIsDYu9m+bOoSKmuXNILIYKR8Big4ATESghmjsgMUFSobkDERIsDYu9m+bOoSKmuXNILIYKR8Big4ATESghmjsgMUFSobkDERIsDYu9m+bOoSKmuXNILIYKR8Big4ATESghmjsgMUFSobkDERIsDYu9m+bOoSKmuXNILIYKR8Big4ATESghmjsgMUFSobkDERIsDYu9m+bOoSKmuXNILIYKR8Big4ATESghmjsgMUFSobkDERIsDYu9m+bOoSKmuXNILIYKR8Big4ATESghmjsgMUFSobkDERIsDYu9m+YuxkVcWFgo27ZtK47wlFNOkc8//1zy8vJiHHXmobFBZM6QI0RPwGKDiJ4iR4yKAM1dVCQ5TlQE2LujIslxoiRgsXfT3EVZQRGPpeauW7duxaPOmzdPvvvuO5q7iDlzOBIIQsBigwjCheeUDwGau/LhzrsmJ0Bzx+qIIwGLvZvmLo6VmCQmLst0SCyGCkfAYoOAExEoIZo7IDFBUqG5AxESLA2LvZvmzqEiprlzSCyGCkfAYoOAExEoIZo7IDFBUqG5AxESLA2LvZvmzqEiprlzSCyGCkfAYoOAExEoIZo7IDFBUqG5AxESLA2LvZvmzqEiprlzSCyGCkfAYoOAExEoIZo7IDFBUqG5AxESLA2LvZvmzqEiprlzSCyGCkfAYoOAExEoIZo7IDFBUqG5AxESLA2LvZvmzqEiprlzSCyGCkfAYoOAExEoIZo7IDFBUqG5AxESLA2LvZvmzqEiprlzSCyGCkfAYoOAExEoIZo7IDFBUqG5AxESLA2LvZvmzqEiprlzSCyGCkfAYoOAExEoIZo7IDFBUqG5AxESLA2LvZvmzqEiprlzSCyGCkfAYoOAExEoIZo7IDFBUqG5AxESLA2LvZvmzqEiprlzSCyGCkfAYoOAExEoIZo7IDFBUqG5AxESLA2LvZvmzqEiprlzSCyGCkfAYoOAExEoIZo7IDFBUqG5AxESLA2LvZvmzqEiprlzSCyGCkfAYoOAExEoIZo7IDFBUqG5AxESLA2LvZvmzqEiprlzSCyGCkfAYoOAExEoIZo7IDFBUqG5AxESLA2LvZvmzqEiprlzSCyGCkfAYoOAExEoIZo7IDFBUqG5AxESLA2LvZvmzqEiprlzSCyGCkfAYoOAExEoIZo7IDFBUqG5AxESLA2LvZvmzqEiprlzSCyGCkfAYoOAExEoIZo7IDFBUqG5AxESLA2LvZvmzqEiprlzSCyGCkfAYoOAExEoIZo7IDFBUqG5AxESLA2LvZvmzqEiprlzSCyGCkfAYoOAExEoIZo7IDFBUqG5AxESLA2LvZvmzqEiprlzSCyGCkfAYoOAExEoIZo7IDFBUqG5AxESLA2LvZvmzqEiprlzSCyGCkfAYoOAExEoIZo7IDFBUqG5AxESLA2LvZvmzqEiprlzSCyGCkfAYoOAExEoIZo7IDFBUqG5AxESLA2LvZvmzqEiprlzSCyGCkfAYoOAExEoIZo7IDFBUqG5AxESLA2LvZvmzqEiprlzSCyGCkfAYoOAExEoIZo7IDFBUqG5AxESLA2LvZvmzqEiprlzSCyGCkfAYoOAExEoIZo7IDFBUqG5AxESLA2LvZvmLsZFXFhYKB07diyOcNmyZaJ/lpeXF+OoMw+NDSJzhhwhegIWG0T0FDliVARo7qIiyXGiIsDeHRVJjhMlAYu9m+YuygqKeKytW7fuM2Lbtm1l4cKFNHcRc+ZwJBCEgMUGEYQLzykfAjR35cOdd01OgOaO1RFHAhZ7N81dHCsxSUxclumQWAwVjoDFBgEnIlBCNHdAYoKkQnMHIiRYGhZ7N82dQ0VMc+eQWAwVjoDFBgEnIlBCNHdAYoKkQnMHIiRYGhZ7N82dQ0VMc+eQWAwVjoDFBgEnIlBCNHdAYoKkQnMHIiRYGhZ7N82dQ0VMc+eQWAwVjoDFBgEnIlBCNHdAYoKkQnMHIiRYGhZ7N82dQ0VMc+eQWAwVjoDFBgEnIlBCNHdAYoKkQnMHIiRYGhZ7N82dQ0VMc+eQWAwVjoDFBgEnIlBCNHdAYoKkQnMHIiRYGhZ7N82dQ0VMc+eQWAwVjoDFBgEnIlBCNHdAYoKkQnMHIiRYGhZ7N82dQ0VMc+eQWAwVjoDFBgEnIlBCNHdAYoKkQnMHIiRYGhZ7N82dQ0VMc+eQWAwVjoDFBgEnIlBCNHdAYoKkQnMHIiRYGhZ7N82dQ0VMc+eQWAwVjoDFBgEnIlBCNHdAYoKkQnMHIiRYGhZ7N82dQ0VMc+eQWAwVjoDFBgEnIlBCNHdAYoKkQnMHIiRYGhZ7N82dQ0VMc+eQWAwVjoDFBgEnIlBCNHdAYoKkQnMHIiRYGhZ7N82dQ0VMc+eQWAwVjoDFBgEnIlBCNHdAYoKkQnMHIiRYGhZ7N82dQ0VMc+eQWAwVjoDFBgEnIlBCNHdAYoKkQnMHIiRYGhZ7N82dQ0VMc+eQWAwVjoDFBgEnIlBCNHdAYoKkQnMHIiRYGhZ7N82dQ0VMc+eQWAwVjoDFBgEnIlBCNHdAYoKkQnMHIiRYGhZ7N82dQ0VMc+eQWAwVjoDFBgEnIlBCNHdAYoKkQnMHIiRYGhZ7N82dQ0VMc+eQWAwVjoDFBgEnIlBCNHdAYoKkQnMHIiRYGhZ7N82dQ0VMc+eQWAwVjoDFBgEnIlBCNHdAYoKkQnMHIiRYGhZ7N82dQ0VMc+eQWAwVjoDFBgEnIlBCNHdAYoKkQnMHIiRYGhZ7N82dQ0VMc+eQWAwVjoDFBgEnIlBCNHdAYoKkQnMHIiRYGhZ7N82dQ0VMc+eQWAwVjoDFBgEnIlBCNHdAYoKkQnMHIiRYGhZ7N82dQ0VMc+eQWAwVjoDFBgEnIlBCGzdulC+//FKOO+44qVKlClBmTMVVAjR3riqHHbfF3k1zF+OaLiwslL59+xZHOGPGDFm1apXk5eXFOOrMQ2ODyJwhR4iegMUGET1FjpgJgTlz5sjTT78sM2fOklWrCqSo6ACpVKmiNG/eVi6+uKP81391liOPPDKTW/BaEkibAHt32uh4YRYJWOzdNHdZLKhMh1Zzt3Tp0uJhOnfuLEuWLKG5yxQsryeBNAhYbBBpYOIlWSDw7bffyqBBo+S11+bKunX/KyLni0irhDt9Jgcc8IrUrv2oXH315TJixDCpWrVqFiLhkCSQnADNHasjjgQs9m6auzhWYpKYuCzTIbEYKhwBiw0CTkQHE/rkk0/k0kuvk6+/vlj27BmcIoMfpXbtwXLccctlypS/SaNGjRzMmCG7SoDmzlXlsOO22Ltp7hyqaZo7h8RiqHAELDYIOBEdS2jlypVy5pmXSkHB9SJyWeDoK1YcLR07fihvvTVFDjjggMDX8UQSyIQAzV0m9HhttghY7N00d9mqpiyMS3OXBagckgQCErDYIAKi4WlZItC9+zUyZUoLEbk59B3q1r1O+vdvLLfdNjT0tbyABNIhQHOXDjVek20CFns3zV22qyrC8WnuIoTJoUggJAGLDSIkIp4eIYH3339fOnceJOvWzUpz1E1Sq9YRsmjRbGnatGmaY/AyEghOgOYuOCuemTsCFns3zV3u6ivjO9HcZYyQA5BA2gQsNoi0YfHCjAn07j1Q/v73tiJyVdpjVa8+SEaPbrrPrstpD8YLSSAFAZo7lkgcCVjs3TR3cazEJDHR3DkkFkOFI2CxQcCJ6FBCrVqdLEuXPicijTOI+p9y7rmPyOuvP5HBGLyUBIIRoLkLxoln5ZaAxd5Nc5fbGsvobjR3GeHjxSSQEQGLDSIjYLw4bQLr16+X5s2Pl82bl6c9xk8X/kdatLhIli6dm+E4vJwEUhOguUvNiGfknoDF3k1zl/s6S/uONHdpo+OFJJAxAYsNImNoHCAtAqtWrZJjjz1f1q9flNb1//+iXdKo0fHy7beZjpNhGLzcBAGaOxMyO5ekxd5Nc+dQmdLcOSQWQ4UjYLFBwInoSEIbNmyQZs2Olc2bV2QYcaG0bNlZCgpmZzgOLyeB1ARo7lIz4hm5J2Cxd9Pc5b7O0r4jzV3a6HghCWRMwGKDyBgaB0ibQJs2p8lXX+mzcs3SHkPkDbnggskyY8ZjGYzBS0kgGAGau2CceFZuCVjs3TR3ua2xjO5Gc5cRPl5MAhkRsNggMgLGizMicP31Q+WBB3QzlevSHqdmzZvkvvuOkN69e6c9Bi8kgaAEaO6CkuJ5uSRgsXfT3OWywjK8F81dhgB5OQlkQMBig8gAFy/NkMCcOXPkoouuk3XrPkpzpEKpV+8kWbx4luTn56c5Bi8jgeAEaO6Cs+KZuSNgsXfT3OWuvjK+E81dxgg5AAmkTcBig0gbFi+MhMCVV94okyc3kF27bg09Xv36veSWW46UAQP6h76WF5BAOgRo7tKhxmuyTcBi76a5y3ZVRTg+zV2EMDkUCYQkYLFBhETE0yMmoF+Wzzqruyxc2D3Uy8yrVbtTzjxzqUyf/n8RR8ThSCA5AZo7VkccCVjs3TR3cazEJDHR3DkkFkOFI2CxQcCJ6GBCWnfdu98g//73CbJjx10pMlgn9eoNlZNP3iFPPvlXqVevnoMZM2RXCdDcuaocdtwWezfNnUM1TXPnkFgMFY6AxQYBJ6KjCW3cuFFuvfVeeeKJqbJly//Inj3nicjRIlJVRLaIyAKpXn26VKr0hAwb1k+GDLnZ0UwZtssEaO5cVg83dou9m+bOoXqmuXNILIYKR8Big4AT0fGEFi9eLFOnvizTp8+W5csLZMeOrVK7dn1p1aqtdO16mlxyySVy2GGHOZ4lw3eVAM2dq8phx22xd9PcOVTTNHcOicVQ4QhYbBBwIgIltHPnTlm+fLm0bdsWKCum4jIBmjuX1cON3WLvprlzqJ5p7hwSi6HCEbDYIOBEBEqI5g5ITJBUaO5AhARLw2LvprkLUcRFRUUyffp0mThxouzYsUPatGkjffr0kXbt2u0zyu7du2XKlCny7LPPeue1b99eBg4cKHl5ebJo0SIZPXq0fP/993LyySfLjTfeGPihd5q7EGLxVBKImIDFBhExQg4XIQGauwhhcqhICNDcRYKRg0RMwGLvprkLUURr1qyR+++/X3r16iXNmjWTF198UQoKCqR///5SsWLF4pE++OADefvttz3jVq1aNZk6daqsXLlS/vCHPxRfry+V/ec//+n9+RVXXBEoCpq7QJh4EglkhYDFBpEVkBw0EgI0d5Fg5CAREqC5ixAmh4qMgMXeTXMXonw++eQTefPNN4vNXGFhoYwfP96blatdu3bSkb7++muZMGGC9OjRQx599FG5/fbbpX79+vLRRx95xu/WW2/1TGCqg+YuFSH+PQlkj4DFBpE9mhw5UwI0d5kS5PVRE6C5i5oox4uCgMXeTXMXonLmzp0rc+bMkX79+nlXbdiwQe666y7P7DVu3DjpSAsWLJBXX33VW8L5l7/8xZv548xdcvBsECGKkqfmjIDFBpEzuLxRaAI0d6GR8YIsE2DvzjJgDp8WAYu9m+YuRKnoLNuKFSv2MXd33nmn3HDDDdKiRYtSR9q0aZP3jJ0uvWzVqpXMmzdPRo0aJVu2bPGe1Rs+fLg0bNhwv2t13K1bt3qze/4xe/Zs6d27t1StWtUzlKjHtm3bZO/evWXOhqLmzrziS2Dt2rXe87GVKlWKb5CMzAwBfbZb339XWv8wA4GJxooAe3es5GAwPxOw2LtXr179Q35+fjWdSHLlqFBUVDRGRAbkOuCwM3fbt2+XsWPHyjnnnCMdOnSQL7/8Up566ikZMGCA1KpVS5YsWeJtvHLzzTdLjRo19knnoYceks2bN4vO+vnHtGnTZMiQIVK9enXp2bNnrtPP2f3U1O7Zs0fq1q2bs3vyRiSQioAuw27QoAHNXSpQ/PucEFBzt27dOjn44INzcj/ehARSEWDvTkWIf18eBCz27m+++WZHfn5+dZq7ABW3cOFCmTlzpjdzpxuoaMGMGzdOBg8evJ8R0ab7yCOPyFFHHSXnn3++VKhQwVuaqQYvcVlnqpm/xLD4zF0AkXgKCWSJgMWlHVlCyWEjIMBlmRFA5BCREuCyzEhxcrCICFjs3VyWGaJ4dLfMe++9V/r27SvNmzeX1157TebPny+DBg2SypUrF4+kP+BGjhwpXbp0kU6dOnnGTg81ds8//7xce+21nhnUmbvHH39chg4d6s3kpTpo7lIR4t+TQPYIWGwQ2aPJkTMlQHOXKUFeHzUBmruoiXK8KAhY7N00dyEqR99zp+Zs0qRJoo21adOmMmzYMG/ny8QZuMmTJ3vnJB5NmjSRMWPGeIZOd9jUH4L6njxdoqmvVQhy0NwFocRzSCA7BCw2iOyQ5KhREKC5i4Iix4iSAM1dlDQ5ThtGagAAIABJREFUVlQELPZumruoqicH49Dc5QAyb0ECSQhYbBAshvgSoLmLrzZWI6O5s6p8vPO22Ltp7uJdk/tER3PnkFgMFY6AxQYBJyJQQjR3QGKCpEJzByIkWBoWezfNnUNFTHPnkFgMFY6AxQYBJyJQQjR3QGKCpEJzByIkWBoWezfNnUNFTHPnkFgMFY6AxQYBJyJQQjR3QGKCpEJzByIkWBoWezfNnUNFTHPnkFgMFY6AxQYBJyJQQjR3QGKCpEJzByIkWBoWezfNnUNFTHPnkFgMFY6AxQYBJyJQQjR3QGKCpEJzByIkWBoWezfNnUNFTHPnkFgMFY6AxQYBJyJQQjR3QGKCpEJzByIkWBoWezfNnUNFTHPnkFgMFY6AxQYBJyJQQjR3QGKCpEJzByIkWBoWezfNnUNFTHPnkFgMFY6AxQYBJyJQQjR3QGKCpEJzByIkWBoWezfNnUNFTHPnkFgMFY6AxQYBJyJQQjR3QGKCpEJzByIkWBoWe7cZc7d7925ZsmSJzJs3Tz799FPZvHmzV7516tSRY489Vk444QQ5/PDDpVKlSrEta5q72ErDwAwQsNggDMjqbIo0d85KBxs4zR2stE4nZrF3w5u7DRs2yLPPPisvvfSSaDPUQw3cQQcd5P33mjVrRI2fb/Q6d+4sXbp0kVq1asWumGnuYicJAzJEwGKDMCSvc6nS3DknGXzANHfwEjuZoMXeDWvudu3aJTNmzJBJkyZ5Ru28886TTp06ySGHHCKVK1fep0B//PFH+frrr+Xtt9+WmTNnyp49e+SKK66QCy+8UKpUqRKbYqa5i40UDMQgAYsNwqDMzqRMc+eMVGYCpbkzI7VTiVrs3ZDmbvv27XL33Xd7s3LXXXedHH300VKhQoVAxaizePPnz5eJEyd6s3vDhg2TGjVqBLo22yfR3GWbMMcngeQELDYI1kN8CdDcxVcbq5HR3FlVPt55W+zdsOZu6dKlcsQRR6T9DF1RUZEsXrxYWrRoQXOX488tG0SOgfN2gQhYbBCBwPCkciFAc1cu2HnTMgiwd7M84kjAYu+GNHdxLK4oYuLMXRQUOQYJpEfAYoNIjxSvygUBmrtcUOY9whCguQtDi+fmioDF3k1zJyL6fJ7O0unRrl27WD1nl1j8NHe5+lHA+5DA/gQsNgjWQXwJ0NzFVxurkdHcWVU+3nlb7N00dyKiO2oOGDDAq86xY8dK/fr1Y1mpNHexlIVBGSFgsUEYkdbJNGnunJQNOmiaO2h5nU3OYu+muaO5i90Hlg0idpIwIBGx2CAofHwJ0NzFVxurkbF3W1U+3nlb7N00dzR3sftUskHEThIGRHPHGogZAZq7mAnCcIS9m0UQRwI0d3FUZf+YKhQVFY0RkZ/WUUZwxHVZZmFhocyaNas4w169eslXX30leXl5EWQd3yHYIOKrjeXILDYIy3rHPXeau7grZC8+9m57mruQscXezZm7GM/cqbkbMWJE8WfnsccekxUrVtDcufDThDHCEbDYIOBEBEqI5g5ITJBUaO5AhARLw2LvprmLsbkr+fnihipgP3GYjlMELDYIpwQyFizNnTHBHUiX5s4BkQyGaLF3Q5q77du3ywsvvCCbN28OVMbaJN99911vl0zulhkIWVZPYoPIKl4OniYBiw0iTVS8LAcEaO5yAJm3CEWAvTsULp6cIwIWezekufOfoVu5cmWo0mnSpAnNXShi2TmZDSI7XDlqZgQsNojMiPHqbBKgucsmXY6dDgH27nSo8ZpsE7DYuyHNXbYLpbzG57LM8iLP+5IAX4XAGogXAZq7eOnBaIS7ZbIIYkmA5i6WsuwXVOS7Zfp30Bm/mjVrSpUqVWJJguYulrIwKCMELDYII9I6mSbNnZOyQQfNmTtoeZ1NzmLvNj9zt3v3blmwYIE89dRTsmnTJhk9erT37F0cD5q7OKrCmKwQsNggrGjrUp4//vijfPzxx1JQUCD66EHr1q2lZcuW8otf/MKlNBgrIAGaO0BRAVKy2LvNmrutW7fK1KlTZdq0ad7GKwcccIB06NBBBg8eLDVq1IhlOdPcxVIWBmWEgMUGYURaJ9L85ptv5IEHHpEnnnhedu/Ol+3b24iIrjTZJJUqfS516uySa675L7nqql5St25dJ3JikFgEaO6w9ETJxmLvNmXuioqK5Msvv5QpU6bI7NmzRWftqlatKhdffLF07dpVGjZsGOtaprmLtTwMDpyAxQYBLqkz6T355JPSr98dsmFDT9mzp7eIHFhK7F9JzZoPyiGHzJIJE0bIOeec40x+DBSDAM0dho5oWVjs3SbMnT6b8P7778ujjz4q+mJw/8jPz/d2x4y7qfPjpblD+5HDfFwiYLFBuKQPaqwTJkyQ2257XNaufVhEjgqQ5ptSt25vefTRsdKlS5cA5/MUEoiGAM1dNBw5SrQELPZuWHOns3SrV6+W559/XmbOnClq8HSzlLPOOks6deok9913n1SoUCHWrz4oWd40d9F+4DkaCYQhYLFBhOHDc6MnMH36dOnZc7isW/eqiBwS4gYfS926XeWdd16U4447LsR1PJUE0idAc5c+O16ZPQIWezekudPn6UaOHCnz58+XSpUqyQknnOAtvdQmp//vvwdPSynOLy2nuWuUvU87RyaBkAQsNoiQiHh6xAQOP/x0+fe/R4hIpzRGflTOO++f8tprj6dxLS8hgfAEaO7CM+MV2SdgsXdDmrvEl5iffvrpcvbZZ8vxxx/vPV+nB81d9j9MmdyBDSITerw2WwQsNohsseS4qQk88cQTcv31b8rGjZNSn5zkjAYNfiVTp94lHTt2THsMXkgCQQmwdwclxfNyScBi74Y0d1o0a9eulVdeeUVefvllbzdMNXb6gPmFF14oDRo0kIEDB3q1xZm7XH7Egt2LDSIYJ56VWwIWG0RuCfNuiQTOO6+HvPHG/4jIeRmAeUD69y+UsWNHZjAGLyWBYATYu4Nx4lm5JWCxd8OaO790Et9jt2jRItm7d6/UqlVLfvjhB2nUqBHNXW4/Y4HuxgYRCBNPyjEBiw0ix4h5u58J6DPjhxxyhKxZ85mIVMmAy2fyy18OlXnzpmcwBi8lgWAE2LuDceJZuSVgsXfDm7vEEio5m6d/165dO+nRo0fx83i5Lblwd+OGKuF48WwSiJKAxQYRJT+OFZzA999/L0ce2Uk2bFgS/KJSz9wqhx56mqxcuSDDcXg5CaQmQHOXmhHPyD0Bi73blLnzS0pn8woKCuSZZ54pft9dXl6e/O53v5Pzzz9fqlTJ5Del2StcmrvsseXIJJCKgMUGkYoJ/z47BL799ls5+uizZf36zzO8wQ5p3LiDrFr1aYbj8HISSE2A5i41I56RewIWe7dJc5dYWrqz5ptvvinPPfecZ+ri/AwezV3ufyjwjiTgE7DYIKh++RDQV/c0anS4bNiwLMMAvpJjjrlWPv10Zobj8HISSE2A5i41I56RewIWe7d5c+eXmf9evIMOOogzd7n/7O1zRzaIchaAty+VgMUGwVIoPwKnnNJZZs8eIiIdMgji/+TKKxfIP/5xXwZj8FISCEaAvTsYJ56VWwIWezfNXW5rLKO7ceYuI3y8mAQyImCxQWQEjBdnROCBBx6QIUOWybZtY9Mep0GDzjJpUi+56KKL0h6DF5JAUAI0d0FJ8bxcErDYuyHNXeJ77soqoJo1a0rr1q2lW7ductJJJ0mFChVyWW+h70VzFxoZLyCByAhYbBCRweNAoQmsWbNGjjrqdPnPf14SkTahrxd5XY477s/yySevpXEtLyGB8ARo7sIz4xXZJ2Cxd0Oau02bNsmoUaNEm2NZx65du0R/GOnrEc4991y5/vrrpVq1atmvtDTvQHOXJjheRgIRELDYICLAxiEyIPCPf/xDhg598WeDF2agtdKgwdkyefK9ct55mbwnL8w9ea51AjR31isgnvlb7N2Q5i5MeemuZCNGjJBly5bJgAEDPJMX14PmLq7KMC4LBCw2CAu6xj3Hm24aJo8//o2sWzdJRCoHCHeFHHjgFXLbbV3luuuuC3A+TyGBaAjQ3EXDkaNES8Bi7zZv7rSEFixYILfccot06NBBhgwZIpUrB2mg0RZfkNFo7oJQ4jkkkB0CFhtEdkhy1LAERoy4W/7yl+dl3bpbRKRrGZdPlDp1RsqYMcPlqquuCnsbnk8CGRGgucsIHy/OEgGLvZvmTkQKCwvl5ptvlkqVKsXqVQga17Zt24rL/ZRTTpHPP/9c9J18yAcbBLK67uZmsUG4qxZe5G+99Zb88Y9/l08//VJ27TpDtm49QkRqi8gGqVt3oYjMlLPPPkOGDbtajj/+eDwAzCj2BNi7Yy+RyQAt9m6aO22NGzZ4SzL1iNN77tTc6WYv/jFv3jz57rvvaO5M/nhi0uVNwGKDKG/mvP/+BBYtWiTaCxYvLpDVqwulZcvD5MgjW3krT1q0aEFkJFBuBGjuyg09b1wGAYu9m+ZORFavXu3N3OmMmG7EUru2/jY0fgeXZcZPE0Zkh4DFBmFHXfcy1RedL1++XNq2bete8IwYkgDNHaSszidlsXfT3InI1KlTZfz48XLBBRdIv379pGLFirEsZpq7WMrCoIwQsNggjEjrZJo0d07KBh00zR20vM4mZ7F3mzV3RUVFsn79ennzzTfl8ccf94r27rvvlmOOOSa2BUxzF1tpGJgBAhYbhAFZnU2R5s5Z6WADp7mDldbpxCz2bkhzF/Ql5n616svM+/Tp470PKM4vMqe5c/rnC4N3nIDFBuG4ZNDh09xBy+tkcjR3TsoGH7TF3g1p7rZv3y4vvPCCbN68ucyirVKlihx33HFy5JFHSo0aNWJf4DR3sZeIAQITsNgggOV0PjWaO+clhEuA5g5OUoiELPZuSHMHUY2lJEFzh6os83KBgMUG4YIuVmOkubOqfHzzprmLrzaWI7PYuyHNnT5P58/a1alTJ9ZLLcN84GjuwtDiuSQQLQGLDSJaghwtSgI0d1HS5FhREKC5i4Iix4iagMXeDWnu4vreukwLluYuU4K8ngTSJ2CxQaRPi1dmmwDNXbYJc/ywBGjuwhLj+bkgYLF309zlorIiugfNXUQgOQwJpEHAYoNIAxMvyREBmrscgeZtAhOguQuMiifmkIDF3k1zl8MCy/RWNHeZEuT1JJA+AYsNIn1avDLbBGjusk2Y44clQHMXlhjPzwUBi72b5i4XlRXRPWjuIgLJYUggDQIWG0QamHhJjgjQ3OUING8TmADNXWBUPDGHBCz2bmhzp8/enX766VK1atVAZaSbr3Tt2jW2r0WguQskI08igawQsNggsgKSg0ZCgOYuEowcJEICNHcRwuRQkRGw2Luhzd3KlStDFUeTJk1k7NixUr9+/VDX5epkmrtckeZ9SGB/AhYbBOsgvgRo7uKrjdXIaO6sKh/vvC32bmhzp+UWZ7MW9uNAcxeWGM8ngegIWGwQ0dHjSFEToLmLmijHy5QAzV2mBHl9NghY7N00d9mopCyNSXOXJbAclgQCELDYIAJg4SnlRIDmrpzA87ZJCdDcsTjiSMBi76a5i2MlJomJ5s4hsRgqHAGLDQJORKCEaO6AxARJheYOREiwNCz2bpo7h4qY5s4hsRgqHAGLDQJORKCEaO6AxARJheYOREiwNCz2bkhzt337dnnhhRe88ozz7pdhPz80d2GJ8XwSiI6AxQYRHT2OFDUBmruoiXK8TAnQ3GVKkNdng4DF3g1p7rJRHHEYk+YuDiowBqsELDYIq1q7kDfNnQsq2YqR5s6W3q5ka7F3Q5q7Xbt2yeLFi0WbX5hD34fXrl07qVKlSpjLcnYuzV3OUPNGJLAfAYsNgmUQXwI0d/HVxmpkNHdWlY933hZ7N6S505eXDxgwQPieu3h/4JJFxwbhpm7oUVtsEOiaupwfzZ3L6mHGzt6NqavrWVns3ZDmLujMXVFRkbz33nsyc+ZMr3bPPfdcuf7666VatWqxrGXO3MVSFgZlhIDFBmFEWifTpLlzUjbooGnuoOV1NjmLvRvS3AWpwHXr1snf//53efvtt6VevXqeqTv11FOlQoUKQS4vl3No7soFO29KAh4Biw2C0seXAM1dfLWxGhnNnVXl4523xd5tztzpbN37778v48aNky1btsgZZ5whffr08Qxe3A+au7grxPiQCVhsEMh6up4bzZ3rCuLFT3OHpylCRhZ7tylzpz94xowZI/Pnz5eDDjpIBg8eLEcffXRsZ+sKCwulY8eOxZ+tZcuWif5ZXl4ewuctaQ5sENDyOpucxQbhrFgGAqe5MyCyYymydzsmmJFwLfZuE+ZOn8GbMWOGTJo0ydtBs1u3bnL55ZdLjRo1Yl3aW7du3Se+tm3bysKFC2nuYq0ag0MlYLFBoGqJkBfNHYKKWDnQ3GHpiZKNxd4Nb+5WrVolf/7zn+Wzzz6T5s2byw033OC97iDOz9Yl+0BxWSbKjxrm4SIBiw3CRZ2sxExzZ0Vpd/KkuXNHK0uRWuzdsOZOZ+umTZsmjz76qFfD3bt3l8suuyy277AL8kGjuQtCieeQQHYIWGwQ2SHJUaMgQHMXBUWOESUBmrsoaXKsqAhY7N2Q5k6XM952223eEsbq1at7pk5n7VIdfIl5KkK5+Xs2iNxw5l3CEbDYIMIR4tm5JEBzl0vavFcQAuzdQSjxnFwTsNi7Ic0dX2Ke649OtPdjg4iWJ0eLhoDFBhENOY6SDQI0d9mgyjEzIcDenQk9XpstAhZ7N6S509cdbN68Wfbu3RuqVg444ACpU6dObJ/H47LMUHLyZBKIlIDFBhEpQA4WKQGau0hxcrAICNDcRQCRQ0ROwGLvhjR3kVdGTAakuYuJEAzDJAGLDcKk0I4kTXPniFCGwqS5MyS2Q6la7N00dw4VKM2dQ2IxVDgCFhsEnIhACdHcAYkJkgrNHYiQYGlY7N2Q5m7Tpk0yatQorzyHDh0qdevW9f7bX66p/524/NJ/Rk//fOzYsVK/fv1YljbNXSxlYVBGCFhsEEakdTJNmjsnZYMOmuYOWl5nk7PYuyHNXTKzFvbP41bJNHdxU4TxWCJgsUFY0te1XGnuXFMMP16aO3yNXczQYu+muRMRztzF6+PKBhEvPRjNTwQsNghqH18CNHfx1cZqZOzdVpWPd94WezfNHc1d7D6VbBCxk4QB0dyxBmJGgOYuZoIwHGHvZhHEkQDNXRxV2T+mCkVFRWNEZECycMMuv+TMXbyEZ4OIlx6MhjN3rIH4EaC5i58m1iNi77ZeAfHMn+YunrqUjIrmLi/PDaXSjJINIk1wvCyrBCw2iKwC5eAZEaC5ywgfL84CAfbuLEDlkBkTsNi7uSyTyzIz/uBEPQAbRNREOV4UBCw2iCi4cYzsEKC5yw5Xjpo+Afbu9NnxyuwRsNi7ae5o7rL3iUpzZDaINMHxsqwSsNggsgqUg2dEgOYuI3y8OAsE2LuzAJVDZkzAYu+GNnf6LN3pp58uVatW9YpDm+G7777r/Xdpf67vt+N77jL+HGU8ABtExgg5QBYIWGwQWcDIITMgsHXrVpkxY4bMnDlXFi8ukI0bN8lBBx0oxx7bWs455xS56KKLMhidl5JAZgTYuzPjx6uzQ8Bi74Y2dytXrgxVKU2aNKG5C0UsOyezQWSHK0fNjIDFBpEZMV4dJYEJEybIyJETZMeO42XjxnNE5EgRqaVrT0TkM2nQ4DVp0GCNjBjRVy699NIob82xSCAQAfbuQJh4Uo4JWOzdkOYux3WTs9vxJeY5Q80bkcB+BCw2CJZB+RPYvHmz9Ox5k7z77g+yfv2dItKqjKDmyIEH3i6XXvoL+etf7yn/4BmBKQI0d6bkdiZZi72b5s6Z8hShuXNILIYKR8Big4AT0cGELrigh/zrXy1lxw41dsGOvLzecumldWX8+NHBLuBZJBABAZq7CCByiMgJWOzdZs3dnj17ZPXq1dKoUSOpXLly5MWUjQFp7rJBlWOSQDACFhtEMDI8K1sEbr/9Lhk37jvZtOlvoW9x4IG/kdGjfys9e/YMfS0vIIF0CNDcpUON12SbgMXeDW3uioqKZO7cuTJp0iT5wx/+ICeccEJxDW3ZskWGDh0q3333ndf8LrzwQqlUqVK2ayyj8WnuMsLHi0kgIwIWG0RGwHhxRgS++OILOfnkX8umTYtEpEYaYy2SQw/9X1my5D2pWbNmGtfzEhIIR4DmLhwvnp0bAhZ7N6y52717t0yePFmefPJJb2ZuwIABcsYZZxRXku46NnPmTHn66adl/fr10qVLF+ndu3esDR7NXW5+EPAuJFAaAYsNgpVQfgRuu+0u+eMfK8revUPTDqJu3d/L+PHnyOWXX572GLyQBIISoLkLSorn5ZKAxd4Na+50xm7EiBGSn58vd9xxhzRu3LjUWtIfRrfeeqssW7ZMbrvtNjn11FNzWXOh7kVzFwoXTyaBSAlYbBCRAuRgoQgcc8w5snDhuJ93xQx1acLJU+W3v31dnn32wXQH4HUkEJgAzV1gVDwxhwQs9m5Ic/fjjz/KPffcI++//34gw/bBBx94RvC0006TIUOGxOYZvMLCQunbt2/xR0Dfb7Rq1SrJy8vL4cci97dig8g9c94xNQGLDSI1FZ6RDQK6siQ/v61s2bI6w+FXyuGH/06++OKn97vyIIFsEmDvziZdjp0uAYu9G9Lcbdq0SQYOHOi9tHz06NFy8MEHl1kTaqJuvvlm72XnY8aMkbp166ZbQ5Fep3EtXbq0eMzOnTvLkiVLaO4ipczBSCAYAYsNIhgZnhU1gW+//VaOOups2bDh8wyH3imNGv1Svv12YYbj8HISSE2A5i41I56RewIWezekuduwYYP3jJ0eY8eOlfr165dZTWHPz31p/nRHLsssL/K8LwmIWGwQ1L18COiX5DZtTpaNGwsyDGCDNG16jixf/lGG4/ByEkhNgOYuNSOekXsCFns3pLnbtm2b9xzd999/783cJXvezi8xfSWCztwdcsghMnLkyNjuLEZzl/sfCrwjCfgELDYIql9+BJo0+YWsWvVPESn7l5NlRzhHOnYcI++++1z5JcI7myFAc2dGaqcStdi7Ic2dvgJh4sSJ8swzz0j//v3lggsuKLMQX331Vbnvvvu88/r16ycVK1aMZeHS3MVSFgZlhIDFBmFE2limeeml18gzz3QSkUvTjq9ixT/KiBGVZNiwwWmPwQtJICgBmrugpHheLglY7N2Q5k6L5uuvv5ZBgwZ5rza46667pFWrVqXWUkFBgQwfPlz0Afa7775bjjnmmFzWXKh70dyFwsWTSSBSAhYbRKQAOVgoAtOnT5eePSfIunWvhLou8eR69Y6U999/Vtq1a5f2GLyQBIISoLkLSorn5ZKAxd4Na+509u7FF1+UCRMmSPXq1eWSSy6R888/33v+bu/evbJu3Tp5/fXX5ZVXXpEdO3bINddc451ToUKFXNZcqHvR3IXCxZNJIFICFhtEpAA5WGgCnTr9l/zrX5eISI/Q11auPFKuuGKTPPzwmNDX8gISSIcAzV061HhNtglY7N2w5k6LRQ3e7NmzZfz48aI7T5Z26E6a1157rZx88smxNnYaO81dtn8EcHwSSE7AYoNgPZQvgfnz58tZZ3WVjRufFJFTQgQzRdq2fUD+9a/nUu4WHWJQnkoCZRKguWOBxJGAxd4Nbe78Itu9e7esWLFCPvvsM9EtpvVo0aKFHH300d5LzuM8W5f4QaG5i+OPDcZkhYDFBmFF2zjnqcsze/S4VjZu/FPA5+/+Ks2a/Z8899yD0r59+zinxtjACNDcgQkKko7F3m3C3IHUJ2fuUIRkHk4SsNggnBQKMOgPP/xQrr9+pBQU1JL1668QkfNKZLlLRKZJgwYT5eST8+X++2+Vli1bApJgSnEmQHMXZ3Xsxmaxd9Pc/VzvOqM3efJk6dWrV8r34pXXR4Qzd+VFnvclAb7njjVQ/gSeeuopmTjxJfnoo/elSpWmsndvNTnggK1SVLROOnbsJL17d025O3T5Z8EIUAnQ3KEq63ZeNHdu6FehqKhInxD/6S3lZRy6Y6a+EuGTTz7xXm9w7LHHehunqEnyj127dsmMGTNk0qRJkpeXF+il56num62/p7nLFlmOSwKpCVhsEKmp8IzyILBlyxbRnZ6XLl0qRx11lPeYQZUqVcojFN6TBIoJ0NyxGOJIwGLvhp25mzdvntx5553y448/yoEHHujVm/7g0d0yR40aJc2bN/eevxs7dqz3LF7NmjXl97//vfz617/2Xp8Qx4PmLo6qMCYrBCw2CCvaupjnzp07Zfny5dK2bVsXw2fMgARo7gBFBUjJYu+GNHdq6O655x559913vZ0wO3fu7JWnLrt87LHH5OKLL/Zei3Drrbd6r0To0KGD3HjjjdKgQYNYlzHNXazlYXDgBCw2CHBJnU6P5s5p+SCDp7mDlNX5pCz2bkhzp0tWhg4dKuvXr5fRo0dL48aNveL0X2xetWpVbwnLhg0b5IYbbpAzzjjDiR0zae6c/xnDBBwmYLFBOCwXfOg0d/ASO5cgzZ1zkpkI2GLvhjR3atoGDPjpkTxddqlLMfXw/3zlypXSrFkzueOOO4qNnwsVTnPngkqMEZWAxQaBqiVCXjR3CCpi5UBzh6UnSjYWe7dJc6cm7+6775YjjjjCqdqluXNKLgYLRsBigwCTECodmjsoOSGSobmDkBEuCYu926S5Kzmj50ol09y5ohTjRCRgsUEg6oiSE80dipI4edDc4WiJlInF3k1z51AF09w5JBZDhSNgsUHAieh4QgsXLpSpU1+RGTNmy/LlBbJjx1apXbu+tGrVVrp16+htFta0aVPHs2T4rhKguXNVOey4LfZumjuHaprmziGxGCocAYsNAk5ERxPSRwmGD79HnnrqZdm0qYfs3XueiBwtIvpuu20i8olUq/aKVK78uAwd2k+GDh3kaKYM22Xm6ywDAAAgAElEQVQCNHcuq4cbu8XeDW3udOOUMEeTJk34EvMwwLJ0LhtElsBy2IwIWGwQGQHjxZEQ+OKLL6R79xvkyy87yA8/jEwx5nqpV2+odOiwTZ588q/Fm4lFEggHIYEUBNi7WSJxJGCxd0Oau+3bt8sLL7wgmzdvDlVnderUka5du0qNGjVKva6oqEimT58uEydOlB07dkibNm2kT58+0q5du33O3717t0yZMkWeffZZ77z27dvLwIEDJS8vT5YuXeoZyK+++kpat24tgwYN8nbuDHJw5i4IJZ5DAtkhYLFBZIckRw1KQL8sn3lmd1m06HcicmXQy6RatRFyxhlfyYwZjwe+hieSQKYEaO4yJcjrs0HAYu+GNHfZKA4dc82aNXL//fdLr169PEP24osvSkFBgfTv318qVqxYfNsPPvhA3n77be/F6NWqVZOpU6eKziL26NFD/va3v3mG8JBDDhE9b8aMGTJ8+PCkhjIxF5q7bCnLcUkgNQGLDSI1FZ6RTQK///2N8uSTDWTXrltD36Z+/avkllsOL34tUOgBeAEJhCRAcxcSGE/PCQGLvZvmLkRpffLJJ/Lmm28Wm7nCwkIZP368NytXu3btpCPpy9MnTJggZ511ljdjd91116X10nSauxBi8VQSiJiAxQYRMUIOF4LAnDlz5Ne/vk7Wr/8oxFWJpxZKvXonyeLFsyQ/Pz/NMXgZCQQnQHMXnBXPzB0Bi70b0tzp8kl/SaYutaxQoUKZVbRr1y5ZvHixd44usaxSRR9S3/+YO3euaMPt16+f95f6kPtdd93lmb3GjRsnvceCBQvk1VdflZYtW3rXfPPNN/Lxxx/LUUcd5f1WNWjjpbnL3Q8D3okEShKw2CBYBeVH4Prrh8kDD6gpuy7tIGrW7C9jx7aVq6++Ou0xeCEJBCVAcxeUFM/LJQGLvRvS3KmBUtOkhz7fVr9+fe+//Wfx9L8Tn61Ldn7J4tPllStWrNjH3N15551yww03SIsWLUqt1U2bNsno0aPliiuu8J7X04fjb7vtNmnUqJHotta6tPPmm2/2lm8mHjru1q1b5aOP/v9vbWfPni29e/eWqlWreoYS9di2bZvs3bu3zNlQ1NyZV3wJrF27VurVqyeVKlWKb5CMDIbAaad1la+/fkpEgj2TXXriM+XMMyfKE0/cD8OFicSXAHt3fLWxHJnF3r169eof8vPzqwWdPIpDfVQoKioaIyI/ubdSjmRmLeyflxw67Mydmkk1l+ecc4506NDB24ilQYMG0qVLF2/osmb+HnroIW/2UWf9/GPatGkyZMgQqV69uvTs2TMOWmQlBjW1e/bskbp162ZlfA5KAukQ0GXY+vmluUuHHq8JQ0B/KXj88WfIli3hdnze/x5rpFmzi+TDD6eHuT3PJYG0CLB3p4WNF2WZgMXe/c033+zIz8+vTnNXykxfyXrTmbaZM2d6M3e6gYoWzLhx42Tw4MH7GZF169bJI4884i29PP/8872loW+88YZs2bJFunXrVmzu7rnnHm8W7uCDD05Z3lyWmRIRTyCBrBGwuLQjazA5cJkEVq1aJccee76sX78oQ1I/yiGHHCfffffTYwc8SCCbBLgsM5t0OXa6BCz2blPLMjOdudPdMu+9917p27evNG/eXF577TWZP3++9zqDypUrF9ed/oAbOXKkN0PXqVOn4mf+dMdM3S1Tl4w2bNjQW5apG7ToBivJnvNLLGaau3Q/2ryOBDInYLFBZE6NI6RDYP369dKixfGyadPydC5PuOY/0qLFb2Tp0jkZjsPLSSA1AZq71Ix4Ru4JWOzdNHc/L48s7Rm9kiWoG7U8//zzMmnSJNm5c6c0bdpUhg0b5j3Tl/js3eTJk71zEg//BemrV6/2XqegRi/x/XdByp3mLgglnkMC2SFgsUFkhyRHDUKgVauTZenSZ0Xk0CCnJznnLTnvvEfltdeeyGAMXkoCwQjQ3AXjxLNyS8Bi76a5C2HucluO+9+N5q68FeD9LROw2CAs613euV999c3y8MOtRaR32qFUrnyj3H9/G7n22mvTHoMXkkBQAjR3QUnxvFwSsNi7ae5o7nL5GQt0LzaIQJh4Uo4JWGwQOUbM2yUQePDBB+Xaa/8iRUWfp8llo1So0ExmzXrN29CLBwlkmwB7d7YJc/x0CFjs3TR3NHfpfFayeg0bRFbxcvA0CVhsEGmi4mURELj22sEyYcInInKOiNycxojXSeXKi2XcuP+Wa665Jo3reQkJhCPA3h2OF8/ODQGLvRva3OlzbWEO/7k4/714Ya7NxblclpkLyrwHCZROwGKDYC2UH4HWrU+VgoL7ROQmEbleRC4LEYy+LWiuiFwl55//uLz66uMhruWpJJAeAZq79LjxquwSsNi7Ic2d/7JyfU9cmKNOnTr7vNw8zLW5OJfmLheUeQ8SoLljDZQvAd3ZuVmz42Tz5m9ERGfvrhOR34jIkBSB7fr5HL3uryJSSVq2vEQKCmaXb0K8uwkCNHcmZHYuSZo7NyRL+RJzN9IIHyXNXXhmvIIEoiJgsUFExY7jhCOw/3vuvhWRUSKiJq2niJwvIrrZin98KiKviMijItJDRIaJSBUR2SmNGrWXb7/N9H154eLn2TYJ0NzZ1D3uWVvs3ZAzd3EvtHTjo7lLlxyvI4HMCVhsEJlT4wjpEND33DVv/oufZ+4SR9Clli+LyCwRWSoiFUSkooi0FZGOInKJiByZcAHfc5cOf16THgGau/S48arsErDYu6HNnb6XbtGiRTJ37lzZtWuX1KpVS0477TTvBeQVKmhTdOuguXNLL0aLRcBig8BS0K1sWrc+RQoKpohIkySB/yAiO0SklohUTnLOm3LeeY/Ja6/xmTu31HczWpo7N3VDj9pi74Y1d/rc3ZgxY+S9997br27PPfdc6du3r9SoUcOpmqa5c0ouBgtGwGKDAJPQqXSuuWaQPPhgCxHpk3bcNWoMlDFjWnK3zLQJ8sIwBGjuwtDiubkiYLF3w5q7KVOmyMSJE+WEE06QG2+8UQ466CBZs2aN3H///TJv3jzvpa5dunTJVW1Fch+au0gwchASSIuAxQaRFiheFAmBWbNmycUX3yTr1ulSzHSOdVKnznGyePFs0d7BgwSyTYDmLtuEOX46BCz2bkhzt2PHDrnzzjuloKBA/vSnP0mLFvrbz5+OJUuWyODBg+WYY46R4cOHS9WqVdOplXK5huauXLDzpiTgEbDYICh9+RLo0eM6mTxZjVmqXTL3j7NevWtk0KDmMnTooPJNgnc3Q4DmzozUTiVqsXdDmjvdRnrAgAFe8Y0dO1YS31unD6rr3+kzdyX/Lu7VSnMXd4UYHzIBiw0CWU8Xcvvuu+/kzDMvlSVLeonI/wYOuXLle+T00xfIm28+HfgankgCmRKgucuUIK/PBgGLvducuSvL+GWjqKIck+YuSpociwTCEbDYIMIR4tnZILBw4ULp3v16KSg4S3btujXFLbZJnTpD5Je/XCNPPfVX73EEHiSQKwI0d7kizfuEIWCxd9Pc1a8fpkbK9Vyau3LFz5sbJ2CxQRiXPDbp6/PiQ4eOkmnT3pb163UG7zwRafdzfHtEZL5UrvyyVK/+f9KvXy+5445hcsABB8QmfgZigwDNnQ2dXcvSYu+muaO5i93nlA0idpIwID5zxxqIAYGPP/5Ynn32ZXn99dmyYkWB7Ny5XWrUqCstW7aVLl1Oly5dLpbWrRNfbh6DoBmCGQLs3WakdipRmjs35KpQVFQ0RkR+eqiulMNferlnzx5vY5W6desWn7Vp0ya5/fbbvf8v+Xf6m846derE9h14nLlzo0AZJSYBiw0CU0mMrPR1P7pB2PHHH4+RELNwngDNnfMSQiZgsXdDz9ytXLkyVKE2adIk1pus0NyFkpMnk0CkBCw2iEgBcrBICezcuVOWL18ubdu2jXRcDkYC6RKguUuXHK/LJgGLvRvS3O3atUsWL14s2vzCHPpahHbt2kmVKlXCXJazc2nucoaaNyKB/QhYbBAsg/gSoLmLrzZWI6O5s6p8vPO22LshzV28yyz96Gju0mfHK0kgUwIWG0SmzHh99gjQ3GWPLUdOjwDNXXrceFV2CVjs3ZDm7ocffpDCwkI57LDDMnp+Tp/dq1mzZmxm8mjusvsDgKOTQFkELDYIVkR8CdDcxVcbq5HR3FlVPt55W+zdkOZON00ZMmSING3aVK688srQ7/rRbacfe+wxWbZsmYwaNWqfDVlyWcJqUGfNmlV8y169eslXX30leXl5uQwj5/dig8g5ct4wAAGLDSIAFp5STgRo7soJPG+blAB7N4sjjgQs9m5Ic6fFtXXrVpkwYYK88847ctJJJ8nFF1/sPU9XuXLlUmtPdx779NNP5bnnnpPPP/9cfvWrX0mfPn2kXr165Varau5GjBhRfH81nCtWrKC5KzdFeGPLBCw2CMt6xz13mru4K2QvPpo7e5q7kLHF3g1r7rTgioqKpKCgQP7+9797xm3v3r3SsGFDqVWrVvEOYyr6xo0bvX/0VQjHHnusXHXVVdKqVauMlnRmo+C5LDMbVDkmCQQjYLFBBCPDs8qDAM1deVDnPcsiQHPH+ogjAYu9G9rc+UWmJm/t2rXy1ltvyZw5c7zto7dt2+b9tT5T16xZM+nUqZOcdtppnvmL60FzF1dlGJcFAhYbhAVdXc2R5s5V5XDjprnD1dblzCz2bhPmzuWiTIyd5g5FSebhIgGLDcJFnazETHNnRWl38qS5c0crS5Fa7N00dw5VOM2dQ2IxVDgCFhsEnIhACdHcAYkJkgrNHYiQYGlY7N00dw4VMc2dQ2IxVDgCFhsEnIhACdHcAYkJkgrNHYiQYGlY7N00dw4VMc2dQ2IxVDgCFhsEnIhACdHcAYkJkgrNHYiQYGlY7N00dw4VMc2dQ2IxVDgCFhsEnIhACdHcAYkJkgrNHYiQYGlY7N00dw4VMc2dQ2IxVDgCFhsEnIhACdHcAYkJkgrNHYiQYGlY7N00dw4VMc2dQ2IxVDgCFhsEnIhACdHcAYkJkgrNHYiQYGlY7N00dw4VMc2dQ2IxVDgCFhsEnIhACdHcAYkJkgrNHYiQYGlY7N3Q5m7Xrl0yd+5cmT17tlx99dVSt25dr2T1B9Cf//xn+fjjj73/b9++vdx0001y4IEHxrqkae5iLQ+DAydgsUGAS+p0ejR3TssHGTzNHaSszidlsXfDmrvt27fLmDFj5L333pMmTZrI2LFjpX79+rJp0yYZPny4rFy5Uk499VRZvXq1fPHFF9K8eXMZOXJkrA0ezZ3zP2OYgMMELDYIh+WCD53mDl5i5xKkuXNOMhMBW+zdsObujTfe8AzdiSeeKIMHD5ZatWp5Rez/+S233CKnn3667N69Wx5++GGZOnWq9OrVSy699NLYFjvNXWylYWAGCFhsEAZkdTZFmjtnpYMNnOYOVlqnE7PYuyHN3Y8//ij33HOPfPTRR3LvvffK4Ycf7hXmnj17PMP35Zdfyp/+9CfJy8vz/nzp0qUyaNAgad26tdx+++1SvXr1WBYyzV0sZWFQRghYbBBGpHUyTZo7J2WDDprmDlpeZ5Oz2LshzZ0uvRw4cKA3K6dmzjdx/p+riRswYIBUrFjRK9YNGzZ4/6+Hv3wzjlVMcxdHVRiTFQIWG4QVbV3Mk+bORdWwY6a5w9bX1ews9m5Ic5fMrPkzdJdffrl069atuE5p7uL1kWWDiJcejOYnAhYbBLWPLwGau/hqYzUy9m6rysc7b4u9G9Lcbdu2TW699Vb5/vvvZfTo0dK4cWOv8vR5u3HjxnlLNo8++ujialyyZIn3XN4RRxzBZZkx+IyyQcRABIawHwGLDYJlEF8CNHfx1cZqZOzdVpWPd94WezekuSsqKpKJEyfKM888I/3795cLLrhA9LUIo0aNksLCQu/f/msR9Dm8Bx98UKZNm+ZtpqKbqsT14LLMuCrDuCwQsNggLOjqao40d64qhxs3zR2uti5nZrF3Q5o7LcJly5bJ0KFDvVcf6CsPtm7dKp9++qlcc801cvHFF4sawLVr18qzzz4rL774ojRs2NCb0dPXJsT1oLmLqzKMywIBiw3Cgq6u5khz56pyuHHT3OFq63JmFns3rLnTQly8eLG3DFONXtWqVaV79+7eP5UqVSreREXfd6eG7v+xdyZgVpTX1l6MEpCpQVQQFSSgaWKMaMQZB4xxiOIcNcYkSIxchws4YDQEUREZ1JsIxEtQcyVeVMQBUAN/NIkEvBhEcSAKYkA0jUwNiMrU//OVnk4DPVTVqVOnvrXXeZ7/ufmxvq/2ftfuXiyqTpV7NcIBBxyQ6flVuMu0PCqOnIBFgyCX1Ov2FO68lo+yeIU7Slm9b8qid1OHu9om0r3k/Nlnnw1ek1BaWhoEvqx/FO6yrpDqYyZg0SCY9fS9N4U73xXkq1/hjk9Tho4serfZcFfdwLqnZjZr1gyNGzfO5Dwr3GVSFhVlhIBFgzAirZdtKtx5KRt10Qp31PJ625xF7zYf7ty78BYsWIBHH300+H6ee7pm69atMznECneZlEVFGSFg0SCMSOtlmwp3XspGXbTCHbW83jZn0bvNhjv3gJWpU6cGT8lcv3496tevj549ewavRGjatGkmhtg92dO91iH3Oeqoo/D2229XvpQ9E0UWoAgZRAGgasu8CVg0iLyhaYOCEVC4KxhabRyTgLw7JjgtKygBi95tKty5J2S+++67mDx5MubMmQN31c49aMU9PfOcc84JnpiZpY8Ld1Vftj5v3jx8/PHHCndZEkm1mCFg0SDMiOthowp3HopGXrLCHbnAnrZn0btNhDtngi+//DIefPDB4D13uU/79u0xevTozIW6mn5+dFump79ZVDYFAYsGQSEcaRMKd6TCetyWwp3H4hGXbtG7acOdu0q3YsUKTJkyBTNnzoQzQvewlJNOOgm9evXCmDFjUK9evSDcZfU7djv/rCncEf/2UWuZJ2DRIDIviuECFe4Mi5/R1hXuMiqM8bIsejdluHPfpxs2bBjmz58fvOLg8MMPD269POSQQ3Z4x52bd4W77P3UyyCyp4kqAiwahHTPLgGFu+xqY7UyebdV5bPdt0Xvpgx37pUGAwcOhHtB+XHHHYeTTz4Zhx56aPD9OvfJ/XeFu2z+QMogsqmL9aosGoR1zbPcv8JdltWxWZu826buWe/aondThjs3aKtWrcK0adOCF5W7p2G6YNe7d2+cdtppaNOmDQYNGhTMo67cZe/HUgaRPU1Uka7caQayRUDhLlt6qBpA3q0pyCIBhbssqrJrTfUqKipGARgYptyq77F78803sX37duy+++74/PPPsffeeyvchYGY8jEyiJSB63ShCFg0iFBgdFBRCCjcFQW7TloLAXm3xiOLBCx6N+2Vu+oGbOeree6Y0tJSXHrppZXfx8viYOZq0gNVsqyOamMnYNEg2DX1uT+FO5/V46xd4Y5TV9+7sujdpsJdbkDd1bzFixfjscceq3zfXUlJCS655BKceuqpaNy4cSZnWeEuk7KoKCMELBqEEWm9bFPhzkvZqItWuKOW19vmLHq3yXBXdULdkzVnzZqFJ554Igh1Wf4OnsKdt79bVDgBAYsGQSAbbQsKd7TSetuYwp230lEXbtG7zYe73ETn3ovXrl07Xbkr8o+5DKLIAuj01RKwaBAahewSULjLrjZWK5N3W1U+231b9G4T4c7dhrls2TIsXbo0uB2zQYMG6Nq1Kw444AC0b98+eJm5Dx9dufNBJdXISsCiQbBqydCXwh2Dilw9KNxx6cnSjUXvpg53LtTNmDEDDz/8cPA6hOo+7rt2V1xxBU466aTMhzyFO5ZfNerDRwIWDcJHnazUrHBnRWl/+lS480crS5Va9G7acOeC3QMPPICpU6fCBbgLL7wQRx55JJo0aRLMtPuu3csvvxx8184Fvz59+qBfv35o2LBhZmde4S6z0qgwAwQsGoQBWb1tUeHOW+loC1e4o5XW68YsejdtuPvLX/6CO+64A506dcKwYcOwxx57VDuc7pfRrbfeGtyy+ctf/hJHH310ZodY4S6z0qgwAwQsGoQBWb1tUeHOW+loC1e4o5XW68YsejdluNuyZQvuuusuzJ07Nwh4hxxySK2DOXv2bNx2223BrZkDBw4MvpOXxY/CXRZVUU1WCFg0CCva+tinwp2PqnHXrHDHra+v3Vn0bspwV15ejkGDBsGZ38iRI7HnnnvWOpMrVqzA9ddfH9y+OXz4cDRv3jyTM6xwl0lZVJQRAhYNwoi0XrapcOelbNRFK9xRy+ttcxa9mzLcrV27NrgC5z5h3lsX9fhiTbjCXbHI67wiAFg0COmeXQIKd9nVxmplCndWlc923xa9W+EOgMJdtn4wZRDZ0kPVfEnAokFI++wSULjLrjZWK5N3W1U+231b9G6FO4W7zP1UyiAyJ4kKUrjTDGSMgMJdxgRROZB3awiySEDhLouq7FpTvYqKilEAvrzvsppP1CtxUY8vFibdllks8jqvCOjKnWYgWwQU7rKlh6qBwp2GIJMEFO4yKcsuRYUOd8uXL4/UUceOHUN9Ry/SpgkerHCXIExtJQIRCVg0iIiIdHiKBBTuUoStU4UioCt3oTDpoJQJWPRuytsyN23ahCeffDJ4OXmUT4sWLXDOOeegadOmUZaldqzCXWqodSIR2IWARYPQGGSXgMJddrWxWpnCnVXls923Re+mDHfZHrP41SncxWenlSKQLwGLBpEvM60vHAGFu8Kx1c7xCCjcxeOmVYUlYNG7Fe4KO1OJ7q5wlyhObSYCkQhYNIhIgHRwqgQU7lLFrZOFIKBwFwKSDkmdgEXvVrhLfczCn7CsrAzHHnts5YKlS5fC/Zl72TrzRwbBrK6/vVk0CH/V4q9c4Y5fY986lHf7ppiNei16N2W4Ky8vx/Dhw7Fy5cpIk9uuXTsMHjwYLVu2jLSuUAdv3Lhxh627deuGhQsXKtwVCrj2FYFaCFg0CA1Edgko3GVXG6uVKdxZVT7bfVv0bspwl3u1gZ6Wme0fuJqqk0H4qRt71RYNgl1Tn/tTuPNZPc7a5d2cuvrelUXvpgx3vg9iTfXrO3esyqovHwhYNAgfdLFao8KdVeWz27fCXXa1sVyZRe9WuPNo4hXuPBJLpdIRsGgQdCJ63tC//vUvzJgxA9Onz8U//rEYGzaUo6SkLUpLu+KMM47GmWeeiWbNmnnepcr3lYDCna/Kcddt0bspw13utkw3rqNHj0br1q0pJlfhjkJGNeEpAYsG4alUlGXfffcoDB9+P7ZuPRMbN/YGUAqgOYC1ABagVavn0KzZaxg69Gr89Kc/pWSgprJNQOEu2/pYrc6idyvceTTtCnceiaVS6QhYNAg6ET1syF2tu+SS6zB/fiusW3cbgHa1dPEO2ra9Baed1gEPP/xfHnarkn0moHDns3q8tVv0boU7j+ZZ4c4jsVQqHQGLBkEnomcNff755+jd+2LMmdMT27bdELr6li2vw1lnbcPDD/869BodKAL5ElC4y5eg1heCgEXvVrgrxCQVaE+FuwKB1bYiEIKARYMIgUWHFJDAwIG34oEHPsPGjaMin6Vt2/Nxxx290a9fv8hrtUAE4hBQuItDTWsKTcCid1OHu02bNqFv377YfffdQ83ObrvthtLSUjRu3DjU8WkfpHCXNnGdTwT+TcCiQUj/4hF44403cPzxF2DdurcB1I9RyGLsuedZeOedl2m+dx4DgpakSEDhLkXYOlVoAha9mzrc6T13oWc/UwfKIDIlh4r5ioBFg5D4xSNw442/wt13uwemDIxdRIsWP8d99x2Byy+/PPYeWigCYQnIu8OS0nFpErDo3dThbtu2bRg6dChatmwZao7q16+PFi1aoF69eqGOT/sgXblLm7jOJwK6cqcZKA6B0tIT8PbbvwXQNY8CpuGss6biqad+l8ceWioC4Qgo3IXjpKPSJaBwly7vuGerV1FR4b6AUOM/Z+pVCHHRZmOdDCIbOqiKHQlYNAjNQHEIrF+/HvvscxA2bFiRZwEf4etfPx/vvjs7z320XATqJiDvrpuRjkifgEXvpr5y50ZI77lL/wcp3zPKIPIlqPWFIGDRIArBUXvWTeCjjz5C9+4nY+1a9327fD5bsNdeh+Djj9/KZxOtFYFQBOTdoTDpoJQJWPRuhbuUhyyf0+m2zHzoaa0I5EfAokHkR0yr4xJwf0nu2rUn1q1bEneLr9atwf77fxdLl87Lcx8tF4G6CSjc1c1IR6RPwKJ3U4a78vJyDB8+PJigwYMHh/7OXfojF+2MCnfReOloEUiSgEWDSJKf9opGYI89voFVq/4MYI9oC3c4+mX06HEnXn11Rh57aKkIhCOgcBeOk45Kl4BF76YMd3HHxn1Xr1mzZnoVQlyACa2TQSQEUtskSsCiQSQKUJtFIrDvvodj+fJrAPww0rodD74VJ5/8d8ycqXCXB0QtDUlA3h0SlA5LlYBF76YPd+4q3nvvvYdGjRqhc+fOaN7cPVp6x8/mzZvx1FNPYebMmbj77rsz+04gXblL9feBTiYCOxCwaBAageIRaNOmE9asOQDArJhFbAPQBYcccgBeey3uHjFPrWUmCSjcmZQ9801b9G7acPfFF19gwoQJmDZtGrZu3RoMX8OGDXHxxRfjBz/4QfC/3WfJkiUYMWIEli5div333x+jRo3K7G2cCneZ/x2iAokJWDQIYjkz3VpZWRkOPPBYrFvXE8DRAH4Wo96bAWzBvvv+Cf/8599jrNcSEYhGQOEuGi8dnQ4Bi95NG+4mT54chLuOHTsGYc698+5//ud/sGrVKvziF7/AUUcdFVyt+93vfoft27fjhBNOwBVXXIE2bdqkM20xzqJwFwOalohAQgQsGkRC6LRNRAL/flrmFADnA3Bv/zk1wi4TADwO4BHsvfcJ+OijNyOs1aEiEI+Awl08bhG3nFAAACAASURBVFpVWAIWvZsy3H3++ecYNmwYFixYgDvuuAOHHHJIMDmzZ8/GbbfdhmOOOQbdunULgl2rVq1w7bXX4sgjj8zsy8tzY69wV9hfANpdBGojYNEgNBHFIbBp0ya0b38gysuXAXAPVbkSwCAAPw1R0J1f3co5FkATfOMbl+Ott14KsU6HiEB+BBTu8uOn1YUhYNG7KcNd7iXmFRUVwXvuSkpKgolxt7pcf/31wf+tX78+jj32WFx11VVBwPPho3Dng0qqkZWARYNg1dKHvg477DT8/e93APg2AHflzf3vDQB+BOA0AM2qtPEJgKcBTATQA8AtAPYE8BguvvgvmDTpNz60rBo9J6Bw57mApOVb9G7qcOfmtOpLzHOhb/ny5ejTpw/69etX+d07H2Za4c4HlVQjKwGLBsGqpQ993XDDTRg5sgLAiCrlPgvA/b/ZABp8FfDWAWgK4HgAZwM4rvL4+vXPxOTJP8J5553nQ8uq0XMCCneeC0havkXvNhnu3ANWRo4ciT33dP+y6c9H4c4frVQpHwGLBsGnoj8dDRx4I8aMeRDAwq+uwu1cu7tl8zMAuwPoUE1jc9CgwWV45JFhuOiii/xpXJV6S0DhzlvpqAu36N0mw93OV/R8mWqFO1+UUp2MBCwaBKOOvvR0yCHfxeuvuxeYuytz0yKWvf2r2zmPwIUXNsD//u+4iOt1uAhEJ6BwF52ZVhSegEXvVrgr/FzFPoP7bmD//v0r18+YMQMffvhh5XcIY2+c8YUyiIwLZLQ8iwZhVOqit71x40a0b98NGza478+5WzM7AfivkHW5q3mXAvgcQDscdND7ePtt91AWfUSgsATk3YXlq93jEbDo3dThzj1xrG/fvth9d3fbCuAM070ewX2q/nluXHbbbTeUlpaicePG8SYo4VUu3Ln38OU+Z599NhYtWqRwlzBnbScCYQhYNIgwXHRM8gTcP+J94xtHY8OGwwC41yEMBPA2gFsBHFXLCd0Vvl999fqEG4Ord3vssRErV76XfJHaUQR2IqBwp5HIIgGL3k0d7tyDU6J83Dvxqj6AJcraNI7VbZlpUNY5RKB6AhYNQrNQHAIrV67EPvscji1bxgA496siJgP4LYDdAJwM4BsAmgNY89X38v4IwD0Z+ucATvlqzV1o2XI81q37oDiN6KymCCjcmZLbm2YtejdluHOvQFi/fn3wcvIoH/d6hBYtWmT2fXcKd1HU1LEikCwBiwaRLEHtFoVAw4Z7Y9u2fwBosdOyFwG8AuB9AJu++u9dvrqi13OnY+ehRYvLUF7+TpRT61gRiEVA4S4WNi0qMAGL3k0Z7go8J0XbXuGuaOh1YhGARYOQ7MUh8OWVu29jy5YVeRZQjlatDsPatbotM0+QWh6CgMJdCEg6JHUCFr1b4Q6AezXCggULMGvWLPzsZz9D69atUx++MCdUuAtDSceIQGEIWDSIwpDUrnUR+Oijj9Ct2/HYuDHfULYZbdt+E5984q4A6iMChSWgcFdYvto9HgGL3m063K1atQrTpk3Ds88+G9zGqe/cxfvBSXqVDCJpotovCQIWDSIJbtojOoFPP/0U7dsfiPXro31vfNcz/RMHHfQjvP32S9GL0AoRiEhA3h0RmA5PhYBF7zYX7tz38d59911MnjwZc+bMCa7aue/ZnXnmmTjjjDPQtm3bVIYtzkl05S4ONa0RgWQIWDSIZMhplzgEDj30e3jttbsAfCvO8q/WPI6LLnoRjz46No89tFQEwhFQuAvHSUelS8Cid5sJd+61CH/84x/xxBNPwL1iwH3cKxKuuuoqHHfccXCvQcj6R+Eu6wqpPmYCFg2CWc+s9zZ8+EgMGbIRW7YMjV1q69Y/xPjxZ+KCCy6IvYcWikBYAgp3YUnpuDQJWPRu6nDnrtKtWLECU6ZMwcyZM/HFF18EIe6II47A66+/Hlyxy/KrD3YefoW7NH8d6FwisCMBiwahGSgeAfeO00MOOQ4bN74BoE2MQuahc+ersWTJ3BhrtUQEohNQuIvOTCsKT8Cid1OGO3er5ezZszFp0iQsXboU7hUH3bt3x0UXXYRDDjkkeJn5wIHupbBQuCv8z1XkM8ggIiPTghQIWDSIFLDqFLUQGDVqFIYPfwtr1jwYmdMee5yEX/+6Hy688MLIa7VABOIQkHfHoaY1hSZg0bspw93atWuD8OZeYu6M7bzzzkOrVq0q5yf33xXuCv0jFW9/GUQ8blpVWAIWDaKwRLV7GALnn98PL7zQHBs2jA5zOIBtaNv2UlxxxYG4884hIdfoMBHIn4C8O3+G2iF5Aha9mzLcbd68GY8//jiefPLJ4CmY7lbM3r1749xzz0WHDh2wbt06XblL/ucnsR1lEImh1EYJErBoEAni01Z5EPjRj67BjBkfYNUqF9Z61LLTC2jb9lfo3/90/OpXt+RxRi0VgegE5N3RmWlF4QlY9G7KcJcbldz76x599FG8+eab2L59O/bcc0+ceOKJwcNVmjZtqtsyC/9zFfkMMojIyLQgBQIWDSIFrDpFSAKPPPIIbrttPNasaYvVq08C8A0AzQGsRb16r6Ok5Hl06tQUQ4dehdNOOy3krjpMBJIjIO9OjqV2So6ARe+mDndVR2Pnd9q5/+aelnnttdfimGOOQcOGDZObpALtpAeqFAisthWBEAQsGkQILDokZQIvvPAC/vKXV/D664uxevVatG+/F3r0+DqOO+6owMv0EYFiEVC4KxZ5nbc2Aha920y4ywmfu5r3zDPPYN68eZXvuTv77LPRp0+fIPBl9aNwl1VlVJcFAhYNwoKuvvbonv78wQcfoFu3br62oLrJCCjckQlK0o5F7zYX7qrOqntq5qxZsyrffdexY8dM36apcEfym0ZteEnAokF4KZSRohXujAjtUZsKdx6JZahUi95NHe7ce+7cd+1eeeUVuIesuKty7raVTp06oV69epWj7Y5799138eKLL+IHP/gBWrZsmcmxV7jLpCwqyggBiwZhRFov21S481I26qIV7qjl9bY5i95NG+42bdoE946gv/71r7sM5CmnnIL+/fsHD1Tx6aNw55NaqpWNgEWDYNOQqR+FOyY1OXpRuOPQka0Li95NG+4mT56MCRMm4PDDD8d1112Hdu3aYeXKlbj33nuD79pdddVVwXfsfPoo3PmklmplI2DRINg0ZOpH4Y5JTY5eFO44dGTrwqJ3U4a7zz77DEOHDsXixYtx9913o3PnzpWzumjRItx44404+OCDccsttwTvwPPlo3Dni1Kqk5GARYNg1JGlJ4U7FiV5+lC449GSqROL3k0Z7tauXVvjS8rXrFkT/Df3nbvRo0ejdevWoWfYfTdv+vTpwRVBFyC7du2KK6+8EqWlpTvs4Z7I6a4cuhepu+N69OiBQYMGoaSkpPK4srIy3HPPPUHQDFuDwl1oqXSgCCROwKJBJA5RGyZGQOEuMZTaKCECCncJgdQ2iRKw6N3mwl1twa+uacrd1tm3b1/sv//+ePrpp4OrgwMGDECDBg0ql8+ePTt4OIu7HbRJkyaYOnUqli9fHrxTzx3nwt+4cePw2muvRQqYCnd1KaT/LgKFI2DRIApHUzvnS0DhLl+CWp80AYW7pIlqvyQIWPRuhbsIV+5cGHOvTsiFOXf1bezYscFVuebNm9c4g++//34Q5txtoO5JnO47f8899xw2bNiAm2++WVfudiIng0ji15n2SJqARYNImqH2S46Awl1yLLVTMgTk3clw1C7JErDo3Qp3EcKde6XC3Llzgytw7uOuAt5+++1B2OvQoUON07hgwYIgzLkQ6J7ied999+H888/HI488EvyZbsvcEZ0MItlfbNotGQIWDSIZctqlEAQU7gpBVXvmQ0DenQ89rS0UAYveTR3utm3bFjxYpep768rLyzFkyJBghnb+b/Xr10eLFi12eAde1WFzt1cuW7Zsh3Dn9rjmmmt2eGhL1TXufCNHjsTll1+OAw44IPgunvvunXuKp3tVQ03hzu3rXrL+6quvVm43Z84c9OvXL3gIjAuUrJ9PP/0U27dvr/VqKGvv6iu7BFatWoVWrVqhYcOG2S1SlZkh4G7vX7duHdq2bWumZzWabQLy7mzrY7U6i969YsWKz9u3b9+kffv23sher6KiYhSAgTVVnPtenfueW5RPx44da/0OXNQrd+4qnXtoS+/evdGzZ0+89957eOqpp3D11VcHD1qpLdz99re/xfr16+Gu+uU+bu1NN92Er33ta/jRj34UpTWvjnWh1gXzrL5M3iuYKjYxAu427DZt2ijcJUZUG+VDwIW71atXY88998xnG60VgcQIyLsTQ6mNEiRg0bv/+c9/fta+ffuvUYW7zZs346233oK7bSXKx10Rc0++bNy4cbXLFi5ciJkzZ1Y+GMUNjLvF0j3xcucg4kx34sSJ6N69O0499dTgaqC78ue+o1f149bt/LqGmmrWA1WiqKljRSBZAhZv7UiWoHZLkoBuy0ySpvZKgoBuy0yCovZImoBF76a8LTPpwcjt556WOWLECPTv3x+dOnXC888/j/nz5+OGG25Ao0aNKk/rfsENGzYseEl6r169qr3N011drO3KXXU9KNwVSlntKwJ1E7BoEHVT0RHFIqBwVyzyOm9NBBTuNBtZJGDRuxXuIkyie8/dlClT8NBDDwVXBffbb7/Kp11W/e7dpEmTgmOqfna+5VPhrmbwMogIQ6lDUyNg0SBSg6sTRSagcBcZmRYUmIC8u8CAtX0sAha9W+Eu1qgUZ5Gu3BWHu84qAo6ARYOQ8tkloHCXXW2sVqZwZ1X5bPdt0bsV7rI9kztUp3DnkVgqlY6ARYOgE5GoIYU7IjFJWlG4IxGSrA2L3q1w59EQK9x5JJZKpSNg0SDoRCRqSOGOSEySVhTuSIQka8OidyvceTTECnceiaVS6QhYNAg6EQkack9pdu8/Xbx4MT788MPg/anu/x1xxBHBe1r1EYFiEVC4KxZ5nbc2Aha9W+HOo58JhTuPxFKpdAQsGgSdiB439Prrr2PkyN/h6aefROPGx2Pt2m4AWqCiYi3atHkLFRULcOmlF2LAgH7Bw770EYG0CSjcpU1c5wtDwKJ3U4a73HvunOi1vbcuNxTuZeNPPvlk8P8955xz0LRp0zDzkvoxCnepI9cJRaCSgEWDkPzZIDBu3DjcdNMIrF9/I4Cf11DUetSvfz/atHkYY8fejvPOOy8bxasKMwQU7sxI7VWjFr2bMty51wwMHDgwGL7Ro0ejdevWwf8uLy/H8OHDg/89ePDgyheP13R81qZX4S5riqgeSwQsGoQlfbPa6913341Ro17CJ59MANA+RJnz0abNT3HPPQPwwx/+MMTxOkQEkiGgcJcMR+2SLAGL3m0q3NUU4hTukv1Bync3GUS+BLW+EAQsGkQhOGrP8AQee+wx9O//G6xa9UcATcIvxHto2fK7mD79f3D00UdHWKdDRSA+AXl3fHZaWTgCFr1b4Q6Awl3hfqji7CyDiENNawpNwKJBFJqp9q+ZwMaNG1Fa2gvLlo0HcFgMVI/j6KMfxcsvf/mVA31EoNAE5N2FJqz94xCw6N0Kdwp3cX5WCrpGBlFQvNo8JgGLBhETlZYlQGDChAkYOPBVrF/vwl28T9u2p+IPfxiI3r17x9tAq0QgAgF5dwRYOjQ1Aha9W+FO4S61H7CwJ5JBhCWl49IkYNEg0uSrc+1I4IQTLsBLL10FoFceaP4bV121BPfff1cee2ipCIQjIO8Ox0lHpUvAoncr3CncpftTFuJsMogQkHRI6gQsGkTqkHXCgMDWrVux114HYfXqfwConweVd/Dtb/8n5s9/Po89tFQEwhGQd4fjpKPSJWDRuxXuFO7S/SkLcTYZRAhIOiR1AhYNInXIOmFA4OOPP0Zp6YlYu/adPIlswj77HIXlyxfkuY+Wi0DdBOTddTPSEekTsOjd1OFu27ZtGDp0aOUrD9yrEIYMGRJMVnV/3qBBgx1enZD+CNZ+Rr0KIWuKqB5LBCwahCV9s9RrkuGuQ4cj8eGHr2epPdVCSkDhjlRYz9uy6N3U4W758uWRRrJjx44Kd5GIFeZgGURhuGrX/AhYNIj8iGl1XAK6LTMuOa0rJgF5dzHp69w1EbDo3ZThbvPmzXjrrbfwxRdfRJr23XbbDaWlpWjcuHGkdWkdrCt3aZHWeURgVwIWDUJzUDwCvXpdgD//uT+A4/MoQg9UyQOelkYkoHAXEZgOT4WARe+mDHepTEsRTqJwVwToOqUIfEXAokFI/OIR+PJVCK9h/fr7YxfhXoXw6KODcPLJJ8feQwtFICwBhbuwpHRcmgQserfCXZoTlue5FO7yBKjlIpAHAYsGkQcuLc2TwPr169G9+wlYvvwBAD1i7PYEjjpqEmbPnhpjrZaIQHQCCnfRmWlF4QlY9G4T4W7VqlX429/+hnfffRdO5IYNG+LAAw9E9+7dcdhhh1U+cKXwI5bfGRTu8uOn1SKQDwGLBpEPL63Nn8DkyZNx9dVj8cknMwFE+brAYrRs+V1Mm/YwjjnmmPwL0Q4iEIKAwl0ISDokdQIWvZs63G3cuBHjxo3DrFmzsH379moHygW90047DT/96U/RtGnT1IcuygkV7qLQ0rEikCwBiwaRLEHtFofA8OF3YcyYP2PVqokA9g6xxQK0bfsTjB59HS677LIQx+sQEUiGgMJdMhy1S7IELHo3bbjbtGkThg8fjrlz5+Lggw/GFVdcgS5dugRX7dxny5YteOeddzBx4sTg4Ss9e/bE4MGDMxXwysrKgiuOuU/fvn3x3nvvoaSkJNnJz9huMoiMCaJyAgIWDULSZ4PA2LFjMXjwSKxfPxhAvxqK2oj69X+DkpIHcf/9w3DBBRdko3hVYYaAvNuM1F41atG7acPd1KlT4QyxrtBWNQQOGDAA3/ve9zIztC7c3XbbbZX1PPzww1i2bJnCXWYUUiGWCFg0CEv6Zr3X+fPnY+TICZg+/Vk0anQC1qw5EIC722Qd2rR5C9u3/x2XXnoRBgzoh/333z/r7ag+QgIKd4SiErRk0bspw517BcLtt9+ON954AyNGjAi+X1fbZ8GCBfjFL34RBMGbbroJjRo1yuQ467bMTMqioowQsGgQRqT1qk33gvNXX301uIvjo48+xgEHdMYBBxyAI444wpvvj3sFXMWGJqBwFxqVDkyRgEXvpgx3a9euxcCBA1FRURG8lLyu2xjdFbLrr78e7j13o0aNyqxBKtyl+NtApxKBnQhYNAgNQXYJuH/E/OCDD9CtW7fsFqnKTBFQuDMltzfNWvRu6nDnJs+Fu9atW9c6hLkwGPb4Yk20wl2xyOu8IqDv3GkGskVA4S5beqgaQOFOU5BFAgp3WVRl15rqVVRUjAIwsKZyo4a1qMcXC5PCXbHI67wioHCnGcgWAYW7bOmhahTuNAPZJKBwl01ddq5K4U5Py/RjUlUlFQGLBkElIFkzCndkghK0oyt3BCIStmDRu6lvy9y2bRuGDh1a53foysvLMWTIEDRo0CDUbZzFmn1duSsWeZ1XBHTlTjOQLQIKd9nSQ9Xoyp1mIJsEFO6yqUvsK3fLly+P1FHHjh0V7iIRK8zB+te/wnDVrvkRsGgQ+RHT6kISULgrJF3tHYeAvDsONa0pNAGL3k155W7z5s3Bi8md+UX5uKdllpaWonHjxlGWpXasrtylhlonEoFdCFg0CI1Bdgko3GVXG6uVKdxZVT7bfVv0bspwl+0xi1+dwl18dlopAvkSsGgQ+TLT+sIRULgrHFvtHI+Awl08blpVWAIWvVvhrrAzlejuCneJ4tRmIhCJgEWDiARIB6dKQOEuVdw6WQgCCnchIOmQ1AlY9G6Fu9THLP4JFe7is9NKEciXgEWDyJeZ1heOgMJd4dhq53gEFO7icdOqwhKw6N0Kd4WdqUR3V7hLFKc2E4FIBCwaRCRAOjhVAgp3qeLWyUIQULgLAUmHpE7Aoncr3KU+ZvFPqHAXn51WikC+BCwaRL7MtL5wBBTuCsdWO8cjoHAXj5tWFZaARe9WuCvsTCW6u8Jdoji1mQhEImDRICIB0sGpElC4SxW3ThaCgMJdCEg6JHUCFr1b4S71MYt/QoW7+Oy0UgTyJWDRIPJlpvWFI6BwVzi22jkeAYW7eNy0qrAELHq3wh2AtWvXYuDAgcF0jR49Gq1bty7spMXcXeEuJjgtE4EECFg0iASwaYsCEVC4KxBYbRubgMJdbHRaWEACFr1b4U7hroA/UvG2lkHE46ZVhSVg0SAKS1S750NA4S4felpbCALy7kJQ1Z75ErDo3Qp3Cnf5/twkvl4GkThSbZgAAYsGkQA2bVEAAlu3bsXixYuxZMkSfPOb38S+++5bgLNoSxGIRkDeHY2Xjk6HgEXvVrhTuEvnpyvCWWQQEWDp0NQIWDSI1ODqRKEIPPXUU5g48RnMnTsb27c3RUVFEwAb0aRJfZx44vH48Y/PxoknnhhqLx0kAkkTkHcnTVT7JUHAoncr3CncJfGzk+geMohEcWqzhAhYNIiE0GmbPAm88cYbuPba2/Hmm19g1arLAZwGYLcqu64F8DTatp2Ik04qxZgxt6J9+/Z5nlXLRSAaAXl3NF46Oh0CFr1b4U7hLp2frghnkUFEgKVDUyNg0SBSg6sT1UjgT3/6Ey666Of45JPBAFywq+szAgcdNANPPDEO3/jGN+o6WP9dBBIjIO9ODKU2SpCARe+mDHcVFRVYv349tm/fHmo8ysvLMWTIEDRo0EBPywxFrLAHySAKy1e7xyNg0SDikdKqpAi8+eabOOmk87By5W8AnBxh2wdx8MGT8NJLj2f26c8RmtGhnhCQd3silLEyLXo3ZbjLvdpg+fLlkUa4Y8eOCneRiBXmYBlEYbhq1/wIWDSI/Ihpdb4ETjnlEsyceQKAvpG3atLkFlxxxTb8138Nj7xWC0QgDgF5dxxqWlNoAha9mzLcbd68GW+99Rbco6KjfHbbbTeUlpaicePGUZYV7NiysjJ8+umnlfsfddRRePvtt1FSUlKwc2ZhYxlEFlRQDTsTsGgQmoLiEXjhhRdw6aVjsGrVCzGLqEDLlt0wd+4zOPDAA2PuoWUiEJ6AvDs8Kx2ZHgGL3k0Z7tIbmcKeyYW7c889t/Ik8+bNw8cff6xwV1js2l0EqiVg0SA0CsUjcOmlV2PSpCMAXBq7iEaNfoU772yOQYMGxt5DC0UgLAGFu7CkdFyaBCx6t8LdVxO2atUq/PnPf8bJJ5+Mli1bpjl3oc+1zz77wD01TVfuQiPTgSKQGAGLBpEYPG0UmcB++x2GZcueA7BH5LX/XjAbvXrdhxdffCyPPbRUBMIRULgLx0lHpUvAonebDnfuRbALFizAo48+CvfF9Q4dOug7d+n+zFV7NhlEBkRQCbsQsGgQGoPiEHD/2NilyxEoL1+SZwFrsd9+vfHBB6/muY+Wi0DdBOTddTPSEekTsOjdJsPdxo0bMWvWrCDUrVmzBvXr10f37t1x8cUX49BDD0W9evXSn74QZ9SVuxCQdIgIFIiARYMoEEptWweBDz/8EN/61qlYs+bNPFl9gfbtD8OKFQvz3EfLRaBuAgp3dTPSEekTsOjdZsKdez3Cu+++i8mTJ2POnDlwV+0aNmyIU089Feeff74XL3xVuEv/l4LOKAI5AhYNQuoXh4B7lc8++xyEDRtW5FnACnTtehH+8Y+/5rmPlotA3QQU7upmpCPSJ2DRu+nDnXti5t/+9rfgKt3SpUuDqdprr73gXpfQrl27TN+GufOPgMJd+r8UdEYRULjTDBSDQPfuJ+Ktt8YB6JbH6Z9Fnz7P4Mkn/zuPPbRUBMIRULgLx0lHpUtA4S5d3nHPVq+iomIUgBof/+Wu0q1YsQJTpkzBzJkzg1citGjRAqeffnpwpa5JkyYYNGhQcP7Ro0d785JXhbu4I6N1IpA/AYsGkT817RCXwE03DcWIEc0AfOlVcT4tWvwMv/710bjsssviLNcaEYhEQOEuEi4dnBIBi95NeeWu6kvMTzjhBJxzzjno0qVLcBum++T+u8JdSj9ZEU8jg4gITIenQsCiQaQCVieploB7MvLxx1+AdeveAtAgBqV/YO+9z8M777yc2SdAx2hKSzJMQN6dYXEMl2bRuynD3aZNmzBixAjMnTs3GOfOnTvjggsugHsJuHtRucJdtn/KZRDZ1sdqdRYNwqrWWen7hht+ifHjN2LDhjGRS2rb9lwMH/499O3bN/JaLRCBOATk3XGoaU2hCVj0bspwlxsU9zjpadOm4dlnn4X7groLdkcccUTwLrvx48ejQYMGui2z0D9VMfaXQcSApiUFJ2DRIAoOVSeolcDmzZtxyimX4G9/OxRbtgwOTatVq/9Anz4NMXHivaHX6EARyJeAvDtfglpfCAIWvZs63OWGZOf32W3fvj34T23atMGdd94ZXNnz4aPv3PmgkmpkJWDRIFi19KmvlStX4oc/vA7/93/NsG7dbQD2rqX8N9G27S34/vc74Xe/u8enNlUrAQGFOwIRCVuw6N0mwl3VWc1dzXv++eexevVqb95x53pQuCP8raOWvCFg0SC8EcdAoWPGjMEdd4zF1q2nYP36UwB0B7A7gDUAFqB16xnYffe3cdtt1+Dyyy83QEQtZo2Awl3WFFE9joBF76YMd+5pme42TPdxT8ms7qXk1b337sADD8Ttt9+e2S+fK9zpF5UIFI+ARYMoHm2duToC7i/PM2bMwIwZc7Bo0WJs2LAebdq0Rffu3XD66UfjvPPOEzgRKBoBhbuiodeJayFg0bspw13UB6Zs3LgRs2bNwuzZs3HzzTdn9tUICnf6/SUCxSNg0SCKR1tnrouAe8XPBx98gG7d8nkPXl1n0X8XgfAEFO7Cs9KR6RGw6N0Kd+nNV95nUrjLG6E2EIHYBCwaRGxYWlhwAgp3BUesE0QkoHAXEZgO6C0NBQAAIABJREFUT4WARe9WuEtltJI5icJdMhy1iwjEIWDRIOJw0pp0CCjcpcNZZwlPQOEuPCsdmR4Bi96tcJfefOV9JoW7vBFqAxGITcCiQcSGpYUFJ6BwV3DEOkFEAgp3EYHp8FQIWPRu6nDnvnt33HHHBe+3C/NxD18555xz0LRp0zCHp36Mwl3qyHVCEagkYNEgJH92CSjcZVcbq5Up3FlVPtt9W/Ru6nC3fPnySBPXsWPHTL/UXOEukpw6WAQSJWDRIBIFqM0SJaBwlyhObZYAAYW7BCBqi8QJWPRu6nDnJmT06NGZffpl1AlWuItKTMeLQHIELBpEcvS0U9IEFO6SJqr98iWgcJcvQa0vBAGL3q1wV4hJKtCeCncFAqttRSAEAYsGEQKLDikSAYW7IoHXaWskoHCn4cgiAYverXCXxUmsoSaFO4/EUql0BCwaBJ2IRA0p3BGJSdKKwh2JkGRtWPRuhTuPhljhziOxVCodAYsGQSciUUMKd0RikrSicEciJFkbFr2bMtxt2rQJTz75ZDCeWX76ZdSfH4W7qMR0vAgkR8CiQSRHTzslTUDhLmmi2i9fAgp3+RLU+kIQsOjdlOGuEMORhT0V7rKggmqwSsCiQVjV2oe+Fe58UMlWjQp3tvT2pVuL3m0i3G3cuBGvvPIKXnrpJaxYsSKYxw4dOqBXr1444ogjsPvuu2dyRsvKynDsscdW1rZ06VK4PyspKclkvUkVJYNIiqT2SZKARYNIkp/2SpaAwl2yPLVb/gTk3fkz1A7JE7Do3dThbuvWrZg+fToefPBBfPrpp8HEtG3bNvi/q1atCv5vs2bN8OMf/xinn346GjZsmPxU5bGjC6VVP926dcPChQsV7vJgqqUiEJeARYOIy0rrCk9A4a7wjHWGaAQU7qLx0tHpELDo3bThrqKiAk8//TTGjRuHVq1aoX///jjyyCPRqFGjYJpc8Js/fz7Gjx8fXM0777zz8JOf/AQNGjRIZ9pinEW3ZcaApiUikBABiwaREDptUwACCncFgKot8yKgcJcXPi0uEAGL3k0b7t555x3cfPPN2HPPPTFs2DDsscce1Y6N+2V066234sMPP8Sdd96Jgw8+uEDjlf+2Cnf5M9QOIhCXgEWDiMtK6wpPQOGu8Ix1hmgEFO6i8dLR6RCw6N2U4c5dtfvNb36DZ555BgMGDMD3vve9Wifoueeew5gxY/D9738f//Ef/4F69eqlM3ERz6JwFxGYDheBBAlYNIgE8WmrhAko3CUMVNvlTUDhLm+E2qAABCx6N2W427BhAwYPHow1a9Zg5MiRwcNTavu42zKvv/567LXXXsFVPvc9vCx+FO6yqIpqskLAokFY0dbHPhXufFSNu2aFO259fe3OondThru1a9di4MCBwRyOHj0arVu3rnUmox5frAFXuCsWeZ1XBACLBiHds0tA4S672litTOHOqvLZ7tuid1OGu/LycgwaNAjO/NyVO/e9u9o+7vUC7spdixYtMHz4cDRv3jyTk6pwl0lZVJQRAhYNwoi0XrapcOelbNRFK9xRy+ttcxa9mzLcbdmyBXfddRdefvll/PKXv8TRRx9d61DOnj0bt912G0466aTgil9Wn5ipcOft7xYVTkDAokEQyEbbgsIdrbTeNqZw56101IVb9G7KcOemNBfYevTogVtuuQVNmzatdnjdu+SGDBmCRYsWBUHQvdQ8qx+Fu6wqo7osELBoEBZ09bVHhTtfleOtW+GOV1ufO7Po3bThzr3H7oEHHsDUqVPRs2dPXH311WjXrt0O87ly5Urce++9mDdvHvr06YN+/fpl7kXmVQtWuPP514tq952ARYPwXTPm+hXumNX1szeFOz91Y6/aonfThjs3rJs2bQpeYv7HP/4R27dvR9u2beECknvAyttvvw33i8h9zjjjjCDY7bbbbpmecYW7TMuj4sgJWDQIckm9bk/hzmv5KItXuKOU1fumLHo3dbhzE+neebd48eLgnXevvvoqVq1aFQxqq1atgit65513Hvbdd9/MvttOV+68/72iBkgIWDQIEuko21C4o5TV66YU7ryWj7Z4i95NH+6YplVX7pjUVC++EbBoEL5pZKlehTtLavvRq8KdHzpZq9Kid1OGO1/eWxf1B0zhLioxHS8CyRGwaBDJ0dNOSRNQuEuaqPbLl4DCXb4Etb4QBCx6t8JdISapQHsq3BUIrLYVgRAELBpECCw6pEgEFO6KBF6nrZGAwp2GI4sELHq3wl0WJ7GGmhTuPBJLpdIRsGgQdCISNaRwRyQmSSsKdyRCkrVh0bsV7jwaYoU7j8RSqXQELBoEnYhEDSncEYlJ0orCHYmQZG1Y9G7qcOdehdC3b1/svvvuoUbVvQqhtLQUjRs3DnV82gcp3KVNXOcTgX8TsGgQ0j+7BBTusquN1coU7qwqn+2+LXo3dbhbvnx5pInr2LEjRo8eHbwHL4sfhbssqqKarBCwaBBWtPWxT4U7H1XjrlnhjltfX7uz6N3U4W7btm0YOnQoWrZsGWom69evjxYtWmT2nXcKd6Fk1EEiUBACFg2iICC1aSIEFO4SwahNEiSgcJcgTG2VGAGL3k0d7txkZPlKXNTJVbiLSkzHi0ByBCwaRHL0tFPSBBTukiaq/fIloHCXL0GtLwQBi96tcFeISSrQngp3BQKrbUUgBAGLBhECiw4pEgGFuyKB12lrJKBwp+HIIgGL3q1wl8VJrKEmhTuPxFKpdAQsGgSdiEQNKdwRiUnSisIdiZBkbVj0bspwV15ejuHDhwfjOXjw4NDfucv6PCvcZV0h1cdMwKJBMOvpe28Kd74ryFe/wh2fpgwdWfRuynDHMIyuh7KyMvTv37+ynRkzZuDDDz9ESUkJS4vV9iGDoJbX2+YsGoS3YhkoXOHOgMietSjv9kwwI+Va9G6FuwwPtwt3S5Ysqazw7LPPxqJFixTuMqyZSuMlYNEgeNX0vzOFO/81ZOtA4Y5NUY5+LHq3wp1Hs6vbMj0SS6XSEbBoEHQiEjWkcEckJkkrCnckQpK1YdG7Fe48GmKFO4/EUql0BCwaBJ2IRA0p3BGJSdKKwh2JkGRtWPRuhTuPhljhziOxVCodAYsGQSciUUMKd0RikrSicEciJFkbFr1b4c6jIVa480gslUpHwKJB0IlI1JDCHZGYJK0o3JEISdaGRe9WuPNoiBXuPBJLpdIRsGgQdCISNaRwRyQmSSsKdyRCkrVh0bsV7jwaYoU7j8RSqXQELBoEnYhEDSncEYlJ0orCHYmQZG1Y9G6FO4+GWOHOI7FUKh0BiwZBJyJRQwp3RGKStKJwRyIkWRsWvVvhzqMhVrjzSCyVSkfAokHQiUjUkMIdkZgkrSjckQhJ1oZF71a482iIFe48Ekul0hGwaBB0IhI1pHBHJCZJKwp3JEKStWHRuxXuPBpihTuPxFKpdAQsGgSdiEQNKdwRiUnSisIdiZBkbVj0boU7j4ZY4c4jsVQqHQGLBkEnIlFDCndEYpK0onBHIiRZGxa9W+HOoyFWuPNILJVKR8CiQdCJSNSQwh2RmCStKNyRCEnWhkXvVrjzaIgV7jwSS6XSEbBoEHQiEjWkcEckJkkrCnckQpK1YdG7Fe48GmKFO4/EUql0BCwaBJ2IRA0p3BGJSdKKwh2JkGRtWPRuhTuPhljhziOxVCodAYsGQSciUUMKd0RikrSicEciJFkbFr1b4c6jIVa480gslUpHwKJB0IlI1JDCHZGYJK0o3JEISdaGRe9WuPNoiBXuPBJLpdIRsGgQdCISNaRwRyQmSSsKdyRCkrVh0bsV7jwaYoU7j8RSqXQELBoEnYhEDSncEYlJ0orCHYmQZG1Y9G6FO4+GWOHOI7FUKh0BiwZBJyJRQwp3RGKStKJwRyIkWRsWvVvhLsIQV1RUYPr06ZgwYQI+++wzdO3aFVdeeSVKS0t32GXr1q2YPHkyHn/88eC4Hj16YNCgQWjRokW1f15SUhKqCoW7UJh0kAgUhIBFgygISG2aCAGFu0QwapMECSjcJQhTWyVGwKJ3K9xFGJ+VK1fi3nvvRd++fbH//vvj6aefxuLFizFgwAA0aNCgcqfZs2fjxRdfxHXXXYcmTZpg6tSpWL58OQ4//HD8+c9/3uXPr7322h3W11SSwl0EsXSoCCRMwKJBJIxQ2yVIQOEuQZjaKhECCneJYNQmCROw6N0KdxGG6LXXXsOsWbMqw1xZWRnGjh0bXJVr3rx5jTu9//77GDduHG655Ra0bNmy8ria/lzh7hO4q5977713BHV0qAgUloBFgygsUe2eDwGFu3zoaW0hCCjcFYKq9syXgEXvVriLMDWvvPIK5s6dC3elzX3Wrl2L22+/PQh7HTp0qHGnBQsW4LnnngtCYKNGjSqPq+nPFe4U7iKMpQ5NiYBFg0gJrU4Tg4DCXQxoWlJQAgp3BcWrzWMSsOjdCncRhsXdXrls2bIdwt3QoUNxzTXXoHPnztXuVF5ejpEjR+Lyyy9Hly5dKo+p6c9rK0e3ZUYQS4eKQMIELBpEwgi1XYIEFO4ShKmtEiGgcJcIRm2SMAGL3q1wF2GIol6527RpE0aPHo3evXujZ8+elWeq6c+rltK/f3+441599dXKP3YDeu655wZX/9wVQ9aPewiNe3hN06ZNWVtUXx4SWLduXXD7ddXv13rYhkomIbBt2zZs2LABrVq1IulIbfhOQN7tu4Kc9Vv07pUrV25u37594/bt23sjar2KiopRAAamXfHChQsxc+bM4Mqd+wue+87dfffdhxtvvHGH79K5ulavXo2JEyeie/fuOPXUU1GvXr2g3Jr+fOde3FVCN5Au0OU+999/P0aNGoVmzZrhjDPOSLv91M7nrmpu374drVu3Tu2cOpEI1EVgxYoVaNeu3Q63Vte1Rv9dBApFYMuWLXAP+artKwGFOrf2FYHqCMi7NRdZJGDRu997771NHTp0aKpwF2IinZGOGDEC7qpap06d8Pzzz2P+/Pm44YYbdvgLn7s1YdiwYejTpw969epVGexq+vMQpw4O0W2ZYUnpOBFInoDFWzuSp6gdkyKg2zKTIql9kiKg2zKTIql9kiRg0bt1W2aECXK3Ck6ZMgUPPfQQnLHut99+uPnmm4MrTFW/ezdp0qTgmKqfjh074qijjgrec7fzn7tbN8NcpVK4iyCWDhWBhAlYNIiEEWq7BAko3CUIU1slQkDhLhGM2iRhAha9W+Eu4SEq5HYKd4Wkq71FoHYCFg1CM5FdAgp32dXGamUKd1aVz3bfFr1b4S7bM7lDdQp3HomlUukIWDQIOhGJGlK4IxKTpBWFOxIhydqw6N0Kdx4NscKdR2KpVDoCFg2CTkSihhTuiMQkaUXhjkRIsjYserfCnUdDrHDnkVgqlY6ARYOgE5GoIYU7IjFJWlG4IxGSrA2L3q1w59EQK9x5JJZKpSNg0SDoRCRqSOGOSEySVhTuSIQka8OidyvceTTECnceiaVS6QhYNAg6EYkaUrgjEpOkFYU7EiHJ2rDo3Qp3Hg2xwp1HYqlUOgIWDYJORKKGFO6IxCRpReGOREiyNix6t8KdR0OscOeRWCqVjoBFg6ATkaghhTsiMUlaUbgjEZKsDYverXDn0RAr3HkklkqlI2DRIOhEJGpI4Y5ITJJWFO5IhCRrw6J3K9x5NMQKdx6JpVLpCFg0CDoRiRpSuCMSk6QVhTsSIcnasOjdCnceDbHCnUdiqVQ6AhYNgk5EooYU7ojEJGlF4Y5ESLI2LHq3wp1HQ6xw55FYKpWOgEWDoBORqCGFOyIxSVpRuCMRkqwNi96tcOfRECvceSSWSqUjYNEg6EQkakjhjkhMklYU7kiEJGvDoncr3Hk0xAp3HomlUukIWDQIOhGJGlK4IxKTpBWFOxIhydqw6N0Kdx4NscKdR2KpVDoCFg2CTkSihhTuiMQkaUXhjkRIsjYserfCnUdDrHDnkVgqlY6ARYOgE5GoIYU7IjFJWlG4IxGSrA2L3q1w59EQK9x5JJZKpSNg0SDoRCRqSOGOSEySVhTuSIQka8OidyvceTTECnceiaVS6QhYNAg6EYkaUrgjEpOkFYU7EiHJ2rDo3Qp3Hg2xwp1HYqlUOgIWDYJORKKGFO6IxCRpReGOREiyNix6t8KdR0OscOeRWCqVjoBFg6ATkaghhTsiMUlaUbgjEZKsDYverXDn0RAr3HkklkqlI2DRIOhEJGpI4Y5ITJJWFO5IhCRrw6J3K9xleIjLysrw1FNPVVZ40003YcmSJSgpKclw1fmXJoPIn6F2SJ6ARYNInqJ2TIqAwl1SJLVPUgTk3UmR1D5JErDo3Qp3SU5Qwnu5cDd+/PjKXceMGYOlS5cq3CXMWduJQBgCFg0iDBcdUxwCCnfF4a6z1kxA4U7TkUUCFr1b4S6Lk1hDTbot0yOxVCodAYsGQSciUUMKd0RikrSicEciJFkbFr1b4c6jIVa480gslUpHwKJB0IlI1JDCHZGYJK0o3JEISdaGRe9WuPNoiBXuPBJLpdIRsGgQdCISNaRwRyQmSSsKdyRCkrVh0bsV7jwaYoU7j8RSqXQELBoEnYhEDSncEYlJ0orCHYmQZG1Y9G6FO4+GWOHOI7FUKh0BiwZBJyJRQwp3RGKStKJwRyIkWRsWvVvhzqMhVrjzSCyVSkfAokHQiUjUkMIdkZgkrSjckQhJ1oZF71a482iIFe48Ekul0hGwaBB0IhI1pHBHJCZJKwp3JEKStWHRuxXuPBpihTuPxFKpdAQsGgSdiEQNKdwRiUnSisIdiZBkbVj0boU7j4ZY4c4jsVQqHQGLBkEnIlFDCndEYpK0onBHIiRZGxa9W+HOoyFWuPNILJVKR8CiQdCJSNSQwh2RmCStKNyRCEnWhkXvVrjzaIgV7jwSS6XSEbBoEHQiEjWkcEckJkkrCnckQpK1YdG7Fe48GmKFO4/EUql0BCwaBJ2IRA0p3BGJSdKKwh2JkGRtWPRuhTuPhljhziOxVCodAYsGQSciUUMKd0RikrSicEciJFkbFr1b4c6jIVa480gslUpHwKJB0IlI1JDCHZGYJK0o3JEISdaGRe9WuPNoiBXuPBJLpdIRsGgQdCISNaRwRyQmSSsKdyRCkrVh0bsV7jwaYoU7j8RSqXQELBoEnYhEDSncEYlJ0orCHYmQZG1Y9G6FO4+GWOHOI7FUKh0BiwZBJyJRQwp3RGKStKJwRyIkWRsWvVvhzqMhVrjzSCyVSkfAokHQiUjUkMIdkZgkrSjckQhJ1oZF71a482iIFe48Ekul0hGwaBB0IhI1pHBHJCZJKwp3JEKStWHRuxXuPBpihTuPxFKpdAQsGgSdiEQNKdwRiUnSisIdiZBkbVj0boU7j4ZY4c4jsVQqHQGLBkEnIlFDCndEYpK0onBHIiRZGxa9W+HOoyFWuPNILJVKR8CiQdCJSNSQwh2RmCStKNyRCEnWhkXvVrjzaIgV7jwSS6XSEbBoEHQiEjWkcEckJkkrCnckQpK1YdG7Fe4yPMRlZWVYsmRJZYVnn302Fi1ahJKSkgxXnX9pMoj8GWqH5AlYNIjkKWrHpAgo3CVFUvskRUDenRRJ7ZMkAYverXCX5AQlvJcLd/3796/cdcaMGfjwww8V7hLmrO1EIAwBiwYRhouOKQ4BhbvicNdZayagcKfpyCIBi96tcJfFSayhJt2W6ZFYKpWOgEWDoBORqCGFOyIxSVpRuCMRkqwNi96tcOfRECvceSSWSqUjYNEg6EQkakjhjkhMklYU7kiEJGvDoncr3Hk0xAp3HomlUukIWDQIOhGJGlK4IxKTpBWFOxIhydqw6N0Kdx4NscKdR2KpVDoCFg2CTkSihhTuiMQkaUXhjkRIsjYserfCnUdDrHDnkVgqlY6ARYOgE5GoIYU7IjFJWlG4IxGSrA2L3q1w59EQK9x5JJZKpSNg0SDoRCRqSOGOSEySVhTuSIQka8OidyvceTTECnceiaVS6QhYNAg6EYkaUrgjEpOkFYU7EiHJ2rDo3Qp3Hg2xwp1HYqlUOgIWDYJORKKGFO6IxCRpReGOREiyNix6t8KdR0OscOeRWCqVjoBFg6ATkaghhTsiMUlaUbgjEZKsDYverXDn0RAr3HkklkqlI2DRIOhEJGpI4Y5ITJJWFO5IhCRrw6J3K9x5NMQKdx6JpVLpCFg0CDoRiRpSuCMSk6QVhTsSIcnasOjdCnceDbHCnUdiqVQ6AhYNgk5EooYU7ojEJGlF4Y5ESLI2LHq3wp1HQ6xw55FYKpWOgEWDoBORqCGFOyIxSVpRuCMRkqwNi96tcOfRECvceSSWSqUjYNEg6EQkakjhjkhMklYU7kiEJGvDoncr3Hk0xAp3HomlUukIWDQIOhGJGlK4IxKTpBWFOxIhydqw6N0Kdx4NscKdR2KpVDoCFg2CTkSihhTuiMQkaUXhjkRIsjYserfCnUdDrHDnkVgqlY6ARYOgE5GoIYU7IjFJWlG4IxGSrA2L3q1w59EQK9x5JJZKpSNg0SDoRCRqSOGOSEySVhTuSIQka8OidyvceTTECnceiaVS6QhYNAg6EYkaUrgjEpOkFYU7EiHJ2rDo3Qp3Hg2xwp1HYqlUOgIWDYJORKKGFO6IxCRpReGOREiyNix6t8KdR0OscOeRWCqVjoBFg6ATkaghhTsiMUlaUbgjEZKsDYverXDn0RAr3HkklkqlI2DRIOhEJGpI4Y5ITJJWFO5IhCRrw6J3K9x5NMQKdx6JpVLpCFg0CDoRiRpSuCMSk6QVhTsSIcnasOjdCncZHuKNGzfuUF23bt2wcOFClJSUZLjq/EuTQeTPUDskT8CiQSRPUTsmRUDhLimS2icpAvLupEhqnyQJWPRuhbskJyjhvcrKynDsscdW7rp06VK4P1O4Sxi0thOBEAQsGkQILDqkSAQU7ooEXqetkYDCnYYjiwQserfCXRYnsYaadFumR2KpVDoCFg2CTkSihhTuiMQkaUXhjkRIsjYserfCnUdDrHDnkVgqlY6ARYOgE5GoIYU7IjFJWlG4IxGSrA2L3q1w59EQK9x5JJZKpSNg0SDoRCRqSOGOSEySVhTuSIQka8OidyvceTTECnceiaVS6QhYNAg6EYkaUrgjEpOkFYU7EiHJ2rDo3Qp3Hg2xwp1HYqlUOgIWDYJORKKGFO6IxCRpReGOREiyNix6t8KdR0OscOeRWCqVjoBFg6ATkaghhTsiMUlaUbgjEZKsDYverXDn0RAr3HkklkqlI2DRIOhEJGpI4Y5ITJJWFO5IhCRrw6J3K9x5NMQKdx6JpVLpCFg0CDoRiRpSuCMSk6QVhTsSIcnasOjdCnceDbHCnUdiqVQ6AhYNgk5EooYU7ojEJGlF4Y5ESLI2LHq3wp1HQ6xw55FYKpWOgEWDoBORqCGFOyIxSVpRuCMRkqwNi96tcOfRECvceSSWSqUjYNEg6EQkakjhjkhMklYU7kiEJGvDoncr3Hk0xAp3HomlUukIWDQIOhGJGlK4IxKTpBWFOxIhydqw6N0Kdx4NscKdR2KpVDoCFg2CTkSihhTuiMQkaUXhjkRIsjYserfCnUdDrHDnkVgqlY6ARYOgE5GoIYU7IjFJWlG4IxGSrA2L3q1w59EQK9x5JJZKpSNg0SDoRCRqSOGOSEySVhTuSIQka8OidyvceTTECnceiaVS6QhYNAg6EYkaUrgjEpOkFYU7EiHJ2rDo3Qp3Hg2xwp1HYqlUOgIWDYJORKKGFO6IxCRpReGOREiyNix6t8KdR0OscOeRWCqVjoBFg6ATkaghhTsiMUlaUbgjEZKsDYverXDn0RAr3HkklkqlI2DRIOhEJGpI4Y5ITJJWFO5IhCRrw6J3K9x5NMQKdx6JpVLpCFg0CDoRiRpSuCMSk6QVhTsSIcnasOjdCnceDbHCnUdiqVQ6AhYNgk5EooYU7ojEJGlF4Y5ESLI2LHq3wp1HQ6xw55FYKpWOgEWDoBORqCGFOyIxSVpRuCMRkqwNi96tcOfRECvceSSWSqUjYNEg6EQkakjhjkhMklYU7kiEJGvDoncr3Hk0xAp3HomlUukIWDQIOhGJGlK4IxKTpBWFOxIhydqw6N0Kdxke4rKyMpx77rmVFc6bNw8ff/wxSkpKMlx1/qXJIPJnqB2SJ2DRIJKnqB2TIqBwlxRJ7ZMUAXl3UiS1T5IELHq3wl2SE5TwXi7cffrpp5W7HnXUUXj77bcV7hLmrO1EIAwBiwYRhouOKQ4BhbvicNdZayagcKfpyCIBi96tcJfFSayhJt2W6ZFYKpWOgEWDoBORqCGFOyIxSVpRuCMRkqwNi96tcOfRECvceSSWSqUjYNEg6EQkakjhjkhMklYU7kiEJGvDoncr3Hk0xAp3HomlUukIWDQIOhGJGlK4IxKTpBWFOxIhydqw6N0Kdx4NscKdR2KpVDoCFg2CTkSihhTuiMQkaUXhjkRIsjYserfCnUdDrHDnkVgqlY6ARYOgE5GoIYU7IjFJWlG4IxGSrA2L3q1w59EQK9x5JJZKpSNg0SDoRCRqSOGOSEySVhTuSIQka8OidyvceTTECnceiaVS6QhYNAg6EYkaUrgjEpOkFYU7EiHJ2rDo3Qp3Hg2xwp1HYqlUOgIWDYJORKKGFO6IxCRpReGOREiyNix6t8KdR0OscOeRWCqVjoBFg6ATkaghhTsiMUlaUbgjEZKsDYverXDn0RAr3HkklkqlI2DRIOhEJGpI4Y5ITJJWFO5IhCRrw6J3K9x5NMQKdx6JpVLpCFg0CDoRiRpSuCMSk6QVhTsSIcnasOjdCnceDbHCnUdiqVQ6AhYNgk5EooYU7ojEJGlF4Y5ESLI2LHq3wp1HQ6xw55FYKpWOgEWDoBORqCGFOyIxSVpRuCMRkqwNi96tcOfRECvceSSWSqUjYNEg6EQkakjhjkhMklYU7kiEJGvDoncr3Hk0xAp3HomlUukIWDSCAsl5AAAgAElEQVQIOhGJGlK4IxKTpBWFOxIhydqw6N0Kdx4NscKdR2KpVDoCFg2CTkSihhTuiMQkaUXhjkRIsjYserfCnUdDrHDnkVgqlY6ARYOgE5GoIYU7IjFJWlG4IxGSrA2L3q1w59EQK9x5JJZKpSNg0SDoRCRqSOGOSEySVhTuSIQka8OidyvcJTDEFRUVmD59OiZMmIDPPvsMXbt2xZVXXonS0tIddt+6dSsmT56Mxx9/PDiuR48eGDRoEEpKSkJVoXAXCpMOEoGCELBoEAUBqU0TIaBwlwhGbZIgAYW7BGFqq8QIWPRuhbsExmflypW499570bdvX+y///54+umnsXjxYgwYMAANGjSoPMPs2bPx4osv4rrrrkOTJk0wdepULF++HNdee+0Ox9VUksJdAmJpCxGIScCiQcREpWUpEFC4SwGyThGJgMJdJFw6OCUCFr1b4S6B4Xrttdcwa9asyjBXVlaGsWPHBlflmjdvXuMZ3n//fYwbNw633HILWrZsWWclCnd1ItIBIlAwAhYNomAwtXHeBBTu8kaoDRImoHCXMFBtlwgBi96tcJfA6LzyyiuYO3ducAXOfdauXYvbb789CHsdOnSo8QwLFizAc889F4TARo0a1VmJwl2diHSACBSMgEWDKBhMbZw3AYW7vBFqg4QJKNwlDFTbJULAoncr3CUwOu72ymXLlu0Q7oYOHYprrrkGnTt3rvYM5eXlGDlyJC6//HJ06dIlVBUKd6Ew6SARKAgBiwZREJDaNBECCneJYNQmCRJQuEsQprZKjIBF71a4S2B8ol6527RpE0aPHo3evXujZ8+e1VbQv39/uONeffXVyv/uBvTcc88NrvK5K4OsH/ewGfeQmqZNm7K2qL48JLBu3brgNuuq36P1sA2VTEJg27Zt2LBhA1q1akXSkdrwnYC823cFOeu36N0rV67c3L59+8bt27f3RtR6FRUVowAMzErFCxcuxMyZMysfjOK+c3fffffhxhtv3OW7dKtXr8bEiRPRvXt3nHrqqahXr161bbirgW4gXaDLfe6//36MGjUKzZo1wxlnnJGV9hOvw13V3L59O1q3bp343tpQBOISWLFiBdq1axfqFuq459A6EQhLYMuWLXAP86rt1v+we+k4EUiCgLw7CYraI2kCFr37vffe29ShQ4emCnd5TJMz2BEjRsBdbevUqROef/55zJ8/HzfccMMOfxF0tywMGzYMffr0Qa9evWoMdjWVotsy8xBJS0UgTwIWb+3IE5mWF5CAbsssIFxtHYuAbsuMhU2LCkzAonfrtswEhsrdQjhlyhQ89NBDcIa733774eabbw6+b+cerpL7/t2cOXOCY6p+OnbsGNyiGeYqlcJdAmJpCxGIScCiQcREpWUpEFC4SwGyThGJgMJdJFw6OCUCFr1b4S6l4UriNAp3SVDUHiIQj4BFg4hHSqvSIKBwlwZlnSMKAYW7KLR0bFoELHq3wl1a05XAeRTuEoCoLUQgJgGLBhETlZalQEDhLgXIOkUkAgp3kXDp4JQIWPRuhbuUhiuJ0yjcJUFRe4hAPAIWDSIeKa1Kg4DCXRqUdY4oBBTuotDSsWkRsOjdCndpTVcC51G4SwCithCBmAQsGkRMVFqWAgGFuxQg6xSRCCjcRcKlg1MiYNG7Fe5SGq4kTqNwlwRF7SEC8QhYNIh4pLQqDQIKd2lQ1jmiEFC4i0JLx6ZFwKJ3K9ylNV0JnEfhLgGI2kIEYhKwaBAxUWlZCgQU7lKArFNEIqBwFwmXDk6JgEXvVrhLabiSOI3CXRIUtYcIxCNg0SDikdKqNAgo3KVBWeeIQkDhLgotHZsWAYverXCX1nQlcB6FuwQgagsRiEnAokHERKVlKRBQuEsBsk4RiYDCXSRcOjglAha9W+EupeFK4jQKd0lQ1B4iEI+ARYOIR0qr0iCgcJcGZZ0jCgGFuyi0dGxaBCx6t8JdWtOVwHkU7hKAqC1EICYBiwYRE5WWpUBA4S4FyDpFJAIKd5Fw6eCUCFj0boW7lIYridMo3CVBUXuIQDwCFg0iHimtSoOAwl0alHWOKAQU7qLQ0rFpEbDo3Qp3aU1XAudRuEsAorYQgZgELBpETFRalgIBhbsUIOsUkQgo3EXCpYNTImDRuxXuUhquJE6jcJcERe0hAvEIWDSIeKS0Kg0CCndpUNY5ohBQuItCS8emRcCidyvcpTVdCZxH4S4BiNpCBGISsGgQMVFpWQoEFO5SgKxTRCKgcBcJlw5OiYBF71a4S2m4kjiNwl0SFLWHCMQjYNEg4pHSqjQIKNylQVnniEJA4S4KLR2bFgGL3q1wl9Z0JXAehbsEIGoLEYhJwKJBxESlZSkQULhLAbJOEYmAwl0kXDo4JQIWvVvhLqXhSuI0CndJUNQeIhCPgEWDiEdKq9IgoHCXBmWdIwoBhbsotHRsWgQserfCXVrTlcB5FO4SgKgtRCAmAYsGEROVlqVAQOEuBcg6RSQCCneRcOnglAhY9G6Fu5SGK4nTKNwlQVF7iEA8AhYNIh4prUqDgMJdGpR1jigEFO6i0NKxaRGw6N0Kd2lNVwLnUbhLAKK2EIGYBCwaRExUWpYCAYW7FCDrFJEIKNxFwqWDUyJg0bsV7lIariROo3CXBEXtIQLxCFg0iHiktCoNAgp3aVDWOaIQULiLQkvHpkXAoncr3KU1XTHOU1ZWhqeeeqpy5U033YQlS5agpKQkxm7+LJFB+KOVpUotGoQlfX3rVeHON8X465V382vsY4cWvVvhLsOT6sLd+PHjKyscM2YMli5dqnCXYc1UGi8BiwbBq6b/nSnc+a8hWwcKd2yKcvRj0bsV7jyaXd2W6ZFYKpWOgEWDoBORqCGFOyIxSVpRuCMRkqwNi96tcOfRECvceSSWSqUjYNEg6EQkakjhjkhMklYU7kiEJGvDoncr3Hk0xAp3HomlUukIWDQIOhGJGlK4IxKTpBWFOxIhydqw6N0Kdx4NscKdR2KpVDoCFg2CTkSihhTuiMQkaUXhjkRIsjYserfCnUdDrHDnkVgqlY6ARYOgE5GoIYU7IjFJWlG4IxGSrA2L3q1w59EQK9x5JJZKpSNg0SDoRCRqSOGOSEySVhTuSIQka8OidyvceTTECnceiaVS6QhYNAg6EYkaUrgjEpOkFYU7EiHJ2rDo3Qp3Hg2xwp1HYqlUOgIWDYJORKKGFO6IxCRpReGOREiyNix6t8KdR0OscOeRWCqVjoBFg6ATkaghhTsiMUlaUbgjEZKsDYverXDn0RAr3HkklkqlI2DRIOhEJGpI4Y5ITJJWFO5IhCRrw6J3K9x5NMQKdx6JpVLpCFg0CDoRiRpSuCMSk6QVhTsSIcnasOjdCnceDbHCnUdiqVQ6AhYNgk5EooYU7ojEJGlF4Y5ESLI2LHq3wp1HQ6xw55FYKpWOgEWDoBORqCGFOyIxSVpRuCMRkqwNi96tcOfRECvceSSWSqUjYNEg6EQkakjhjkhMklYU7kiEJGvDoncr3Hk0xAp3HomlUukIWDQIOhGJGlK4IxKTpBWFOxIhydqw6N0Kdx4NscKdR2KpVDoCFg2CTkSihhTuiMQkaUXhjkRIsjYserfCnUdDrHDnkVgqlY6ARYOgE5GoIYU7IjFJWlG4IxGSrA2L3q1w59EQK9x5JJZKpSNg0SDoRCRqSOGOSEySVhTuSIQka8OidyvceTTECnceiaVS6QhYNAg6EYkaUrgjEpOkFYU7EiHJ2rDo3Qp3Hg2xwp1HYqlUOgIWDYJORKKGFO6IxCRpReGOREiyNix6t8KdR0OscOeRWCqVjoBFg6ATkaghhTsiMUlaUbgjEZKsDYverXDn0RAr3HkklkqlI2DRIOhEJGpI4Y5ITJJWFO5IhCRrw6J3K9x5NMQKdx6JpVLpCFg0CDoRiRpSuCMSk6QVhTsSIcnasOjdCncZHuKysjIsWbKkssKzzz4bixYtQklJSYarzr80GUT+DLVD8gQsGkTyFLVjUgQU7pIiqX2SIiDvToqk9kmSgEXvVrhLcoIS3suFu/79+1fuOmPGDHz44YcKdwlz1nYiEIaARYMIw0XHFIeAwl1xuOusNRNQuNN0ZJGARe9WuMviJNZQk27L9EgslUpHwKJB0IlI1JDCHZGYJK0o3JEISdaGRe9WuPNoiBXuPBJLpdIRsGgQdCISNaRwRyQmSSsKdyRCkrVh0bsV7jwaYoU7j8RSqXQELBoEnYhEDSncEYlJ0orCHYmQZG1Y9G6FO4+GWOHOI7FUKh0BiwZBJyJRQwp3RGKStKJwRyIkWRsWvVvhzqMhVrjzSCyVSkfAokHQiUjUkMIdkZgkrSjckQhJ1oZF71a482iIFe48Ekul0hGwaBB0IhI1pHBHJCZJKwp3JEKStWHRuxXuPBpihTuPxFKpdAQsGgSdiEQNKdwRiUnSisIdiZBkbVj0boU7j4ZY4c4jsVQqHQGLBkEnIlFDCndEYpK0onBHIiRZGxa9W+HOoyFWuPNILJVKR8CiQdCJSNSQwh2RmCStKNyRCEnWhkXvVrjzaIgV7jwSS6XSEbBoEHQiEjWkcEckJkkrCnckQpK1YdG7Fe48GmKFO4/EUql0BCwaBJ2IRA0p3BGJSdKKwh2JkGRtWPRuhTuPhljhziOxVCodAYsGQSciUUMKd0RikrSicEciJFkbFr1b4c6jIVa480gslUpHwKJB0IlI1JDCHZGYJK0o3JEISdaGRe9WuPNoiBXuPBJLpdIRsGgQdCISNaRwRyQmSSsKdyRCkrVh0bsV7jwaYoU7j8RSqXQELBoEnYhEDSncEYlJ0orCHYmQZG1Y9G6FO4+GWOHOI7FUKh0BiwZBJyJRQwp3RGKStKJwRyIkWRsWvVvhzqMhVrjzSCyVSkfAokHQiUjUkMIdkZgkrSjckQhJ1oZF71a482iIFe48Ekul0hGwaBB0IhI1pHBHJCZJKwp3JEKStWHRuxXuPBpihTuPxFKpdAQsGgSdiEQNKdwRiUnSisIdiZBkbVj0boU7j4ZY4c4jsVQqHQGLBkEnIlFDCndEYpK0onBHIiRZGxa9W+HOoyG2Eu6eeOIJbNu2DRdeeKFH6qhUdgIPPvggjjzySBx44IHsrao/DwgsWrQIc+bMwY9//GMPqlWJFgjIuy2o7F+PFr1b4c6jOXXh7pVXXkGzZs08qjp6qePGjcPKlSsxZMiQ6Iu1QgQKRODEE0/EAw88gC5duhToDNpWBMITWLx4Mfr164c//elP4RfpSBEoIAF5dwHhauvYBCx697vvvlu+zz77tGzfvn1sbmkvrFdRUTEKwMC0T1zs8+222274+te/jvr16xe0lOXLl2PPPfdE48aNC3qemjZ359+6dSs6depUlPO7k27evBllZWXo2LFj0WpwJy62FmvWrAm0aNeuXdE4ZEWLd955B/vuu2/R/nFFWvx7BPVzAXz66adYtmwZDjrooKL9bOp31Jfos/I7qtg/F/Ju/Y6q+ssoKz8XVr37+eefh8JdUe0x3Mnff//9cAfmedQFF1yAUaNGBX+RLcbnP//zP4Mrd5MmTSrG6YNzur80DRo0CI899ljRanAnLrYWf/jDH7Bq1Spcc801ReOQFS2+9a1v4be//S169uxZFBbS4t/Y9XMBzJ07Fz/72c/w+uuvF2UecyeVFvKL3CzIu/U7quovI3n3lzSK5d2dO3cuqjdEPbnZK3dRQcU9/phjjsHvf/97FGswLrnkEnz00Ud48cUX47aQ9zoXpC+77DK8/PLLee+VzwbF1sKFmX/9619FvUU2K1q0bNkSTz/9NHr16pWPpLHXSot/o9PPBfDSSy/hrLPOQnl5eeyZSmKhtACy8juq2FrIu/U7qurvlKz8XMi7k/hNX/g9FO4KzFgGIbPOjZgCxb9/2GQQ+rnI0s+Fwt2Xauh3VHYChcJddrTQz4W8u8BRIfHtFe4SR7rjhqNHj0afPn2KeuXO3Qr4wgsvFLjTmrd3/+I0depUDBxY3K92FlsLZxAbN24sKoesaOG+A+qeulXMK3fS4sufWf1cfHnlzj0pc+nSpUX7PSktvkSfld9Rxf65cOFO3q3fUblfSFn5uZB3F9UiQp9c4S40Kj8PzMK/OPlJTlUXkkCxr2gXsjft7R+BrNzy5B85VVwoAvLuQpHVvvkQkHfnQy+9tQp36bEuypncUyrdxz2xUx8RyAoBzWVWlFAdjoDmUXOQNQKayawponr0u9KfGVC480crVSoCIiACIiACIiACIiACIiACNRJQuNNwiIAIiIAIiIAIiIAIiIAIiAABAYU7AhHVggiIgAiIgAiIgAiIgAiIgAgo3BHNQEVFBaZPn44JEybgs88+Q9euXXHllVeitLS0xi7dff333HMPbrzxRrRu3ZqIhlrJAoGwM7l161ZMnjwZjz/+eDC7PXr0CF58X1JSkoU2VAMpgbDzSdq+2ioygbDzp9+PRRbK2OnDzmUOi/4emb0BUbjLniaxK1q5ciXuvfde9O3bF/vvv3/wkujFixdjwIABaNCgwS77OsMYN24cXnvtteBx6Ap3sdFrYQ0Ews7k7Nmz8eKLL+K6665DkyZNgldnLF++HNdee221syvgIpAEgbDzmcS5tIcI7Ewg7Pzp96NmJ00CYefS1aS/R6apTPhzKdyFZ5X5I11ImzVrVmWYc/+aMnbs2OAKSPPmzXepf968eXjuueewYcMG3HzzzQp3mVfYvwKjzmSuQ/doevcPD7fccgvcC8/1EYFCEIg7n4WoRXvaIxB3/vT70d6spNlxlLnU3yPTVCb8uRTuwrPK/JGvvPIK5s6dG1ztcJ+1a9fi9ttvD8Jehw4ddqi/vLwc9913H84//3w88sgjQQDUlbvMS+xdgVFmsmpzCxYsCP7hwc1lo0aNvOtbBftBIO58+tGdqsw6gbjzp9+PWVfW7/rCzqX+HpldnRXusqtN5MrcrWzLli3bIdwNHToU11xzDTp37ly5n7uf2n2/yX2f6fDDD8eoUaMU7iLT1oIwBMLOZNW9nGGMHDkSl19+Obp06RLmNDpGBGIRiDOfsU6kRSJQDYE486ffjxqlQhMIM5f6e2ShVchvf4W7/PgVdbW78jZt2rSghjPOOAM9e/YMdeXuvffew1NPPYWrr746eHiFwl1RZaQ7edW5/M53voN27dqFuprsQGzatCn4/mfv3r2DedZHBApJIOy/UBeyBu1tl0DU+dPvR7uzkmbnYeZSf49MU5Ho51K4i84ssysWLlyImTNnVj6Ewn3nzv1F2z0Js+r3lty/yrjv4lX9uP9+991373CFL7ONqjBvCISdSdfQ6tWrMXHiRHTv3h2nnnoq6tWr502fKtRPAlHm088OVXWWCUSZP/1+zLKSXLWFmUv9PTLbmivcZVufSNW5JxyNGDEC/fv3R6dOnfD8889j/vz5uOGGG2r83pL7Xp6u3EXCrIMjEAg7k5988gmGDRuGPn36oFevXgp2ERjr0PgEws5n/DNopQjUTCDs/On3o6YoTQJh5zJXk/4emaY64c6lcBeOkxdHuXugp0yZgoceeghffPEF9ttvv8qnYFb33TvXlH4ovZDW2yJrmkn3HVA3e7m5nDNnTjC3VT8dO3bUKzq8Vd6PwmubTz86UJU+Ewjr2ZMmTdLvR5+F9qz2sHOpcJddYRXusquNKhMBERABERABERABERABERCB0AQU7kKj0oEiIAIiIAIiIAIiIAIiIAIikF0CCnfZ1UaViYAIiIAIiIAIiIAIiIAIiEBoAgp3oVHpQBEQAREQAREQAREQAREQARHILgGFu+xqo8pEQAREQAREQAREQAREQAREIDQBhbvQqHSgCIiACIiACIiACIiACIiACGSXgMJddrVRZSIgAiIgAiIgAiIgAiIgAiIQmoDCXWhUOlAEREAEREAEREAEREAEREAEsktA4S672qgyERABERABERABERABERABEQhNQOEuNCodKAIiIALJE5g6dSrGjh27y8YNGzZEx44d0adPH5x00klo3LjxDse4dZMmTcLdd9+Nzp07B//t/fffxw033IDy8vIaC3V7jh49Gq1bt8Z9992HadOm1dpUy5YtdzhHbWt22203dO/eHZdddhkOOugg1KtXL9h77dq1GDhwIJYvX17rub7zne/g1ltvRZMmTSp7cXXeeeed2GOPPXZZm+v3kksuCTjt/Pnoo48wZcoU/OUvf8G6detQU307r3P8Bg8ejM8++wwjRoxAu3btQgtfmwZt27bFscceiwsvvBBt2rTZRc/q5mDnEw8fPhyHHXZYqHoc96effhovvvgi/vWvf2H79u2orYaqm+7Mzs1jly5dcNFFF+GII46A+/9X/eTmOGx9mzdvxv/7f/8v0MfNhautVatWOOGEE6rlE6phHSQCIiACIgCFOw2BCIiACBSRQE3hrmpJ3/zmN3HLLbegpKSk8o+zGO5yxbkQ5QLZwQcfnHe4c0Hr+9//Pn7+85/vEihqCndbt27FU089hd/97ndw/3vnT/369YP9zjrrrMoAWvWY2bNn47bbbgsCx4ABA/C9730v9ISECdguMLvw2KNHjx30TCrcVVRU4IUXXsD48ePx6aefVlt7s2bNghpcUKv6cWuff/553H///fjiiy+qXXvooYfixhtv3GUeXf1hwt2mTZuC4+bOnVvt/i743n777UGY1EcEREAERCAaAYW7aLx0tAiIgAgkSqCmKx4ulKxYsQIPPPAA/u///m+XgFNbuHNXh6699to663RX4f7617/ucGWurkW1rXF/aXehwoUqFxpuuukmNGrUqPLK3d577115Za6u81QNSS4sunDbs2fPHZbVFO7++Mc/Blcn3ZWgfv364cgjj0TTpk2xZcsWzJkzJwguLvQMGTIEhx9++A57uitKLnjkrnS1aNECQ4cODdaH+eRq2lkDF5rc1cPp06cHV1z32WefHa5IRr3yVVst8+bNC2p2V9cuvvhi9O7dO2DhrqS6sOw0+sMf/oDcVdk999yzcjsXuFywyq397ne/Gxzn5nHx4sX47//+b7zxxhuBFi4c5rhEqd/pM3LkyGAPF7LdXLjaqs6Pu/IbhXsYbXSMCIiACFggoHBnQWX1KAIikFkCdf2lOHeV48033wxuEezatWvQSxbDnatr27ZtQbBatGhR5e2fudsy44Q7dxvpmjVr4K40udBR9epldeFu1apV+MUvfhFcdRs2bBj22muvXbR/7733gmDiroi6/1v1lld3i+D111+Pk08+Gc2bN8fvf/973HXXXcGxYT41hbvcWhfy3K2S48aNw09+8pPgFsScnmGvfNVWh5sXF1pdHy4cdevWrdrD//a3v+GOO+5A3759K29pdcHPhehPPvmkxitnLvy6gPfMM88EnI877rjI9bt/IPj73/8eBLyqwdJt5PhMmDABM2fODP7RYf/99w+DXceIgAiIgAh8RUDhTqMgAiIgAkUkUFe4c6UtWLAg+Iv0lVdeiTPPPDPT4S535euf//xnIuHOXQFzV3FcYHRB6Mc//nHlrZTVhTt31coFlOuuu67G2yldAH3llVeCoOjCT+67gQ7s5MmT8b//+79BkP7a174WBD33nUcXgqoeV9PI1BXu3Lrcd/rc7YeuVndlMswchBnThQsXBldML7300uD7cTXV7ELgY489hm9/+9v41re+FWwdhp07rqysLPhup7ttMnd1Nkr97sqlO95dIf36178epi0dIwIiIAIiEJKAwl1IUDpMBERABApBIMxfit2VK/dAkkMOOaTydsssXrlzocV9183d8nfMMcckclumC3fu1j13lcfdUln1u3zVhTsXHJ588sngqs8BBxwQSbJc6HJXCXO3NboA8sEHH4R+sEqYcOeuTt17771wQSz3cJswcxCmGfeAEne10YXTAw88MMySymPcWqddXeyquzobpf6lS5cGV0zdbbKnn356cPVvv/32C27h1UcEREAERCA/Agp3+fHTahEQARHIi0CYvxTnbmt0V1hy36WL80CVqk+jdEWHeVrmGWecscP398Ks2fmBGGGflln1YRw7h6RcIOjQoUMQvHbffffKJ2pWfVqmq+/111+vDE1RxMk9SKXqVT/3pE13e2fYB6uECXc59lXrDPNgnZ31q663fPqPstYFwUcffbTy+5ph5rhqvU5Pd7633nqr8o/bt28fBD33ABv3v/URAREQARGITkDhLjozrRABERCBxAiE+UuxL+HO3V7oHqTibp10DwzJfZIId24v9z0v9zCUyy+/PLjl0AUEd3tgEuHOXY1yYcM9vMZdJXTf9XOflStXBk+GdK8QCPOAj6yGu88//zwIqa6/qp+dX40RNhjnG+5yNbirpe6c7jt48+fPDx5k4x7m4q7WuluQw9wKm9gPozYSAREQAQICCncEIqoFERABfwmECXfuO07uu1/u0flhrtyl+bRMd4uh+36deziH+4u4C0I73w6ZzwNVqvbivifmHqry7rvvBt/XatCgwS7hLuytha5u98mFh9yDVFavXl3tMLmHrrge3a2xtX3ChLt8b2us7fw19R8m3OW+C1f13YnVnSt3W6l7aqa7rdR9dzHMHIf5KXVh2t2y+s477+zwAKEwa3WMCIiACIgA9J47DYEIiIAIFJNAmL8U5x504b53d8oppwTlZu07d+4x+e7hIO6z8zvKkgp3bu/cky7dU0N/8IMfBFfTql65C/tQEBdk3PcDXa3uoSruQSruKY21fdztgi5cu1BZ0ydMuHPfoXRXHN33zOI8kKS2GnMP33Evks89ibOm43e+DTPHzj24p7qXwuf2yV3N7Ny5c+T63fcXXe9ujt1Daqr7LFmyJDjGPRSmtjqK+XOrc4uACIhAVgnoyl1WlVFdIiACJgjUFe5yV6tcaKh6u2DWwp0Ty30/zV3dclcYXdDLvQMtyXDnrhq5p1k+9NBDOP7444Pb+aqGgEuuOFsAAAPoSURBVNxDUdzDOmp6FUIuiLorTu4KoHupuXvAh3v3nXsQSbt27XaYvdxVLxc6qmpQ3YDWFe5c/S5UutceVP0eX11zEPaHoerrDGp7FYLbb+dwF/VVCDv/Y0OYVzls2LAhYO1ekO4ejrPHHnvs0lp1T4cN27+OEwEREAHrBBTurE+A+hcBESgqgdpeYr5s2bLgO2bu9rfzzjsvuNKRu2qUxXDnXnR9zz33wL2k+qqrrsLZZ58d3PaYZLhzYm3cuDF4l5vj4j7uXFWv8IR5ibl7oXgunIS52pV72ErVd9NFCXe5l5i72ybd/+vUqdMO7+1LKty5mqq+iPyss87CaaedFgRWp4ULqu4dhO77i+7po+7dg7kndu681r0AvRAvMc/16hj89Kc/xaGHHho8KbPqS+bdrat13R5a1B9cnVwEREAEMkpA4S6jwqgsERABGwTCPCWxZ8+ewdWO3JUwRyapcDdt2rQ6QVcNT+5qz1//+tca/+KdeweauzKTuz0z7ANVWrZsWblvXVfAXLC7+eabgytAO4c7FzLdbZfusf7uZeY7f9yVOhdc3O2cLvBU9yCVndfkrgi6P3dX+1yttYU7d3xNn52fJprT0135quuz89NLqzveBUn3knIXtGurw4Urd5tpaWlp5TZu7QsvvIDx48cHVzKr+7gXursrs1VfKF/XHFd9cIu7Gu3+0cKF8Oo+Th/3QBUXTPVAlbomQv9dBERABHYkoHCniRABERCBIhKo6S/F7smT7i/f5557Lo466ii4B3pU/WQ13Lkac1fOcqH0s88+C66SuYeW1PaJEu5cCHnwwQeDx/HvHO7cOdx/dw/lePzxx/Haa68FQcUx7d69O9z30dyL0V1wyD1Ixb1moK7v07nv5U2cOBG//OUvcfTRR0cKdy6w7LXXXjjhhBOC0NK6detd9Ewq3OU2dlc4Z82ahRn/v707SGEQCIIA6KP2LftUn7TvCC2IB73kJDaVs8FMzRBolJ19P+pM6M0Ovywuz365HA6TkymfPmut4wljXrXNU85cF7M55zbGuH3vn3B39ieL5HOP9Ckh/TxtNSehZkG6YPfiH5NbEyDwWQHh7rOt88MJECBAgAABAgQIECBwCQh3poEAAQIECBAgQIAAAQIFAsJdQROVQIAAAQIECBAgQIAAAeHODBAgQIAAAQIECBAgQKBAQLgraKISCBAgQIAAAQIECBAgINyZAQIECBAgQIAAAQIECBQICHcFTVQCAQIECBAgQIAAAQIEhDszQIAAAQIECBAgQIAAgQIB4a6giUogQIAAAQIECBAgQICAcGcGCBAgQIAAAQIECBAgUCDwA8CKLMXddita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8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" y="1644352"/>
            <a:ext cx="77343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4528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1047143" y="836712"/>
            <a:ext cx="70497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3) Qual é o percentual de partidas que terminam empatadas (e por país)?</a:t>
            </a:r>
            <a:endParaRPr lang="pt-BR" dirty="0" smtClean="0"/>
          </a:p>
        </p:txBody>
      </p:sp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678" y="1484784"/>
            <a:ext cx="7620644" cy="4729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65862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2042928" y="1414512"/>
            <a:ext cx="5058145" cy="52014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Agenda:</a:t>
            </a:r>
          </a:p>
          <a:p>
            <a:pPr marL="285750" indent="-285750">
              <a:buFont typeface="Arial" charset="0"/>
              <a:buChar char="•"/>
            </a:pPr>
            <a:endParaRPr lang="pt-BR" sz="2800" dirty="0" smtClean="0"/>
          </a:p>
          <a:p>
            <a:pPr marL="742950" lvl="1" indent="-285750">
              <a:buFont typeface="Arial" charset="0"/>
              <a:buChar char="•"/>
            </a:pPr>
            <a:r>
              <a:rPr lang="pt-BR" sz="2800" b="1" dirty="0" smtClean="0"/>
              <a:t>Origem da base de dados;</a:t>
            </a:r>
          </a:p>
          <a:p>
            <a:pPr lvl="1"/>
            <a:endParaRPr lang="pt-BR" sz="2800" dirty="0"/>
          </a:p>
          <a:p>
            <a:pPr marL="742950" lvl="1" indent="-285750">
              <a:buFont typeface="Arial" charset="0"/>
              <a:buChar char="•"/>
            </a:pPr>
            <a:r>
              <a:rPr lang="pt-BR" sz="2400" dirty="0" smtClean="0">
                <a:solidFill>
                  <a:schemeClr val="bg1">
                    <a:lumMod val="65000"/>
                  </a:schemeClr>
                </a:solidFill>
              </a:rPr>
              <a:t>Perguntas formuladas;</a:t>
            </a:r>
          </a:p>
          <a:p>
            <a:pPr marL="742950" lvl="1" indent="-285750">
              <a:buFont typeface="Arial" charset="0"/>
              <a:buChar char="•"/>
            </a:pPr>
            <a:endParaRPr lang="pt-BR" sz="2400" dirty="0">
              <a:solidFill>
                <a:schemeClr val="bg1">
                  <a:lumMod val="65000"/>
                </a:schemeClr>
              </a:solidFill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pt-BR" sz="2400" dirty="0" smtClean="0">
                <a:solidFill>
                  <a:schemeClr val="bg1">
                    <a:lumMod val="65000"/>
                  </a:schemeClr>
                </a:solidFill>
              </a:rPr>
              <a:t>Abordagem e Resultados;</a:t>
            </a:r>
          </a:p>
          <a:p>
            <a:pPr marL="742950" lvl="1" indent="-285750">
              <a:buFont typeface="Arial" charset="0"/>
              <a:buChar char="•"/>
            </a:pPr>
            <a:endParaRPr lang="pt-BR" sz="2400" dirty="0">
              <a:solidFill>
                <a:schemeClr val="bg1">
                  <a:lumMod val="65000"/>
                </a:schemeClr>
              </a:solidFill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pt-BR" sz="2400" dirty="0" smtClean="0">
                <a:solidFill>
                  <a:schemeClr val="bg1">
                    <a:lumMod val="65000"/>
                  </a:schemeClr>
                </a:solidFill>
              </a:rPr>
              <a:t>Próximos passos;</a:t>
            </a:r>
            <a:endParaRPr lang="pt-BR" sz="2400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endParaRPr lang="pt-BR" sz="2400" dirty="0">
              <a:solidFill>
                <a:schemeClr val="bg1">
                  <a:lumMod val="65000"/>
                </a:schemeClr>
              </a:solidFill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pt-BR" sz="2400" dirty="0" smtClean="0">
                <a:solidFill>
                  <a:schemeClr val="bg1">
                    <a:lumMod val="65000"/>
                  </a:schemeClr>
                </a:solidFill>
              </a:rPr>
              <a:t>Conclusões;</a:t>
            </a:r>
          </a:p>
          <a:p>
            <a:pPr marL="742950" lvl="1" indent="-285750">
              <a:buFont typeface="Arial" charset="0"/>
              <a:buChar char="•"/>
            </a:pPr>
            <a:endParaRPr lang="pt-BR" sz="2800" dirty="0"/>
          </a:p>
          <a:p>
            <a:pPr marL="742950" lvl="1" indent="-285750">
              <a:buFont typeface="Arial" charset="0"/>
              <a:buChar char="•"/>
            </a:pPr>
            <a:endParaRPr lang="pt-BR" sz="2800" dirty="0" smtClean="0"/>
          </a:p>
        </p:txBody>
      </p:sp>
    </p:spTree>
    <p:extLst>
      <p:ext uri="{BB962C8B-B14F-4D97-AF65-F5344CB8AC3E}">
        <p14:creationId xmlns:p14="http://schemas.microsoft.com/office/powerpoint/2010/main" val="203220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870857" y="1923797"/>
            <a:ext cx="740228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>
                <a:solidFill>
                  <a:schemeClr val="bg1">
                    <a:lumMod val="65000"/>
                  </a:schemeClr>
                </a:solidFill>
              </a:rPr>
              <a:t>1) Qual é o </a:t>
            </a:r>
            <a:r>
              <a:rPr lang="pt-BR" dirty="0">
                <a:solidFill>
                  <a:schemeClr val="bg1">
                    <a:lumMod val="65000"/>
                  </a:schemeClr>
                </a:solidFill>
              </a:rPr>
              <a:t>percentual de partidas vencidas pelo time mandante?</a:t>
            </a:r>
          </a:p>
          <a:p>
            <a:endParaRPr lang="pt-BR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pt-BR" dirty="0">
                <a:solidFill>
                  <a:schemeClr val="bg1">
                    <a:lumMod val="65000"/>
                  </a:schemeClr>
                </a:solidFill>
              </a:rPr>
              <a:t>2) Como é a distribuição de partidas por gol de diferença (e por país)?</a:t>
            </a:r>
          </a:p>
          <a:p>
            <a:endParaRPr lang="pt-BR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pt-BR" dirty="0" smtClean="0">
                <a:solidFill>
                  <a:schemeClr val="bg1">
                    <a:lumMod val="65000"/>
                  </a:schemeClr>
                </a:solidFill>
              </a:rPr>
              <a:t>3) Qual é o percentual de partidas que terminam empatadas (e por país)?</a:t>
            </a:r>
          </a:p>
          <a:p>
            <a:endParaRPr lang="pt-BR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pt-BR" dirty="0" smtClean="0"/>
              <a:t>4) Jogadores de mesma posição possuem semelhança nos </a:t>
            </a:r>
            <a:r>
              <a:rPr lang="pt-BR" dirty="0" err="1" smtClean="0"/>
              <a:t>scouts</a:t>
            </a:r>
            <a:r>
              <a:rPr lang="pt-BR" dirty="0" smtClean="0"/>
              <a:t>?</a:t>
            </a:r>
          </a:p>
          <a:p>
            <a:endParaRPr lang="pt-BR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pt-BR" dirty="0" smtClean="0">
                <a:solidFill>
                  <a:schemeClr val="bg1">
                    <a:lumMod val="65000"/>
                  </a:schemeClr>
                </a:solidFill>
              </a:rPr>
              <a:t>5) Como ocorreu a evolução anual (overall rating) dos melhores jogadores?</a:t>
            </a:r>
            <a:endParaRPr lang="pt-BR" dirty="0" smtClean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3059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1047143" y="836712"/>
            <a:ext cx="70497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4) Jogadores de mesma posição possuem semelhança nos </a:t>
            </a:r>
            <a:r>
              <a:rPr lang="pt-BR" dirty="0" err="1" smtClean="0"/>
              <a:t>scouts</a:t>
            </a:r>
            <a:r>
              <a:rPr lang="pt-BR" dirty="0" smtClean="0"/>
              <a:t>?</a:t>
            </a:r>
            <a:endParaRPr lang="pt-BR" dirty="0" smtClean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180" y="1700808"/>
            <a:ext cx="8193640" cy="3968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2782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1047143" y="836712"/>
            <a:ext cx="70497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4) Jogadores de mesma posição possuem semelhança nos </a:t>
            </a:r>
            <a:r>
              <a:rPr lang="pt-BR" dirty="0" err="1" smtClean="0"/>
              <a:t>scouts</a:t>
            </a:r>
            <a:r>
              <a:rPr lang="pt-BR" dirty="0" smtClean="0"/>
              <a:t>?</a:t>
            </a:r>
            <a:endParaRPr lang="pt-BR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863" y="1467027"/>
            <a:ext cx="7238275" cy="4770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5880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675" y="1268710"/>
            <a:ext cx="5400650" cy="540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tângulo 5"/>
          <p:cNvSpPr/>
          <p:nvPr/>
        </p:nvSpPr>
        <p:spPr>
          <a:xfrm>
            <a:off x="1047143" y="836712"/>
            <a:ext cx="70497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4) Jogadores de mesma posição possuem semelhança nos </a:t>
            </a:r>
            <a:r>
              <a:rPr lang="pt-BR" dirty="0" err="1" smtClean="0"/>
              <a:t>scouts</a:t>
            </a:r>
            <a:r>
              <a:rPr lang="pt-BR" dirty="0" smtClean="0"/>
              <a:t>?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904391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675" y="1268760"/>
            <a:ext cx="5400650" cy="540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tângulo 5"/>
          <p:cNvSpPr/>
          <p:nvPr/>
        </p:nvSpPr>
        <p:spPr>
          <a:xfrm>
            <a:off x="1047143" y="836712"/>
            <a:ext cx="70497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4) Jogadores de mesma posição possuem semelhança nos </a:t>
            </a:r>
            <a:r>
              <a:rPr lang="pt-BR" dirty="0" err="1" smtClean="0"/>
              <a:t>scouts</a:t>
            </a:r>
            <a:r>
              <a:rPr lang="pt-BR" dirty="0" smtClean="0"/>
              <a:t>?</a:t>
            </a:r>
            <a:endParaRPr lang="pt-BR" dirty="0" smtClean="0"/>
          </a:p>
        </p:txBody>
      </p:sp>
      <p:sp>
        <p:nvSpPr>
          <p:cNvPr id="2" name="Elipse 1"/>
          <p:cNvSpPr/>
          <p:nvPr/>
        </p:nvSpPr>
        <p:spPr>
          <a:xfrm>
            <a:off x="2888052" y="1457441"/>
            <a:ext cx="1061047" cy="9764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/>
          <p:cNvSpPr/>
          <p:nvPr/>
        </p:nvSpPr>
        <p:spPr>
          <a:xfrm>
            <a:off x="2771800" y="5471649"/>
            <a:ext cx="663678" cy="58993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/>
          <p:cNvSpPr txBox="1"/>
          <p:nvPr/>
        </p:nvSpPr>
        <p:spPr>
          <a:xfrm>
            <a:off x="3851920" y="2060848"/>
            <a:ext cx="6719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 smtClean="0">
                <a:solidFill>
                  <a:srgbClr val="FF0000"/>
                </a:solidFill>
              </a:rPr>
              <a:t>Goleiros</a:t>
            </a:r>
            <a:endParaRPr lang="pt-BR" sz="1100" b="1" dirty="0">
              <a:solidFill>
                <a:srgbClr val="FF0000"/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2411760" y="6030143"/>
            <a:ext cx="2042547" cy="4231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 smtClean="0">
                <a:solidFill>
                  <a:srgbClr val="FF0000"/>
                </a:solidFill>
              </a:rPr>
              <a:t>Atacantes “pesados”</a:t>
            </a:r>
          </a:p>
          <a:p>
            <a:r>
              <a:rPr lang="pt-BR" sz="1050" b="1" dirty="0" err="1" smtClean="0">
                <a:solidFill>
                  <a:srgbClr val="FF0000"/>
                </a:solidFill>
              </a:rPr>
              <a:t>Negredo</a:t>
            </a:r>
            <a:r>
              <a:rPr lang="pt-BR" sz="1050" b="1" dirty="0" smtClean="0">
                <a:solidFill>
                  <a:srgbClr val="FF0000"/>
                </a:solidFill>
              </a:rPr>
              <a:t>, </a:t>
            </a:r>
            <a:r>
              <a:rPr lang="pt-BR" sz="1050" b="1" dirty="0" err="1" smtClean="0">
                <a:solidFill>
                  <a:srgbClr val="FF0000"/>
                </a:solidFill>
              </a:rPr>
              <a:t>Lukaku</a:t>
            </a:r>
            <a:r>
              <a:rPr lang="pt-BR" sz="1050" b="1" dirty="0" smtClean="0">
                <a:solidFill>
                  <a:srgbClr val="FF0000"/>
                </a:solidFill>
              </a:rPr>
              <a:t>, </a:t>
            </a:r>
            <a:r>
              <a:rPr lang="pt-BR" sz="1050" b="1" dirty="0" err="1" smtClean="0">
                <a:solidFill>
                  <a:srgbClr val="FF0000"/>
                </a:solidFill>
              </a:rPr>
              <a:t>Drogba</a:t>
            </a:r>
            <a:r>
              <a:rPr lang="pt-BR" sz="1050" b="1" dirty="0" smtClean="0">
                <a:solidFill>
                  <a:srgbClr val="FF0000"/>
                </a:solidFill>
              </a:rPr>
              <a:t>, </a:t>
            </a:r>
            <a:r>
              <a:rPr lang="pt-BR" sz="1050" b="1" dirty="0" err="1" smtClean="0">
                <a:solidFill>
                  <a:srgbClr val="FF0000"/>
                </a:solidFill>
              </a:rPr>
              <a:t>Gignac</a:t>
            </a:r>
            <a:endParaRPr lang="pt-BR" sz="1050" b="1" dirty="0">
              <a:solidFill>
                <a:srgbClr val="FF0000"/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4997852" y="6166465"/>
            <a:ext cx="151836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 smtClean="0">
                <a:solidFill>
                  <a:srgbClr val="FF0000"/>
                </a:solidFill>
              </a:rPr>
              <a:t>Meias velozes</a:t>
            </a:r>
          </a:p>
          <a:p>
            <a:r>
              <a:rPr lang="pt-BR" sz="1100" b="1" dirty="0" err="1" smtClean="0">
                <a:solidFill>
                  <a:srgbClr val="FF0000"/>
                </a:solidFill>
              </a:rPr>
              <a:t>Modric</a:t>
            </a:r>
            <a:r>
              <a:rPr lang="pt-BR" sz="1100" b="1" dirty="0" smtClean="0">
                <a:solidFill>
                  <a:srgbClr val="FF0000"/>
                </a:solidFill>
              </a:rPr>
              <a:t>, Ramsey, </a:t>
            </a:r>
            <a:r>
              <a:rPr lang="pt-BR" sz="1100" b="1" dirty="0" err="1" smtClean="0">
                <a:solidFill>
                  <a:srgbClr val="FF0000"/>
                </a:solidFill>
              </a:rPr>
              <a:t>Lahm</a:t>
            </a:r>
            <a:endParaRPr lang="pt-BR" sz="1050" b="1" dirty="0">
              <a:solidFill>
                <a:srgbClr val="FF0000"/>
              </a:solidFill>
            </a:endParaRPr>
          </a:p>
        </p:txBody>
      </p:sp>
      <p:sp>
        <p:nvSpPr>
          <p:cNvPr id="9" name="Elipse 8"/>
          <p:cNvSpPr/>
          <p:nvPr/>
        </p:nvSpPr>
        <p:spPr>
          <a:xfrm>
            <a:off x="4556394" y="5647375"/>
            <a:ext cx="663678" cy="58993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/>
          <p:cNvSpPr/>
          <p:nvPr/>
        </p:nvSpPr>
        <p:spPr>
          <a:xfrm>
            <a:off x="2267744" y="4581128"/>
            <a:ext cx="663678" cy="58993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2843808" y="4870321"/>
            <a:ext cx="185018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 smtClean="0">
                <a:solidFill>
                  <a:srgbClr val="FF0000"/>
                </a:solidFill>
              </a:rPr>
              <a:t>Craques: C. Ronaldo, </a:t>
            </a:r>
            <a:r>
              <a:rPr lang="pt-BR" sz="1100" b="1" dirty="0" err="1" smtClean="0">
                <a:solidFill>
                  <a:srgbClr val="FF0000"/>
                </a:solidFill>
              </a:rPr>
              <a:t>Aguero</a:t>
            </a:r>
            <a:endParaRPr lang="pt-BR" sz="1100" b="1" dirty="0" smtClean="0">
              <a:solidFill>
                <a:srgbClr val="FF0000"/>
              </a:solidFill>
            </a:endParaRPr>
          </a:p>
          <a:p>
            <a:r>
              <a:rPr lang="pt-BR" sz="1100" b="1" dirty="0" err="1" smtClean="0">
                <a:solidFill>
                  <a:srgbClr val="FF0000"/>
                </a:solidFill>
              </a:rPr>
              <a:t>Suárez</a:t>
            </a:r>
            <a:r>
              <a:rPr lang="pt-BR" sz="1100" b="1" dirty="0" smtClean="0">
                <a:solidFill>
                  <a:srgbClr val="FF0000"/>
                </a:solidFill>
              </a:rPr>
              <a:t>, </a:t>
            </a:r>
            <a:r>
              <a:rPr lang="pt-BR" sz="1100" b="1" dirty="0" err="1" smtClean="0">
                <a:solidFill>
                  <a:srgbClr val="FF0000"/>
                </a:solidFill>
              </a:rPr>
              <a:t>Messi</a:t>
            </a:r>
            <a:endParaRPr lang="pt-BR" sz="1050" b="1" dirty="0">
              <a:solidFill>
                <a:srgbClr val="FF0000"/>
              </a:solidFill>
            </a:endParaRPr>
          </a:p>
        </p:txBody>
      </p:sp>
      <p:sp>
        <p:nvSpPr>
          <p:cNvPr id="12" name="Elipse 11"/>
          <p:cNvSpPr/>
          <p:nvPr/>
        </p:nvSpPr>
        <p:spPr>
          <a:xfrm>
            <a:off x="5599185" y="3028601"/>
            <a:ext cx="1061047" cy="9764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6660232" y="3386027"/>
            <a:ext cx="7505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 smtClean="0">
                <a:solidFill>
                  <a:srgbClr val="FF0000"/>
                </a:solidFill>
              </a:rPr>
              <a:t>Zagueiros</a:t>
            </a:r>
            <a:endParaRPr lang="pt-BR" sz="11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6359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1047143" y="836712"/>
            <a:ext cx="70497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4) Jogadores de mesma posição possuem semelhança nos </a:t>
            </a:r>
            <a:r>
              <a:rPr lang="pt-BR" dirty="0" err="1" smtClean="0"/>
              <a:t>scouts</a:t>
            </a:r>
            <a:r>
              <a:rPr lang="pt-BR" dirty="0" smtClean="0"/>
              <a:t>?</a:t>
            </a:r>
            <a:endParaRPr lang="pt-BR" dirty="0" smtClean="0"/>
          </a:p>
        </p:txBody>
      </p:sp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678" y="1484784"/>
            <a:ext cx="7620644" cy="4729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8342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870857" y="1923797"/>
            <a:ext cx="740228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>
                <a:solidFill>
                  <a:schemeClr val="bg1">
                    <a:lumMod val="65000"/>
                  </a:schemeClr>
                </a:solidFill>
              </a:rPr>
              <a:t>1) Qual é o </a:t>
            </a:r>
            <a:r>
              <a:rPr lang="pt-BR" dirty="0">
                <a:solidFill>
                  <a:schemeClr val="bg1">
                    <a:lumMod val="65000"/>
                  </a:schemeClr>
                </a:solidFill>
              </a:rPr>
              <a:t>percentual de partidas vencidas pelo time mandante?</a:t>
            </a:r>
          </a:p>
          <a:p>
            <a:endParaRPr lang="pt-BR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pt-BR" dirty="0">
                <a:solidFill>
                  <a:schemeClr val="bg1">
                    <a:lumMod val="65000"/>
                  </a:schemeClr>
                </a:solidFill>
              </a:rPr>
              <a:t>2) Como é a distribuição de partidas por gol de diferença (e por país)?</a:t>
            </a:r>
          </a:p>
          <a:p>
            <a:endParaRPr lang="pt-BR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pt-BR" dirty="0" smtClean="0">
                <a:solidFill>
                  <a:schemeClr val="bg1">
                    <a:lumMod val="65000"/>
                  </a:schemeClr>
                </a:solidFill>
              </a:rPr>
              <a:t>3) Qual é o percentual de partidas que terminam empatadas (e por país)?</a:t>
            </a:r>
          </a:p>
          <a:p>
            <a:endParaRPr lang="pt-BR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4) Jogadores de mesma posição possuem semelhança nos </a:t>
            </a:r>
            <a:r>
              <a:rPr lang="pt-BR" dirty="0" err="1" smtClean="0">
                <a:solidFill>
                  <a:schemeClr val="bg1">
                    <a:lumMod val="75000"/>
                  </a:schemeClr>
                </a:solidFill>
              </a:rPr>
              <a:t>scouts</a:t>
            </a:r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?</a:t>
            </a:r>
          </a:p>
          <a:p>
            <a:endParaRPr lang="pt-BR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pt-BR" dirty="0"/>
              <a:t>5) Como ocorreu a evolução anual (overall rating) dos melhores jogadores?</a:t>
            </a:r>
          </a:p>
        </p:txBody>
      </p:sp>
    </p:spTree>
    <p:extLst>
      <p:ext uri="{BB962C8B-B14F-4D97-AF65-F5344CB8AC3E}">
        <p14:creationId xmlns:p14="http://schemas.microsoft.com/office/powerpoint/2010/main" val="441190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972484" y="836712"/>
            <a:ext cx="71990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5) Como ocorreu a evolução anual (overall rating) dos melhores jogadores?</a:t>
            </a:r>
            <a:endParaRPr lang="pt-BR" dirty="0" smtClean="0"/>
          </a:p>
        </p:txBody>
      </p:sp>
      <p:pic>
        <p:nvPicPr>
          <p:cNvPr id="24580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29" t="11667" r="19780" b="15000"/>
          <a:stretch/>
        </p:blipFill>
        <p:spPr bwMode="auto">
          <a:xfrm>
            <a:off x="617220" y="1233076"/>
            <a:ext cx="7909561" cy="5364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3049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972484" y="836712"/>
            <a:ext cx="71990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5) Como ocorreu a evolução anual (overall rating) dos melhores jogadores?</a:t>
            </a:r>
            <a:endParaRPr lang="pt-BR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93" t="11438" r="20000" b="14931"/>
          <a:stretch/>
        </p:blipFill>
        <p:spPr bwMode="auto">
          <a:xfrm>
            <a:off x="578144" y="1226248"/>
            <a:ext cx="7924800" cy="53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8837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972484" y="836712"/>
            <a:ext cx="71990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5) Como ocorreu a evolução anual (overall rating) dos melhores jogadores?</a:t>
            </a:r>
            <a:endParaRPr lang="pt-BR" dirty="0" smtClean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26" y="1988840"/>
            <a:ext cx="8734548" cy="4213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1904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380" y="1459317"/>
            <a:ext cx="7463240" cy="4994019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Retângulo 2"/>
          <p:cNvSpPr/>
          <p:nvPr/>
        </p:nvSpPr>
        <p:spPr>
          <a:xfrm>
            <a:off x="2392045" y="868650"/>
            <a:ext cx="435991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 smtClean="0">
                <a:latin typeface="Arial Rounded MT Bold" panose="020F0704030504030204" pitchFamily="34" charset="0"/>
                <a:hlinkClick r:id="rId3"/>
              </a:rPr>
              <a:t>https://www.kaggle.com/datasets</a:t>
            </a:r>
            <a:r>
              <a:rPr lang="pt-BR" sz="2000" dirty="0">
                <a:latin typeface="Arial Rounded MT Bold" panose="020F0704030504030204" pitchFamily="34" charset="0"/>
              </a:rPr>
              <a:t> </a:t>
            </a:r>
            <a:endParaRPr lang="pt-BR" sz="2000" dirty="0" smtClean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156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972484" y="836712"/>
            <a:ext cx="71990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5) Como ocorreu a evolução anual (overall rating) dos melhores jogadores?</a:t>
            </a:r>
            <a:endParaRPr lang="pt-BR" dirty="0" smtClean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77" y="1844824"/>
            <a:ext cx="8488847" cy="3567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0973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2042928" y="1414512"/>
            <a:ext cx="5058145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Agenda:</a:t>
            </a:r>
          </a:p>
          <a:p>
            <a:pPr marL="285750" indent="-285750">
              <a:buFont typeface="Arial" charset="0"/>
              <a:buChar char="•"/>
            </a:pPr>
            <a:endParaRPr lang="pt-BR" sz="2800" dirty="0" smtClean="0"/>
          </a:p>
          <a:p>
            <a:pPr marL="742950" lvl="1" indent="-285750">
              <a:buFont typeface="Arial" charset="0"/>
              <a:buChar char="•"/>
            </a:pPr>
            <a:r>
              <a:rPr lang="pt-BR" sz="2400" dirty="0" smtClean="0">
                <a:solidFill>
                  <a:schemeClr val="bg1">
                    <a:lumMod val="65000"/>
                  </a:schemeClr>
                </a:solidFill>
              </a:rPr>
              <a:t>Origem da </a:t>
            </a:r>
            <a:r>
              <a:rPr lang="pt-BR" sz="2400" dirty="0">
                <a:solidFill>
                  <a:schemeClr val="bg1">
                    <a:lumMod val="65000"/>
                  </a:schemeClr>
                </a:solidFill>
              </a:rPr>
              <a:t>base de dados;</a:t>
            </a:r>
          </a:p>
          <a:p>
            <a:pPr lvl="1"/>
            <a:endParaRPr lang="pt-BR" sz="2800" dirty="0"/>
          </a:p>
          <a:p>
            <a:pPr marL="742950" lvl="1" indent="-285750">
              <a:buFont typeface="Arial" charset="0"/>
              <a:buChar char="•"/>
            </a:pPr>
            <a:r>
              <a:rPr lang="pt-BR" sz="2400" dirty="0">
                <a:solidFill>
                  <a:schemeClr val="bg1">
                    <a:lumMod val="65000"/>
                  </a:schemeClr>
                </a:solidFill>
              </a:rPr>
              <a:t>Perguntas formuladas;</a:t>
            </a:r>
          </a:p>
          <a:p>
            <a:pPr marL="742950" lvl="1" indent="-285750">
              <a:buFont typeface="Arial" charset="0"/>
              <a:buChar char="•"/>
            </a:pPr>
            <a:endParaRPr lang="pt-BR" sz="2400" dirty="0">
              <a:solidFill>
                <a:schemeClr val="bg1">
                  <a:lumMod val="65000"/>
                </a:schemeClr>
              </a:solidFill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pt-BR" sz="2400" dirty="0">
                <a:solidFill>
                  <a:schemeClr val="bg1">
                    <a:lumMod val="65000"/>
                  </a:schemeClr>
                </a:solidFill>
              </a:rPr>
              <a:t>Abordagem e Resultados;</a:t>
            </a:r>
          </a:p>
          <a:p>
            <a:pPr marL="742950" lvl="1" indent="-285750">
              <a:buFont typeface="Arial" charset="0"/>
              <a:buChar char="•"/>
            </a:pPr>
            <a:endParaRPr lang="pt-BR" sz="2800" b="1" dirty="0"/>
          </a:p>
          <a:p>
            <a:pPr marL="742950" lvl="1" indent="-285750">
              <a:buFont typeface="Arial" charset="0"/>
              <a:buChar char="•"/>
            </a:pPr>
            <a:r>
              <a:rPr lang="pt-BR" sz="2800" b="1" dirty="0"/>
              <a:t>Próximos passos;</a:t>
            </a:r>
          </a:p>
          <a:p>
            <a:pPr lvl="1"/>
            <a:endParaRPr lang="pt-BR" sz="2400" dirty="0">
              <a:solidFill>
                <a:schemeClr val="bg1">
                  <a:lumMod val="65000"/>
                </a:schemeClr>
              </a:solidFill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pt-BR" sz="2400" dirty="0" smtClean="0">
                <a:solidFill>
                  <a:schemeClr val="bg1">
                    <a:lumMod val="65000"/>
                  </a:schemeClr>
                </a:solidFill>
              </a:rPr>
              <a:t>Conclusões;</a:t>
            </a:r>
          </a:p>
          <a:p>
            <a:pPr marL="742950" lvl="1" indent="-285750">
              <a:buFont typeface="Arial" charset="0"/>
              <a:buChar char="•"/>
            </a:pPr>
            <a:endParaRPr lang="pt-BR" sz="2800" dirty="0"/>
          </a:p>
          <a:p>
            <a:pPr marL="742950" lvl="1" indent="-285750">
              <a:buFont typeface="Arial" charset="0"/>
              <a:buChar char="•"/>
            </a:pPr>
            <a:endParaRPr lang="pt-BR" sz="2800" dirty="0" smtClean="0"/>
          </a:p>
        </p:txBody>
      </p:sp>
    </p:spTree>
    <p:extLst>
      <p:ext uri="{BB962C8B-B14F-4D97-AF65-F5344CB8AC3E}">
        <p14:creationId xmlns:p14="http://schemas.microsoft.com/office/powerpoint/2010/main" val="509885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870857" y="1568981"/>
            <a:ext cx="740228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1) Qual é o percentual de partidas vencidas pelo time mandante?</a:t>
            </a:r>
          </a:p>
          <a:p>
            <a:endParaRPr lang="pt-BR" dirty="0" smtClean="0"/>
          </a:p>
          <a:p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2) </a:t>
            </a:r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Como é a distribuição de partidas por gol de diferença (e por país)?</a:t>
            </a:r>
          </a:p>
          <a:p>
            <a:endParaRPr lang="pt-BR" dirty="0"/>
          </a:p>
          <a:p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3) Qual é o percentual de partidas que terminam empatadas (e por país)?</a:t>
            </a:r>
          </a:p>
          <a:p>
            <a:endParaRPr lang="pt-BR" dirty="0"/>
          </a:p>
          <a:p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4) Jogadores de mesma posição possuem semelhança nos </a:t>
            </a:r>
            <a:r>
              <a:rPr lang="pt-BR" dirty="0" err="1" smtClean="0">
                <a:solidFill>
                  <a:schemeClr val="bg1">
                    <a:lumMod val="50000"/>
                  </a:schemeClr>
                </a:solidFill>
              </a:rPr>
              <a:t>scouts</a:t>
            </a:r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Classificador para definir a liga onde o jogador atua;</a:t>
            </a:r>
            <a:endParaRPr lang="pt-BR" b="1" dirty="0" smtClean="0"/>
          </a:p>
          <a:p>
            <a:pPr lvl="1"/>
            <a:endParaRPr lang="pt-BR" dirty="0"/>
          </a:p>
          <a:p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5) Como ocorreu a evolução anual (overall rating) dos melhores jogadores?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E dos piores jogadores?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Em qual idade ocorre o auge?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r>
              <a:rPr lang="pt-BR" b="1" dirty="0" smtClean="0"/>
              <a:t>6) Análise preditiva do resultados das partidas, por país;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96538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2042928" y="1414512"/>
            <a:ext cx="5058145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Agenda:</a:t>
            </a:r>
          </a:p>
          <a:p>
            <a:pPr marL="285750" indent="-285750">
              <a:buFont typeface="Arial" charset="0"/>
              <a:buChar char="•"/>
            </a:pPr>
            <a:endParaRPr lang="pt-BR" sz="2800" dirty="0" smtClean="0"/>
          </a:p>
          <a:p>
            <a:pPr marL="742950" lvl="1" indent="-285750">
              <a:buFont typeface="Arial" charset="0"/>
              <a:buChar char="•"/>
            </a:pPr>
            <a:r>
              <a:rPr lang="pt-BR" sz="2400" dirty="0" smtClean="0">
                <a:solidFill>
                  <a:schemeClr val="bg1">
                    <a:lumMod val="65000"/>
                  </a:schemeClr>
                </a:solidFill>
              </a:rPr>
              <a:t>Origem da </a:t>
            </a:r>
            <a:r>
              <a:rPr lang="pt-BR" sz="2400" dirty="0">
                <a:solidFill>
                  <a:schemeClr val="bg1">
                    <a:lumMod val="65000"/>
                  </a:schemeClr>
                </a:solidFill>
              </a:rPr>
              <a:t>base de dados;</a:t>
            </a:r>
          </a:p>
          <a:p>
            <a:pPr lvl="1"/>
            <a:endParaRPr lang="pt-BR" sz="2800" dirty="0"/>
          </a:p>
          <a:p>
            <a:pPr marL="742950" lvl="1" indent="-285750">
              <a:buFont typeface="Arial" charset="0"/>
              <a:buChar char="•"/>
            </a:pPr>
            <a:r>
              <a:rPr lang="pt-BR" sz="2400" dirty="0">
                <a:solidFill>
                  <a:schemeClr val="bg1">
                    <a:lumMod val="65000"/>
                  </a:schemeClr>
                </a:solidFill>
              </a:rPr>
              <a:t>Perguntas formuladas;</a:t>
            </a:r>
          </a:p>
          <a:p>
            <a:pPr marL="742950" lvl="1" indent="-285750">
              <a:buFont typeface="Arial" charset="0"/>
              <a:buChar char="•"/>
            </a:pPr>
            <a:endParaRPr lang="pt-BR" sz="2400" dirty="0">
              <a:solidFill>
                <a:schemeClr val="bg1">
                  <a:lumMod val="65000"/>
                </a:schemeClr>
              </a:solidFill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pt-BR" sz="2400" dirty="0">
                <a:solidFill>
                  <a:schemeClr val="bg1">
                    <a:lumMod val="65000"/>
                  </a:schemeClr>
                </a:solidFill>
              </a:rPr>
              <a:t>Abordagem e Resultados;</a:t>
            </a:r>
          </a:p>
          <a:p>
            <a:pPr marL="742950" lvl="1" indent="-285750">
              <a:buFont typeface="Arial" charset="0"/>
              <a:buChar char="•"/>
            </a:pPr>
            <a:endParaRPr lang="pt-BR" sz="2800" b="1" dirty="0"/>
          </a:p>
          <a:p>
            <a:pPr marL="742950" lvl="1" indent="-285750">
              <a:buFont typeface="Arial" charset="0"/>
              <a:buChar char="•"/>
            </a:pPr>
            <a:r>
              <a:rPr lang="pt-BR" sz="2400" dirty="0">
                <a:solidFill>
                  <a:schemeClr val="bg1">
                    <a:lumMod val="65000"/>
                  </a:schemeClr>
                </a:solidFill>
              </a:rPr>
              <a:t>Próximos passos;</a:t>
            </a:r>
          </a:p>
          <a:p>
            <a:pPr lvl="1"/>
            <a:endParaRPr lang="pt-BR" sz="2400" dirty="0">
              <a:solidFill>
                <a:schemeClr val="bg1">
                  <a:lumMod val="65000"/>
                </a:schemeClr>
              </a:solidFill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pt-BR" sz="2800" b="1" dirty="0" smtClean="0"/>
              <a:t>Conclusões;</a:t>
            </a:r>
            <a:endParaRPr lang="pt-BR" sz="2800" b="1" dirty="0"/>
          </a:p>
          <a:p>
            <a:pPr marL="742950" lvl="1" indent="-285750">
              <a:buFont typeface="Arial" charset="0"/>
              <a:buChar char="•"/>
            </a:pPr>
            <a:endParaRPr lang="pt-BR" sz="2800" dirty="0"/>
          </a:p>
          <a:p>
            <a:pPr marL="742950" lvl="1" indent="-285750">
              <a:buFont typeface="Arial" charset="0"/>
              <a:buChar char="•"/>
            </a:pPr>
            <a:endParaRPr lang="pt-BR" sz="2800" dirty="0" smtClean="0"/>
          </a:p>
        </p:txBody>
      </p:sp>
    </p:spTree>
    <p:extLst>
      <p:ext uri="{BB962C8B-B14F-4D97-AF65-F5344CB8AC3E}">
        <p14:creationId xmlns:p14="http://schemas.microsoft.com/office/powerpoint/2010/main" val="1218029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870857" y="836712"/>
            <a:ext cx="7402286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arenR"/>
            </a:pPr>
            <a:r>
              <a:rPr lang="pt-BR" dirty="0" smtClean="0"/>
              <a:t>Qual é o percentual de partidas vencidas pelo time mandante?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b="1" dirty="0" smtClean="0"/>
              <a:t>Aprox. 46</a:t>
            </a:r>
            <a:r>
              <a:rPr lang="pt-BR" b="1" dirty="0"/>
              <a:t>%. O interessante é que essa média é </a:t>
            </a:r>
            <a:r>
              <a:rPr lang="pt-BR" b="1" dirty="0" smtClean="0"/>
              <a:t>igual para todas as ligas da Europa.</a:t>
            </a:r>
            <a:endParaRPr lang="pt-BR" b="1" dirty="0"/>
          </a:p>
          <a:p>
            <a:endParaRPr lang="pt-BR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2) </a:t>
            </a:r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Como é a distribuição de partidas por gol de diferença (e por país)?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pt-BR" b="1" dirty="0" smtClean="0">
                <a:solidFill>
                  <a:schemeClr val="bg1">
                    <a:lumMod val="75000"/>
                  </a:schemeClr>
                </a:solidFill>
              </a:rPr>
              <a:t>Aprox. 37% da partidas terminam com 1 gol de diferença. </a:t>
            </a:r>
            <a:r>
              <a:rPr lang="pt-BR" b="1" dirty="0" err="1" smtClean="0">
                <a:solidFill>
                  <a:schemeClr val="bg1">
                    <a:lumMod val="75000"/>
                  </a:schemeClr>
                </a:solidFill>
              </a:rPr>
              <a:t>Outlier</a:t>
            </a:r>
            <a:r>
              <a:rPr lang="pt-BR" b="1" dirty="0" smtClean="0">
                <a:solidFill>
                  <a:schemeClr val="bg1">
                    <a:lumMod val="75000"/>
                  </a:schemeClr>
                </a:solidFill>
              </a:rPr>
              <a:t>: </a:t>
            </a:r>
            <a:r>
              <a:rPr lang="pt-BR" b="1" dirty="0" smtClean="0">
                <a:solidFill>
                  <a:schemeClr val="bg1">
                    <a:lumMod val="75000"/>
                  </a:schemeClr>
                </a:solidFill>
              </a:rPr>
              <a:t> liga Holandesa, onde esse percentual é de aprox. 30%.</a:t>
            </a:r>
            <a:endParaRPr lang="pt-BR" dirty="0" smtClean="0">
              <a:solidFill>
                <a:schemeClr val="bg1">
                  <a:lumMod val="75000"/>
                </a:schemeClr>
              </a:solidFill>
            </a:endParaRPr>
          </a:p>
          <a:p>
            <a:endParaRPr lang="pt-BR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3) Qual é o percentual de partidas que terminam empatadas (e por país)?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 smtClean="0">
                <a:solidFill>
                  <a:schemeClr val="bg1">
                    <a:lumMod val="75000"/>
                  </a:schemeClr>
                </a:solidFill>
              </a:rPr>
              <a:t>Aprox. 25% das partidas terminam empatadas.</a:t>
            </a:r>
          </a:p>
          <a:p>
            <a:pPr lvl="1"/>
            <a:endParaRPr lang="pt-BR" b="1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 smtClean="0">
                <a:solidFill>
                  <a:schemeClr val="bg1">
                    <a:lumMod val="75000"/>
                  </a:schemeClr>
                </a:solidFill>
              </a:rPr>
              <a:t>Percentualmente, a liga francesa é a que tem mais empates (28%), e a liga espanhola (BBVA) é a que tem menos (22%).</a:t>
            </a:r>
          </a:p>
          <a:p>
            <a:endParaRPr lang="pt-BR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4) Jogadores de mesma posição possuem semelhança nos </a:t>
            </a:r>
            <a:r>
              <a:rPr lang="pt-BR" dirty="0" err="1" smtClean="0">
                <a:solidFill>
                  <a:schemeClr val="bg1">
                    <a:lumMod val="75000"/>
                  </a:schemeClr>
                </a:solidFill>
              </a:rPr>
              <a:t>scouts</a:t>
            </a:r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 smtClean="0">
                <a:solidFill>
                  <a:schemeClr val="bg1">
                    <a:lumMod val="75000"/>
                  </a:schemeClr>
                </a:solidFill>
              </a:rPr>
              <a:t>A redução de dimensionalidade via t-SNE (2 eixos) indica que </a:t>
            </a:r>
            <a:r>
              <a:rPr lang="pt-BR" b="1" dirty="0" err="1" smtClean="0">
                <a:solidFill>
                  <a:schemeClr val="bg1">
                    <a:lumMod val="75000"/>
                  </a:schemeClr>
                </a:solidFill>
              </a:rPr>
              <a:t>scouts</a:t>
            </a:r>
            <a:r>
              <a:rPr lang="pt-BR" b="1" dirty="0" smtClean="0">
                <a:solidFill>
                  <a:schemeClr val="bg1">
                    <a:lumMod val="75000"/>
                  </a:schemeClr>
                </a:solidFill>
              </a:rPr>
              <a:t> semelhantes têm correlação com a posição do atleta.</a:t>
            </a:r>
            <a:endParaRPr lang="pt-BR" b="1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endParaRPr lang="pt-BR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5) Como ocorreu a evolução anual (overall rating) dos melhores jogadores?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pt-BR" b="1" dirty="0" smtClean="0">
                <a:solidFill>
                  <a:schemeClr val="bg1">
                    <a:lumMod val="75000"/>
                  </a:schemeClr>
                </a:solidFill>
              </a:rPr>
              <a:t>Através de observação superficial do gráfico, vemos que os top jogadores demoram 4~5 anos para atingirem o auge.</a:t>
            </a:r>
            <a:endParaRPr lang="pt-BR" dirty="0" smtClean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2404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870857" y="836712"/>
            <a:ext cx="7402286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arenR"/>
            </a:pPr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Qual é o percentual de partidas vencidas pelo time mandante?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bg1">
                    <a:lumMod val="75000"/>
                  </a:schemeClr>
                </a:solidFill>
              </a:rPr>
              <a:t>Aprox. 46%. O interessante é que essa média é igual para todas as ligas da Europa.</a:t>
            </a:r>
          </a:p>
          <a:p>
            <a:endParaRPr lang="pt-BR" dirty="0" smtClean="0">
              <a:solidFill>
                <a:schemeClr val="bg1">
                  <a:lumMod val="75000"/>
                </a:schemeClr>
              </a:solidFill>
            </a:endParaRPr>
          </a:p>
          <a:p>
            <a:pPr indent="-342900"/>
            <a:r>
              <a:rPr lang="pt-BR" dirty="0"/>
              <a:t>2) Como é a distribuição de partidas por gol de diferença (e por país)?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b="1" dirty="0"/>
              <a:t>Aprox. 37% da partidas terminam com 1 gol de diferença. </a:t>
            </a:r>
            <a:r>
              <a:rPr lang="pt-BR" b="1" dirty="0" err="1"/>
              <a:t>Outlier</a:t>
            </a:r>
            <a:r>
              <a:rPr lang="pt-BR" b="1" dirty="0"/>
              <a:t>:  liga Holandesa, onde esse percentual é de aprox. 30%.</a:t>
            </a:r>
          </a:p>
          <a:p>
            <a:endParaRPr lang="pt-BR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3) Qual é o percentual de partidas que terminam empatadas (e por país)?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 smtClean="0">
                <a:solidFill>
                  <a:schemeClr val="bg1">
                    <a:lumMod val="75000"/>
                  </a:schemeClr>
                </a:solidFill>
              </a:rPr>
              <a:t>Aprox. 25% das partidas terminam empatadas.</a:t>
            </a:r>
          </a:p>
          <a:p>
            <a:pPr lvl="1"/>
            <a:endParaRPr lang="pt-BR" b="1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 smtClean="0">
                <a:solidFill>
                  <a:schemeClr val="bg1">
                    <a:lumMod val="75000"/>
                  </a:schemeClr>
                </a:solidFill>
              </a:rPr>
              <a:t>Percentualmente, a liga francesa é a que tem mais empates (28%), e a liga espanhola (BBVA) é a que tem menos (22%).</a:t>
            </a:r>
          </a:p>
          <a:p>
            <a:endParaRPr lang="pt-BR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4) Jogadores de mesma posição possuem semelhança nos </a:t>
            </a:r>
            <a:r>
              <a:rPr lang="pt-BR" dirty="0" err="1" smtClean="0">
                <a:solidFill>
                  <a:schemeClr val="bg1">
                    <a:lumMod val="75000"/>
                  </a:schemeClr>
                </a:solidFill>
              </a:rPr>
              <a:t>scouts</a:t>
            </a:r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 smtClean="0">
                <a:solidFill>
                  <a:schemeClr val="bg1">
                    <a:lumMod val="75000"/>
                  </a:schemeClr>
                </a:solidFill>
              </a:rPr>
              <a:t>A redução de dimensionalidade via t-SNE (2 eixos) indica que </a:t>
            </a:r>
            <a:r>
              <a:rPr lang="pt-BR" b="1" dirty="0" err="1" smtClean="0">
                <a:solidFill>
                  <a:schemeClr val="bg1">
                    <a:lumMod val="75000"/>
                  </a:schemeClr>
                </a:solidFill>
              </a:rPr>
              <a:t>scouts</a:t>
            </a:r>
            <a:r>
              <a:rPr lang="pt-BR" b="1" dirty="0" smtClean="0">
                <a:solidFill>
                  <a:schemeClr val="bg1">
                    <a:lumMod val="75000"/>
                  </a:schemeClr>
                </a:solidFill>
              </a:rPr>
              <a:t> semelhantes têm correlação com a posição do atleta.</a:t>
            </a:r>
            <a:endParaRPr lang="pt-BR" b="1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endParaRPr lang="pt-BR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5) Como ocorreu a evolução anual (overall rating) dos melhores jogadores?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pt-BR" b="1" dirty="0" smtClean="0">
                <a:solidFill>
                  <a:schemeClr val="bg1">
                    <a:lumMod val="75000"/>
                  </a:schemeClr>
                </a:solidFill>
              </a:rPr>
              <a:t>Através de observação superficial do gráfico, vemos que os top jogadores demoram 4~5 anos para atingirem o auge.</a:t>
            </a:r>
            <a:endParaRPr lang="pt-BR" dirty="0" smtClean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1042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870857" y="836712"/>
            <a:ext cx="7402286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arenR"/>
            </a:pPr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Qual é o percentual de partidas vencidas pelo time mandante?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bg1">
                    <a:lumMod val="75000"/>
                  </a:schemeClr>
                </a:solidFill>
              </a:rPr>
              <a:t>Aprox. 46%. O interessante é que essa média é igual para todas as ligas da Europa.</a:t>
            </a:r>
          </a:p>
          <a:p>
            <a:endParaRPr lang="pt-BR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2) </a:t>
            </a:r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Como é a distribuição de partidas por gol de diferença (e por país)?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pt-BR" b="1" dirty="0" smtClean="0">
                <a:solidFill>
                  <a:schemeClr val="bg1">
                    <a:lumMod val="75000"/>
                  </a:schemeClr>
                </a:solidFill>
              </a:rPr>
              <a:t>Aprox. 37% da partidas terminam com 1 gol de diferença. </a:t>
            </a:r>
            <a:r>
              <a:rPr lang="pt-BR" b="1" dirty="0" err="1" smtClean="0">
                <a:solidFill>
                  <a:schemeClr val="bg1">
                    <a:lumMod val="75000"/>
                  </a:schemeClr>
                </a:solidFill>
              </a:rPr>
              <a:t>Outlier</a:t>
            </a:r>
            <a:r>
              <a:rPr lang="pt-BR" b="1" dirty="0" smtClean="0">
                <a:solidFill>
                  <a:schemeClr val="bg1">
                    <a:lumMod val="75000"/>
                  </a:schemeClr>
                </a:solidFill>
              </a:rPr>
              <a:t>: </a:t>
            </a:r>
            <a:r>
              <a:rPr lang="pt-BR" b="1" dirty="0" smtClean="0">
                <a:solidFill>
                  <a:schemeClr val="bg1">
                    <a:lumMod val="75000"/>
                  </a:schemeClr>
                </a:solidFill>
              </a:rPr>
              <a:t> liga Holandesa, onde esse percentual é de aprox. 30%.</a:t>
            </a:r>
            <a:endParaRPr lang="pt-BR" dirty="0" smtClean="0">
              <a:solidFill>
                <a:schemeClr val="bg1">
                  <a:lumMod val="75000"/>
                </a:schemeClr>
              </a:solidFill>
            </a:endParaRPr>
          </a:p>
          <a:p>
            <a:pPr indent="-342900"/>
            <a:endParaRPr lang="pt-BR" dirty="0"/>
          </a:p>
          <a:p>
            <a:pPr indent="-342900"/>
            <a:r>
              <a:rPr lang="pt-BR" dirty="0"/>
              <a:t>3) Qual é o percentual de partidas que terminam empatadas (e por país)?</a:t>
            </a:r>
          </a:p>
          <a:p>
            <a:pPr marL="742950" lvl="1" indent="-342900">
              <a:buFont typeface="Arial" panose="020B0604020202020204" pitchFamily="34" charset="0"/>
              <a:buChar char="•"/>
            </a:pPr>
            <a:r>
              <a:rPr lang="pt-BR" b="1" dirty="0"/>
              <a:t>Aprox. 25% das partidas terminam empatadas.</a:t>
            </a:r>
          </a:p>
          <a:p>
            <a:pPr lvl="1"/>
            <a:endParaRPr lang="pt-BR" b="1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742950" lvl="1" indent="-342900">
              <a:buFont typeface="Arial" panose="020B0604020202020204" pitchFamily="34" charset="0"/>
              <a:buChar char="•"/>
            </a:pPr>
            <a:r>
              <a:rPr lang="pt-BR" b="1" dirty="0"/>
              <a:t>Percentualmente, a liga francesa é a que tem mais </a:t>
            </a:r>
            <a:r>
              <a:rPr lang="pt-BR" b="1" dirty="0" smtClean="0"/>
              <a:t>empates (28%), </a:t>
            </a:r>
            <a:r>
              <a:rPr lang="pt-BR" b="1" dirty="0"/>
              <a:t>e a liga espanhola (BBVA) é a que tem </a:t>
            </a:r>
            <a:r>
              <a:rPr lang="pt-BR" b="1" dirty="0" smtClean="0"/>
              <a:t>menos (22%).</a:t>
            </a:r>
            <a:endParaRPr lang="pt-BR" b="1" dirty="0"/>
          </a:p>
          <a:p>
            <a:endParaRPr lang="pt-BR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4) Jogadores de mesma posição possuem semelhança nos </a:t>
            </a:r>
            <a:r>
              <a:rPr lang="pt-BR" dirty="0" err="1" smtClean="0">
                <a:solidFill>
                  <a:schemeClr val="bg1">
                    <a:lumMod val="75000"/>
                  </a:schemeClr>
                </a:solidFill>
              </a:rPr>
              <a:t>scouts</a:t>
            </a:r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 smtClean="0">
                <a:solidFill>
                  <a:schemeClr val="bg1">
                    <a:lumMod val="75000"/>
                  </a:schemeClr>
                </a:solidFill>
              </a:rPr>
              <a:t>A redução de dimensionalidade via t-SNE (2 eixos) indica que </a:t>
            </a:r>
            <a:r>
              <a:rPr lang="pt-BR" b="1" dirty="0" err="1" smtClean="0">
                <a:solidFill>
                  <a:schemeClr val="bg1">
                    <a:lumMod val="75000"/>
                  </a:schemeClr>
                </a:solidFill>
              </a:rPr>
              <a:t>scouts</a:t>
            </a:r>
            <a:r>
              <a:rPr lang="pt-BR" b="1" dirty="0" smtClean="0">
                <a:solidFill>
                  <a:schemeClr val="bg1">
                    <a:lumMod val="75000"/>
                  </a:schemeClr>
                </a:solidFill>
              </a:rPr>
              <a:t> semelhantes têm correlação com a posição do atleta.</a:t>
            </a:r>
            <a:endParaRPr lang="pt-BR" b="1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endParaRPr lang="pt-BR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5) Como ocorreu a evolução anual (overall rating) dos melhores jogadores?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pt-BR" b="1" dirty="0" smtClean="0">
                <a:solidFill>
                  <a:schemeClr val="bg1">
                    <a:lumMod val="75000"/>
                  </a:schemeClr>
                </a:solidFill>
              </a:rPr>
              <a:t>Através de observação superficial do gráfico, vemos que os top jogadores demoram 4~5 anos para atingirem o auge.</a:t>
            </a:r>
            <a:endParaRPr lang="pt-BR" dirty="0" smtClean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1042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870857" y="836712"/>
            <a:ext cx="7402286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arenR"/>
            </a:pPr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Qual é o percentual de partidas vencidas pelo time mandante?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bg1">
                    <a:lumMod val="75000"/>
                  </a:schemeClr>
                </a:solidFill>
              </a:rPr>
              <a:t>Aprox. 46%. O interessante é que essa média é igual para todas as ligas da Europa.</a:t>
            </a:r>
          </a:p>
          <a:p>
            <a:endParaRPr lang="pt-BR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2) </a:t>
            </a:r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Como é a distribuição de partidas por gol de diferença (e por país)?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pt-BR" b="1" dirty="0" smtClean="0">
                <a:solidFill>
                  <a:schemeClr val="bg1">
                    <a:lumMod val="75000"/>
                  </a:schemeClr>
                </a:solidFill>
              </a:rPr>
              <a:t>Aprox. 37% da partidas terminam com 1 gol de diferença. </a:t>
            </a:r>
            <a:r>
              <a:rPr lang="pt-BR" b="1" dirty="0" err="1" smtClean="0">
                <a:solidFill>
                  <a:schemeClr val="bg1">
                    <a:lumMod val="75000"/>
                  </a:schemeClr>
                </a:solidFill>
              </a:rPr>
              <a:t>Outlier</a:t>
            </a:r>
            <a:r>
              <a:rPr lang="pt-BR" b="1" dirty="0" smtClean="0">
                <a:solidFill>
                  <a:schemeClr val="bg1">
                    <a:lumMod val="75000"/>
                  </a:schemeClr>
                </a:solidFill>
              </a:rPr>
              <a:t>: </a:t>
            </a:r>
            <a:r>
              <a:rPr lang="pt-BR" b="1" dirty="0" smtClean="0">
                <a:solidFill>
                  <a:schemeClr val="bg1">
                    <a:lumMod val="75000"/>
                  </a:schemeClr>
                </a:solidFill>
              </a:rPr>
              <a:t> liga Holandesa, onde esse percentual é de aprox. 30%.</a:t>
            </a:r>
            <a:endParaRPr lang="pt-BR" dirty="0" smtClean="0">
              <a:solidFill>
                <a:schemeClr val="bg1">
                  <a:lumMod val="75000"/>
                </a:schemeClr>
              </a:solidFill>
            </a:endParaRPr>
          </a:p>
          <a:p>
            <a:endParaRPr lang="pt-BR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3) Qual é o percentual de partidas que terminam empatadas (e por país)?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 smtClean="0">
                <a:solidFill>
                  <a:schemeClr val="bg1">
                    <a:lumMod val="75000"/>
                  </a:schemeClr>
                </a:solidFill>
              </a:rPr>
              <a:t>Aprox. 25% das partidas terminam empatadas.</a:t>
            </a:r>
          </a:p>
          <a:p>
            <a:pPr lvl="1"/>
            <a:endParaRPr lang="pt-BR" b="1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 smtClean="0">
                <a:solidFill>
                  <a:schemeClr val="bg1">
                    <a:lumMod val="75000"/>
                  </a:schemeClr>
                </a:solidFill>
              </a:rPr>
              <a:t>Percentualmente, a liga francesa é a que tem mais empates (28%), e a liga espanhola (BBVA) é a que tem menos (22%).</a:t>
            </a:r>
          </a:p>
          <a:p>
            <a:endParaRPr lang="pt-BR" dirty="0">
              <a:solidFill>
                <a:schemeClr val="bg1">
                  <a:lumMod val="75000"/>
                </a:schemeClr>
              </a:solidFill>
            </a:endParaRPr>
          </a:p>
          <a:p>
            <a:pPr indent="-342900"/>
            <a:r>
              <a:rPr lang="pt-BR" dirty="0"/>
              <a:t>4) Jogadores de mesma posição possuem semelhança nos </a:t>
            </a:r>
            <a:r>
              <a:rPr lang="pt-BR" dirty="0" err="1"/>
              <a:t>scouts</a:t>
            </a:r>
            <a:r>
              <a:rPr lang="pt-BR" dirty="0"/>
              <a:t>?</a:t>
            </a:r>
          </a:p>
          <a:p>
            <a:pPr marL="742950" lvl="1" indent="-342900">
              <a:buFont typeface="Arial" panose="020B0604020202020204" pitchFamily="34" charset="0"/>
              <a:buChar char="•"/>
            </a:pPr>
            <a:r>
              <a:rPr lang="pt-BR" b="1" dirty="0"/>
              <a:t>A redução de dimensionalidade via t-SNE (2 eixos) indica que </a:t>
            </a:r>
            <a:r>
              <a:rPr lang="pt-BR" b="1" dirty="0" err="1"/>
              <a:t>scouts</a:t>
            </a:r>
            <a:r>
              <a:rPr lang="pt-BR" b="1" dirty="0"/>
              <a:t> semelhantes têm correlação com a posição do atleta.</a:t>
            </a:r>
          </a:p>
          <a:p>
            <a:pPr lvl="1"/>
            <a:endParaRPr lang="pt-BR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5) Como ocorreu a evolução anual (overall rating) dos melhores jogadores?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pt-BR" b="1" dirty="0" smtClean="0">
                <a:solidFill>
                  <a:schemeClr val="bg1">
                    <a:lumMod val="75000"/>
                  </a:schemeClr>
                </a:solidFill>
              </a:rPr>
              <a:t>Através de observação superficial do gráfico, vemos que os top jogadores demoram 4~5 anos para atingirem o auge.</a:t>
            </a:r>
            <a:endParaRPr lang="pt-BR" dirty="0" smtClean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1042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870857" y="836712"/>
            <a:ext cx="7402286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arenR"/>
            </a:pPr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Qual é o percentual de partidas vencidas pelo time mandante?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bg1">
                    <a:lumMod val="75000"/>
                  </a:schemeClr>
                </a:solidFill>
              </a:rPr>
              <a:t>Aprox. 46%. O interessante é que essa média é igual para todas as ligas da Europa.</a:t>
            </a:r>
          </a:p>
          <a:p>
            <a:endParaRPr lang="pt-BR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2) </a:t>
            </a:r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Como é a distribuição de partidas por gol de diferença (e por país)?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pt-BR" b="1" dirty="0" smtClean="0">
                <a:solidFill>
                  <a:schemeClr val="bg1">
                    <a:lumMod val="75000"/>
                  </a:schemeClr>
                </a:solidFill>
              </a:rPr>
              <a:t>Aprox. 37% da partidas terminam com 1 gol de diferença. </a:t>
            </a:r>
            <a:r>
              <a:rPr lang="pt-BR" b="1" dirty="0" err="1" smtClean="0">
                <a:solidFill>
                  <a:schemeClr val="bg1">
                    <a:lumMod val="75000"/>
                  </a:schemeClr>
                </a:solidFill>
              </a:rPr>
              <a:t>Outlier</a:t>
            </a:r>
            <a:r>
              <a:rPr lang="pt-BR" b="1" dirty="0" smtClean="0">
                <a:solidFill>
                  <a:schemeClr val="bg1">
                    <a:lumMod val="75000"/>
                  </a:schemeClr>
                </a:solidFill>
              </a:rPr>
              <a:t>: </a:t>
            </a:r>
            <a:r>
              <a:rPr lang="pt-BR" b="1" dirty="0" smtClean="0">
                <a:solidFill>
                  <a:schemeClr val="bg1">
                    <a:lumMod val="75000"/>
                  </a:schemeClr>
                </a:solidFill>
              </a:rPr>
              <a:t> liga Holandesa, onde esse percentual é de aprox. 30%.</a:t>
            </a:r>
            <a:endParaRPr lang="pt-BR" dirty="0" smtClean="0">
              <a:solidFill>
                <a:schemeClr val="bg1">
                  <a:lumMod val="75000"/>
                </a:schemeClr>
              </a:solidFill>
            </a:endParaRPr>
          </a:p>
          <a:p>
            <a:endParaRPr lang="pt-BR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3) Qual é o percentual de partidas que terminam empatadas (e por país)?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 smtClean="0">
                <a:solidFill>
                  <a:schemeClr val="bg1">
                    <a:lumMod val="75000"/>
                  </a:schemeClr>
                </a:solidFill>
              </a:rPr>
              <a:t>Aprox. 25% das partidas terminam empatadas.</a:t>
            </a:r>
          </a:p>
          <a:p>
            <a:pPr lvl="1"/>
            <a:endParaRPr lang="pt-BR" b="1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 smtClean="0">
                <a:solidFill>
                  <a:schemeClr val="bg1">
                    <a:lumMod val="75000"/>
                  </a:schemeClr>
                </a:solidFill>
              </a:rPr>
              <a:t>Percentualmente, a liga francesa é a que tem mais empates (28%), e a liga espanhola (BBVA) é a que tem menos (22%).</a:t>
            </a:r>
          </a:p>
          <a:p>
            <a:endParaRPr lang="pt-BR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4) Jogadores de mesma posição possuem semelhança nos </a:t>
            </a:r>
            <a:r>
              <a:rPr lang="pt-BR" dirty="0" err="1" smtClean="0">
                <a:solidFill>
                  <a:schemeClr val="bg1">
                    <a:lumMod val="75000"/>
                  </a:schemeClr>
                </a:solidFill>
              </a:rPr>
              <a:t>scouts</a:t>
            </a:r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 smtClean="0">
                <a:solidFill>
                  <a:schemeClr val="bg1">
                    <a:lumMod val="75000"/>
                  </a:schemeClr>
                </a:solidFill>
              </a:rPr>
              <a:t>A redução de dimensionalidade via t-SNE (2 eixos) indica que </a:t>
            </a:r>
            <a:r>
              <a:rPr lang="pt-BR" b="1" dirty="0" err="1" smtClean="0">
                <a:solidFill>
                  <a:schemeClr val="bg1">
                    <a:lumMod val="75000"/>
                  </a:schemeClr>
                </a:solidFill>
              </a:rPr>
              <a:t>scouts</a:t>
            </a:r>
            <a:r>
              <a:rPr lang="pt-BR" b="1" dirty="0" smtClean="0">
                <a:solidFill>
                  <a:schemeClr val="bg1">
                    <a:lumMod val="75000"/>
                  </a:schemeClr>
                </a:solidFill>
              </a:rPr>
              <a:t> semelhantes têm correlação com a posição do atleta.</a:t>
            </a:r>
            <a:endParaRPr lang="pt-BR" b="1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endParaRPr lang="pt-BR" dirty="0">
              <a:solidFill>
                <a:schemeClr val="bg1">
                  <a:lumMod val="75000"/>
                </a:schemeClr>
              </a:solidFill>
            </a:endParaRPr>
          </a:p>
          <a:p>
            <a:pPr indent="-342900"/>
            <a:r>
              <a:rPr lang="pt-BR" dirty="0"/>
              <a:t>5) Como ocorreu a evolução anual (overall rating) dos melhores jogadores?</a:t>
            </a:r>
          </a:p>
          <a:p>
            <a:pPr marL="742950" lvl="2" indent="-342900">
              <a:buFont typeface="Arial" panose="020B0604020202020204" pitchFamily="34" charset="0"/>
              <a:buChar char="•"/>
            </a:pPr>
            <a:r>
              <a:rPr lang="pt-BR" b="1" dirty="0"/>
              <a:t>Através de observação superficial do gráfico, vemos que os top jogadores demoram 4~5 anos para atingirem o auge.</a:t>
            </a:r>
          </a:p>
        </p:txBody>
      </p:sp>
    </p:spTree>
    <p:extLst>
      <p:ext uri="{BB962C8B-B14F-4D97-AF65-F5344CB8AC3E}">
        <p14:creationId xmlns:p14="http://schemas.microsoft.com/office/powerpoint/2010/main" val="2111042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2700430" y="1196752"/>
            <a:ext cx="37431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1200" dirty="0" smtClean="0">
                <a:latin typeface="Arial Rounded MT Bold" panose="020F0704030504030204" pitchFamily="34" charset="0"/>
                <a:hlinkClick r:id="rId2"/>
              </a:rPr>
              <a:t>https://github.com/errearanhas/disciplina_MMD</a:t>
            </a:r>
            <a:r>
              <a:rPr lang="pt-BR" sz="1200" dirty="0" smtClean="0">
                <a:latin typeface="Arial Rounded MT Bold" panose="020F0704030504030204" pitchFamily="34" charset="0"/>
              </a:rPr>
              <a:t> </a:t>
            </a: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2669" y="1612094"/>
            <a:ext cx="6098586" cy="4691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2519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380" y="1459317"/>
            <a:ext cx="7463240" cy="4994019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8" y="2204864"/>
            <a:ext cx="8201025" cy="2133600"/>
          </a:xfrm>
          <a:prstGeom prst="rect">
            <a:avLst/>
          </a:prstGeom>
          <a:noFill/>
          <a:ln w="9525">
            <a:solidFill>
              <a:schemeClr val="tx1">
                <a:lumMod val="95000"/>
                <a:lumOff val="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Retângulo 4"/>
          <p:cNvSpPr/>
          <p:nvPr/>
        </p:nvSpPr>
        <p:spPr>
          <a:xfrm>
            <a:off x="2392045" y="868650"/>
            <a:ext cx="435991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 smtClean="0">
                <a:latin typeface="Arial Rounded MT Bold" panose="020F0704030504030204" pitchFamily="34" charset="0"/>
                <a:hlinkClick r:id="rId5"/>
              </a:rPr>
              <a:t>https://www.kaggle.com/datasets</a:t>
            </a:r>
            <a:r>
              <a:rPr lang="pt-BR" sz="2000" dirty="0">
                <a:latin typeface="Arial Rounded MT Bold" panose="020F0704030504030204" pitchFamily="34" charset="0"/>
              </a:rPr>
              <a:t> </a:t>
            </a:r>
            <a:endParaRPr lang="pt-BR" sz="2000" dirty="0" smtClean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9943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8" y="764704"/>
            <a:ext cx="8201025" cy="213360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059807"/>
            <a:ext cx="6705600" cy="260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9128" y="5805264"/>
            <a:ext cx="697230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2802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8" y="764704"/>
            <a:ext cx="8201025" cy="213360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4" t="14498" r="1264" b="2922"/>
          <a:stretch/>
        </p:blipFill>
        <p:spPr bwMode="auto">
          <a:xfrm>
            <a:off x="604684" y="3140968"/>
            <a:ext cx="7934632" cy="3303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3889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2042928" y="1414512"/>
            <a:ext cx="5058145" cy="52014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Agenda:</a:t>
            </a:r>
          </a:p>
          <a:p>
            <a:pPr marL="285750" indent="-285750">
              <a:buFont typeface="Arial" charset="0"/>
              <a:buChar char="•"/>
            </a:pPr>
            <a:endParaRPr lang="pt-BR" sz="2800" dirty="0" smtClean="0"/>
          </a:p>
          <a:p>
            <a:pPr marL="742950" lvl="1" indent="-285750">
              <a:buFont typeface="Arial" charset="0"/>
              <a:buChar char="•"/>
            </a:pPr>
            <a:r>
              <a:rPr lang="pt-BR" sz="2400" dirty="0" smtClean="0">
                <a:solidFill>
                  <a:schemeClr val="bg1">
                    <a:lumMod val="65000"/>
                  </a:schemeClr>
                </a:solidFill>
              </a:rPr>
              <a:t>Origem da </a:t>
            </a:r>
            <a:r>
              <a:rPr lang="pt-BR" sz="2400" dirty="0">
                <a:solidFill>
                  <a:schemeClr val="bg1">
                    <a:lumMod val="65000"/>
                  </a:schemeClr>
                </a:solidFill>
              </a:rPr>
              <a:t>base de dados;</a:t>
            </a:r>
          </a:p>
          <a:p>
            <a:pPr lvl="1"/>
            <a:endParaRPr lang="pt-BR" sz="2800" dirty="0"/>
          </a:p>
          <a:p>
            <a:pPr marL="742950" lvl="1" indent="-285750">
              <a:buFont typeface="Arial" charset="0"/>
              <a:buChar char="•"/>
            </a:pPr>
            <a:r>
              <a:rPr lang="pt-BR" sz="2800" b="1" dirty="0"/>
              <a:t>Perguntas formuladas;</a:t>
            </a:r>
          </a:p>
          <a:p>
            <a:pPr marL="742950" lvl="1" indent="-285750">
              <a:buFont typeface="Arial" charset="0"/>
              <a:buChar char="•"/>
            </a:pPr>
            <a:endParaRPr lang="pt-BR" sz="2400" dirty="0">
              <a:solidFill>
                <a:schemeClr val="bg1">
                  <a:lumMod val="65000"/>
                </a:schemeClr>
              </a:solidFill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pt-BR" sz="2400" dirty="0" smtClean="0">
                <a:solidFill>
                  <a:schemeClr val="bg1">
                    <a:lumMod val="65000"/>
                  </a:schemeClr>
                </a:solidFill>
              </a:rPr>
              <a:t>Abordagem e Resultados;</a:t>
            </a:r>
          </a:p>
          <a:p>
            <a:pPr marL="742950" lvl="1" indent="-285750">
              <a:buFont typeface="Arial" charset="0"/>
              <a:buChar char="•"/>
            </a:pPr>
            <a:endParaRPr lang="pt-BR" sz="2400" dirty="0">
              <a:solidFill>
                <a:schemeClr val="bg1">
                  <a:lumMod val="65000"/>
                </a:schemeClr>
              </a:solidFill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pt-BR" sz="2400" dirty="0" smtClean="0">
                <a:solidFill>
                  <a:schemeClr val="bg1">
                    <a:lumMod val="65000"/>
                  </a:schemeClr>
                </a:solidFill>
              </a:rPr>
              <a:t>Próximos passos;</a:t>
            </a:r>
            <a:endParaRPr lang="pt-BR" sz="2400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742950" lvl="1" indent="-285750">
              <a:buFont typeface="Arial" charset="0"/>
              <a:buChar char="•"/>
            </a:pPr>
            <a:endParaRPr lang="pt-BR" sz="2400" dirty="0">
              <a:solidFill>
                <a:schemeClr val="bg1">
                  <a:lumMod val="65000"/>
                </a:schemeClr>
              </a:solidFill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pt-BR" sz="2400" dirty="0" smtClean="0">
                <a:solidFill>
                  <a:schemeClr val="bg1">
                    <a:lumMod val="65000"/>
                  </a:schemeClr>
                </a:solidFill>
              </a:rPr>
              <a:t>Conclusões;</a:t>
            </a:r>
          </a:p>
          <a:p>
            <a:pPr marL="742950" lvl="1" indent="-285750">
              <a:buFont typeface="Arial" charset="0"/>
              <a:buChar char="•"/>
            </a:pPr>
            <a:endParaRPr lang="pt-BR" sz="2800" dirty="0"/>
          </a:p>
          <a:p>
            <a:pPr marL="742950" lvl="1" indent="-285750">
              <a:buFont typeface="Arial" charset="0"/>
              <a:buChar char="•"/>
            </a:pPr>
            <a:endParaRPr lang="pt-BR" sz="2800" dirty="0" smtClean="0"/>
          </a:p>
        </p:txBody>
      </p:sp>
    </p:spTree>
    <p:extLst>
      <p:ext uri="{BB962C8B-B14F-4D97-AF65-F5344CB8AC3E}">
        <p14:creationId xmlns:p14="http://schemas.microsoft.com/office/powerpoint/2010/main" val="1197461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870857" y="1923797"/>
            <a:ext cx="740228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1) Qual é o percentual de partidas vencidas pelo time mandante?</a:t>
            </a:r>
          </a:p>
          <a:p>
            <a:endParaRPr lang="pt-BR" dirty="0" smtClean="0"/>
          </a:p>
          <a:p>
            <a:r>
              <a:rPr lang="pt-BR" dirty="0" smtClean="0"/>
              <a:t>2) </a:t>
            </a:r>
            <a:r>
              <a:rPr lang="pt-BR" dirty="0" smtClean="0"/>
              <a:t>Como é a distribuição de partidas por gol de diferença (e por país)?</a:t>
            </a:r>
          </a:p>
          <a:p>
            <a:endParaRPr lang="pt-BR" dirty="0"/>
          </a:p>
          <a:p>
            <a:r>
              <a:rPr lang="pt-BR" dirty="0" smtClean="0"/>
              <a:t>3) Qual é o percentual de partidas que terminam empatadas (e por país)?</a:t>
            </a:r>
          </a:p>
          <a:p>
            <a:endParaRPr lang="pt-BR" dirty="0"/>
          </a:p>
          <a:p>
            <a:r>
              <a:rPr lang="pt-BR" dirty="0" smtClean="0"/>
              <a:t>4) Jogadores de mesma posição possuem semelhança nos </a:t>
            </a:r>
            <a:r>
              <a:rPr lang="pt-BR" dirty="0" err="1" smtClean="0"/>
              <a:t>scouts</a:t>
            </a:r>
            <a:r>
              <a:rPr lang="pt-BR" dirty="0" smtClean="0"/>
              <a:t>?</a:t>
            </a:r>
          </a:p>
          <a:p>
            <a:endParaRPr lang="pt-BR" dirty="0"/>
          </a:p>
          <a:p>
            <a:r>
              <a:rPr lang="pt-BR" dirty="0" smtClean="0"/>
              <a:t>5) Como ocorreu a evolução anual (overall rating) dos melhores jogadores?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72869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2042928" y="1414512"/>
            <a:ext cx="5058145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Agenda:</a:t>
            </a:r>
          </a:p>
          <a:p>
            <a:pPr marL="285750" indent="-285750">
              <a:buFont typeface="Arial" charset="0"/>
              <a:buChar char="•"/>
            </a:pPr>
            <a:endParaRPr lang="pt-BR" sz="2800" dirty="0" smtClean="0"/>
          </a:p>
          <a:p>
            <a:pPr marL="742950" lvl="1" indent="-285750">
              <a:buFont typeface="Arial" charset="0"/>
              <a:buChar char="•"/>
            </a:pPr>
            <a:r>
              <a:rPr lang="pt-BR" sz="2400" dirty="0" smtClean="0">
                <a:solidFill>
                  <a:schemeClr val="bg1">
                    <a:lumMod val="65000"/>
                  </a:schemeClr>
                </a:solidFill>
              </a:rPr>
              <a:t>Origem da </a:t>
            </a:r>
            <a:r>
              <a:rPr lang="pt-BR" sz="2400" dirty="0">
                <a:solidFill>
                  <a:schemeClr val="bg1">
                    <a:lumMod val="65000"/>
                  </a:schemeClr>
                </a:solidFill>
              </a:rPr>
              <a:t>base de dados;</a:t>
            </a:r>
          </a:p>
          <a:p>
            <a:pPr lvl="1"/>
            <a:endParaRPr lang="pt-BR" sz="2800" dirty="0"/>
          </a:p>
          <a:p>
            <a:pPr marL="742950" lvl="1" indent="-285750">
              <a:buFont typeface="Arial" charset="0"/>
              <a:buChar char="•"/>
            </a:pPr>
            <a:r>
              <a:rPr lang="pt-BR" sz="2400" dirty="0">
                <a:solidFill>
                  <a:schemeClr val="bg1">
                    <a:lumMod val="65000"/>
                  </a:schemeClr>
                </a:solidFill>
              </a:rPr>
              <a:t>Perguntas formuladas;</a:t>
            </a:r>
          </a:p>
          <a:p>
            <a:pPr marL="742950" lvl="1" indent="-285750">
              <a:buFont typeface="Arial" charset="0"/>
              <a:buChar char="•"/>
            </a:pPr>
            <a:endParaRPr lang="pt-BR" sz="2400" dirty="0">
              <a:solidFill>
                <a:schemeClr val="bg1">
                  <a:lumMod val="65000"/>
                </a:schemeClr>
              </a:solidFill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pt-BR" sz="2800" b="1" dirty="0" smtClean="0"/>
              <a:t>Abordagem e Resultados;</a:t>
            </a:r>
          </a:p>
          <a:p>
            <a:pPr marL="742950" lvl="1" indent="-285750">
              <a:buFont typeface="Arial" charset="0"/>
              <a:buChar char="•"/>
            </a:pPr>
            <a:endParaRPr lang="pt-BR" sz="2800" b="1" dirty="0"/>
          </a:p>
          <a:p>
            <a:pPr marL="742950" lvl="1" indent="-285750">
              <a:buFont typeface="Arial" charset="0"/>
              <a:buChar char="•"/>
            </a:pPr>
            <a:r>
              <a:rPr lang="pt-BR" sz="2400" dirty="0">
                <a:solidFill>
                  <a:schemeClr val="bg1">
                    <a:lumMod val="65000"/>
                  </a:schemeClr>
                </a:solidFill>
              </a:rPr>
              <a:t>Próximos passos;</a:t>
            </a:r>
          </a:p>
          <a:p>
            <a:pPr lvl="1"/>
            <a:endParaRPr lang="pt-BR" sz="2400" dirty="0">
              <a:solidFill>
                <a:schemeClr val="bg1">
                  <a:lumMod val="65000"/>
                </a:schemeClr>
              </a:solidFill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pt-BR" sz="2400" dirty="0" smtClean="0">
                <a:solidFill>
                  <a:schemeClr val="bg1">
                    <a:lumMod val="65000"/>
                  </a:schemeClr>
                </a:solidFill>
              </a:rPr>
              <a:t>Conclusões;</a:t>
            </a:r>
          </a:p>
          <a:p>
            <a:pPr marL="742950" lvl="1" indent="-285750">
              <a:buFont typeface="Arial" charset="0"/>
              <a:buChar char="•"/>
            </a:pPr>
            <a:endParaRPr lang="pt-BR" sz="2800" dirty="0"/>
          </a:p>
          <a:p>
            <a:pPr marL="742950" lvl="1" indent="-285750">
              <a:buFont typeface="Arial" charset="0"/>
              <a:buChar char="•"/>
            </a:pPr>
            <a:endParaRPr lang="pt-BR" sz="2800" dirty="0" smtClean="0"/>
          </a:p>
        </p:txBody>
      </p:sp>
    </p:spTree>
    <p:extLst>
      <p:ext uri="{BB962C8B-B14F-4D97-AF65-F5344CB8AC3E}">
        <p14:creationId xmlns:p14="http://schemas.microsoft.com/office/powerpoint/2010/main" val="3967154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896</TotalTime>
  <Words>1938</Words>
  <Application>Microsoft Office PowerPoint</Application>
  <PresentationFormat>Apresentação na tela (4:3)</PresentationFormat>
  <Paragraphs>246</Paragraphs>
  <Slides>39</Slides>
  <Notes>0</Notes>
  <HiddenSlides>3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39</vt:i4>
      </vt:variant>
    </vt:vector>
  </HeadingPairs>
  <TitlesOfParts>
    <vt:vector size="40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Renato Santos Aranha</dc:creator>
  <cp:lastModifiedBy>Renato Santos Aranha</cp:lastModifiedBy>
  <cp:revision>69</cp:revision>
  <dcterms:created xsi:type="dcterms:W3CDTF">2016-09-22T01:22:31Z</dcterms:created>
  <dcterms:modified xsi:type="dcterms:W3CDTF">2016-09-22T16:18:45Z</dcterms:modified>
</cp:coreProperties>
</file>