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t>22/2/22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t>22/2/22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t>22/2/22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t>22/2/22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t>22/2/22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t>22/2/22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t>22/2/22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t>22/2/22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t>22/2/22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t>22/2/22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t>22/2/22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t>22/2/22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501CABC-1F50-3E40-AA34-B22AD1F1A1CC}" type="datetimeFigureOut">
              <a:rPr kumimoji="1" lang="zh-CN" altLang="en-US" smtClean="0"/>
              <a:t>22/2/22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BD90032-D765-224A-94A9-D19D98F92C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2921" y="1574145"/>
            <a:ext cx="6498158" cy="1724867"/>
          </a:xfrm>
        </p:spPr>
        <p:txBody>
          <a:bodyPr/>
          <a:lstStyle/>
          <a:p>
            <a:r>
              <a:rPr lang="en-US" altLang="zh-CN" dirty="0" smtClean="0"/>
              <a:t>ACM-ICPC</a:t>
            </a:r>
            <a:r>
              <a:rPr lang="zh-CN" altLang="en-US" dirty="0" smtClean="0"/>
              <a:t>程序设计</a:t>
            </a:r>
            <a:r>
              <a:rPr lang="zh-CN" altLang="en-US" dirty="0" smtClean="0"/>
              <a:t>竞赛</a:t>
            </a:r>
            <a:r>
              <a:rPr lang="zh-CN" altLang="en-US" dirty="0" smtClean="0"/>
              <a:t>基础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45841" y="5578999"/>
            <a:ext cx="6498159" cy="916641"/>
          </a:xfrm>
        </p:spPr>
        <p:txBody>
          <a:bodyPr>
            <a:normAutofit lnSpcReduction="10000"/>
          </a:bodyPr>
          <a:lstStyle/>
          <a:p>
            <a:pPr algn="r"/>
            <a:r>
              <a:rPr kumimoji="1" lang="zh-CN" altLang="en-US" dirty="0" smtClean="0"/>
              <a:t>计算机与信息工程学院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胡毓励</a:t>
            </a:r>
            <a:endParaRPr kumimoji="1" lang="en-US" altLang="zh-CN" dirty="0" smtClean="0"/>
          </a:p>
          <a:p>
            <a:pPr algn="r"/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022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86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tack</a:t>
            </a:r>
            <a:r>
              <a:rPr kumimoji="1" lang="zh-CN" altLang="en-US" dirty="0" smtClean="0"/>
              <a:t>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mr-IN" dirty="0"/>
              <a:t>栈是基本数据结构之一，特点是“先进后出”</a:t>
            </a:r>
            <a:r>
              <a:rPr kumimoji="1" lang="zh-CN" altLang="mr-IN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引入头文件</a:t>
            </a:r>
            <a:r>
              <a:rPr kumimoji="1" lang="en-US" altLang="zh-CN" dirty="0" smtClean="0"/>
              <a:t>#include&lt;stack&gt;</a:t>
            </a:r>
            <a:endParaRPr kumimoji="1" lang="zh-CN" altLang="mr-IN" dirty="0"/>
          </a:p>
          <a:p>
            <a:r>
              <a:rPr kumimoji="1" lang="zh-CN" altLang="mr-IN" dirty="0"/>
              <a:t>栈的有关操作：</a:t>
            </a:r>
          </a:p>
          <a:p>
            <a:r>
              <a:rPr kumimoji="1" lang="mr-IN" altLang="zh-CN" dirty="0" smtClean="0"/>
              <a:t>stack</a:t>
            </a:r>
            <a:r>
              <a:rPr kumimoji="1" lang="en-US" altLang="zh-CN" dirty="0"/>
              <a:t>&lt;</a:t>
            </a:r>
            <a:r>
              <a:rPr kumimoji="1" lang="mr-IN" altLang="zh-CN" dirty="0" smtClean="0"/>
              <a:t>Type</a:t>
            </a:r>
            <a:r>
              <a:rPr kumimoji="1" lang="en-US" altLang="zh-CN" dirty="0" smtClean="0"/>
              <a:t>&gt;</a:t>
            </a:r>
            <a:r>
              <a:rPr kumimoji="1" lang="mr-IN" altLang="zh-CN" dirty="0" smtClean="0"/>
              <a:t> </a:t>
            </a:r>
            <a:r>
              <a:rPr kumimoji="1" lang="mr-IN" altLang="zh-CN" dirty="0"/>
              <a:t>s; //</a:t>
            </a:r>
            <a:r>
              <a:rPr kumimoji="1" lang="zh-CN" altLang="mr-IN" dirty="0"/>
              <a:t>定义</a:t>
            </a:r>
            <a:r>
              <a:rPr kumimoji="1" lang="mr-IN" altLang="zh-CN" dirty="0"/>
              <a:t>Type</a:t>
            </a:r>
            <a:r>
              <a:rPr kumimoji="1" lang="zh-CN" altLang="mr-IN" dirty="0"/>
              <a:t>类型的栈</a:t>
            </a:r>
          </a:p>
          <a:p>
            <a:r>
              <a:rPr kumimoji="1" lang="mr-IN" altLang="zh-CN" dirty="0" smtClean="0"/>
              <a:t>s.push</a:t>
            </a:r>
            <a:r>
              <a:rPr kumimoji="1" lang="en-US" altLang="zh-CN" dirty="0" smtClean="0"/>
              <a:t>(</a:t>
            </a:r>
            <a:r>
              <a:rPr kumimoji="1" lang="mr-IN" altLang="zh-CN" dirty="0" smtClean="0"/>
              <a:t>item</a:t>
            </a:r>
            <a:r>
              <a:rPr kumimoji="1" lang="en-US" altLang="zh-CN" dirty="0" smtClean="0"/>
              <a:t>)</a:t>
            </a:r>
            <a:r>
              <a:rPr kumimoji="1" lang="mr-IN" altLang="zh-CN" dirty="0" smtClean="0"/>
              <a:t>; </a:t>
            </a:r>
            <a:r>
              <a:rPr kumimoji="1" lang="mr-IN" altLang="zh-CN" dirty="0"/>
              <a:t>// </a:t>
            </a:r>
            <a:r>
              <a:rPr kumimoji="1" lang="zh-CN" altLang="mr-IN" dirty="0"/>
              <a:t>压入栈顶</a:t>
            </a:r>
          </a:p>
          <a:p>
            <a:r>
              <a:rPr kumimoji="1" lang="mr-IN" altLang="zh-CN" dirty="0" smtClean="0"/>
              <a:t>s.top</a:t>
            </a:r>
            <a:r>
              <a:rPr kumimoji="1" lang="en-US" altLang="zh-CN" dirty="0" smtClean="0"/>
              <a:t>()</a:t>
            </a:r>
            <a:r>
              <a:rPr kumimoji="1" lang="mr-IN" altLang="zh-CN" dirty="0" smtClean="0"/>
              <a:t>; </a:t>
            </a:r>
            <a:r>
              <a:rPr kumimoji="1" lang="mr-IN" altLang="zh-CN" dirty="0"/>
              <a:t>//</a:t>
            </a:r>
            <a:r>
              <a:rPr kumimoji="1" lang="zh-CN" altLang="mr-IN" dirty="0"/>
              <a:t>返回栈顶</a:t>
            </a:r>
          </a:p>
          <a:p>
            <a:r>
              <a:rPr kumimoji="1" lang="mr-IN" altLang="zh-CN" dirty="0" smtClean="0"/>
              <a:t>s.pop</a:t>
            </a:r>
            <a:r>
              <a:rPr kumimoji="1" lang="en-US" altLang="zh-CN" dirty="0" smtClean="0"/>
              <a:t>()</a:t>
            </a:r>
            <a:r>
              <a:rPr kumimoji="1" lang="mr-IN" altLang="zh-CN" dirty="0" smtClean="0"/>
              <a:t>; </a:t>
            </a:r>
            <a:r>
              <a:rPr kumimoji="1" lang="mr-IN" altLang="zh-CN" dirty="0"/>
              <a:t>// </a:t>
            </a:r>
            <a:r>
              <a:rPr kumimoji="1" lang="zh-CN" altLang="mr-IN" dirty="0"/>
              <a:t>弹出栈顶</a:t>
            </a:r>
          </a:p>
          <a:p>
            <a:r>
              <a:rPr kumimoji="1" lang="mr-IN" altLang="zh-CN" dirty="0" smtClean="0"/>
              <a:t>s.size</a:t>
            </a:r>
            <a:r>
              <a:rPr kumimoji="1" lang="en-US" altLang="zh-CN" dirty="0" smtClean="0"/>
              <a:t>()</a:t>
            </a:r>
            <a:r>
              <a:rPr kumimoji="1" lang="mr-IN" altLang="zh-CN" dirty="0" smtClean="0"/>
              <a:t>; </a:t>
            </a:r>
            <a:r>
              <a:rPr kumimoji="1" lang="mr-IN" altLang="zh-CN" dirty="0"/>
              <a:t>// </a:t>
            </a:r>
            <a:r>
              <a:rPr kumimoji="1" lang="zh-CN" altLang="mr-IN" dirty="0"/>
              <a:t>返回栈大小</a:t>
            </a:r>
          </a:p>
          <a:p>
            <a:r>
              <a:rPr kumimoji="1" lang="mr-IN" altLang="zh-CN" dirty="0" smtClean="0"/>
              <a:t>s.empty</a:t>
            </a:r>
            <a:r>
              <a:rPr kumimoji="1" lang="en-US" altLang="zh-CN" dirty="0" smtClean="0"/>
              <a:t>()</a:t>
            </a:r>
            <a:r>
              <a:rPr kumimoji="1" lang="mr-IN" altLang="zh-CN" dirty="0" smtClean="0"/>
              <a:t>; </a:t>
            </a:r>
            <a:r>
              <a:rPr kumimoji="1" lang="mr-IN" altLang="zh-CN" dirty="0"/>
              <a:t>// </a:t>
            </a:r>
            <a:r>
              <a:rPr kumimoji="1" lang="zh-CN" altLang="mr-IN" dirty="0"/>
              <a:t>判断栈是否为空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23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</a:t>
            </a:r>
            <a:r>
              <a:rPr kumimoji="1" lang="en-US" altLang="zh-CN" dirty="0" smtClean="0"/>
              <a:t>ueue</a:t>
            </a:r>
            <a:r>
              <a:rPr kumimoji="1" lang="zh-CN" altLang="en-US" dirty="0" smtClean="0"/>
              <a:t>队列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引入头文件</a:t>
            </a:r>
            <a:r>
              <a:rPr kumimoji="1" lang="en-US" altLang="zh-CN" dirty="0" smtClean="0"/>
              <a:t>#include&lt;queue&gt;</a:t>
            </a:r>
          </a:p>
          <a:p>
            <a:r>
              <a:rPr kumimoji="1" lang="en-US" altLang="zh-CN" dirty="0" smtClean="0"/>
              <a:t>queue</a:t>
            </a:r>
            <a:r>
              <a:rPr kumimoji="1" lang="zh-CN" altLang="en-US" dirty="0" smtClean="0"/>
              <a:t>头文件主要包括循环队列</a:t>
            </a:r>
            <a:r>
              <a:rPr kumimoji="1" lang="en-US" altLang="zh-CN" dirty="0" smtClean="0"/>
              <a:t>queue</a:t>
            </a:r>
            <a:r>
              <a:rPr kumimoji="1" lang="zh-CN" altLang="en-US" dirty="0" smtClean="0"/>
              <a:t>和优先队列</a:t>
            </a:r>
            <a:r>
              <a:rPr kumimoji="1" lang="en-US" altLang="zh-CN" dirty="0" err="1" smtClean="0"/>
              <a:t>priority_queue</a:t>
            </a:r>
            <a:r>
              <a:rPr kumimoji="1" lang="zh-CN" altLang="en-US" dirty="0" smtClean="0"/>
              <a:t>两个容器。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常用操作：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queue&lt;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&gt; q;</a:t>
            </a:r>
          </a:p>
          <a:p>
            <a:pPr marL="0" indent="0">
              <a:buNone/>
            </a:pPr>
            <a:r>
              <a:rPr kumimoji="1" lang="en-US" altLang="zh-CN" dirty="0" err="1"/>
              <a:t>q</a:t>
            </a:r>
            <a:r>
              <a:rPr kumimoji="1" lang="en-US" altLang="zh-CN" dirty="0" err="1" smtClean="0"/>
              <a:t>.push</a:t>
            </a:r>
            <a:r>
              <a:rPr kumimoji="1" lang="en-US" altLang="zh-CN" dirty="0" smtClean="0"/>
              <a:t>(element); //</a:t>
            </a:r>
            <a:r>
              <a:rPr kumimoji="1" lang="zh-CN" altLang="en-US" dirty="0" smtClean="0"/>
              <a:t>入队尾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q.pop</a:t>
            </a:r>
            <a:r>
              <a:rPr kumimoji="1" lang="en-US" altLang="zh-CN" dirty="0" smtClean="0"/>
              <a:t>(); //</a:t>
            </a:r>
            <a:r>
              <a:rPr kumimoji="1" lang="zh-CN" altLang="en-US" dirty="0" smtClean="0"/>
              <a:t>出队头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q.front</a:t>
            </a:r>
            <a:r>
              <a:rPr kumimoji="1" lang="en-US" altLang="zh-CN" dirty="0" smtClean="0"/>
              <a:t>(); //</a:t>
            </a:r>
            <a:r>
              <a:rPr kumimoji="1" lang="zh-CN" altLang="en-US" dirty="0" smtClean="0"/>
              <a:t>读取队首元素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q.back</a:t>
            </a:r>
            <a:r>
              <a:rPr kumimoji="1" lang="en-US" altLang="zh-CN" dirty="0" smtClean="0"/>
              <a:t>(); //</a:t>
            </a:r>
            <a:r>
              <a:rPr kumimoji="1" lang="zh-CN" altLang="en-US" dirty="0" smtClean="0"/>
              <a:t>读取队尾元素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81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priority_queue</a:t>
            </a:r>
            <a:r>
              <a:rPr kumimoji="1" lang="zh-CN" altLang="en-US" dirty="0" smtClean="0"/>
              <a:t>优先队列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优先队列，就是优先级最高的先出队。</a:t>
            </a:r>
          </a:p>
          <a:p>
            <a:r>
              <a:rPr kumimoji="1" lang="zh-CN" altLang="en-US" dirty="0"/>
              <a:t>每次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pop</a:t>
            </a:r>
            <a:r>
              <a:rPr kumimoji="1" lang="zh-CN" altLang="en-US" dirty="0"/>
              <a:t>操作，优先队列都会动态调整，把优先级最高的元素放前面。</a:t>
            </a:r>
          </a:p>
          <a:p>
            <a:r>
              <a:rPr kumimoji="1" lang="zh-CN" altLang="en-US" dirty="0"/>
              <a:t>优先队列的有关操作：</a:t>
            </a:r>
          </a:p>
          <a:p>
            <a:pPr marL="336550" lvl="1" indent="0">
              <a:buNone/>
            </a:pPr>
            <a:r>
              <a:rPr kumimoji="1" lang="en-US" altLang="zh-CN" dirty="0" err="1"/>
              <a:t>q.top</a:t>
            </a:r>
            <a:r>
              <a:rPr kumimoji="1" lang="en-US" altLang="zh-CN" dirty="0"/>
              <a:t>(); // </a:t>
            </a:r>
            <a:r>
              <a:rPr kumimoji="1" lang="zh-CN" altLang="en-US" dirty="0"/>
              <a:t>返回具有最高优先级的元素值</a:t>
            </a:r>
          </a:p>
          <a:p>
            <a:pPr marL="336550" lvl="1" indent="0">
              <a:buNone/>
            </a:pPr>
            <a:r>
              <a:rPr kumimoji="1" lang="en-US" altLang="zh-CN" dirty="0" err="1"/>
              <a:t>q.pop</a:t>
            </a:r>
            <a:r>
              <a:rPr kumimoji="1" lang="en-US" altLang="zh-CN" dirty="0"/>
              <a:t>(); // </a:t>
            </a:r>
            <a:r>
              <a:rPr kumimoji="1" lang="zh-CN" altLang="en-US" dirty="0"/>
              <a:t>删除最高优先级元素</a:t>
            </a:r>
          </a:p>
          <a:p>
            <a:pPr marL="336550" lvl="1" indent="0">
              <a:buNone/>
            </a:pPr>
            <a:r>
              <a:rPr kumimoji="1" lang="en-US" altLang="zh-CN" dirty="0" err="1"/>
              <a:t>q.push</a:t>
            </a:r>
            <a:r>
              <a:rPr kumimoji="1" lang="en-US" altLang="zh-CN" dirty="0"/>
              <a:t>(item); // </a:t>
            </a:r>
            <a:r>
              <a:rPr kumimoji="1" lang="zh-CN" altLang="en-US" dirty="0"/>
              <a:t>插入新元素</a:t>
            </a:r>
          </a:p>
          <a:p>
            <a:r>
              <a:rPr kumimoji="1" lang="zh-CN" altLang="en-US" dirty="0" smtClean="0"/>
              <a:t>如果使用结构体类型作为优先队列的元素，则需要重载“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”运算符</a:t>
            </a:r>
            <a:r>
              <a:rPr kumimoji="1" lang="zh-CN" altLang="zh-CN" dirty="0" smtClean="0"/>
              <a:t>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struct</a:t>
            </a:r>
            <a:r>
              <a:rPr kumimoji="1" lang="en-US" altLang="zh-CN" dirty="0" smtClean="0"/>
              <a:t> poi{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id; double x, y;};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err="1" smtClean="0"/>
              <a:t>bool</a:t>
            </a:r>
            <a:r>
              <a:rPr kumimoji="1" lang="en-US" altLang="zh-CN" dirty="0" smtClean="0"/>
              <a:t> operator &lt;(</a:t>
            </a:r>
            <a:r>
              <a:rPr kumimoji="1" lang="en-US" altLang="zh-CN" dirty="0" err="1" smtClean="0"/>
              <a:t>const</a:t>
            </a:r>
            <a:r>
              <a:rPr kumimoji="1" lang="en-US" altLang="zh-CN" dirty="0" smtClean="0"/>
              <a:t> poi &amp;a, </a:t>
            </a:r>
            <a:r>
              <a:rPr kumimoji="1" lang="en-US" altLang="zh-CN" dirty="0" err="1" smtClean="0"/>
              <a:t>const</a:t>
            </a:r>
            <a:r>
              <a:rPr kumimoji="1" lang="en-US" altLang="zh-CN" dirty="0" smtClean="0"/>
              <a:t> poi &amp;b) {</a:t>
            </a:r>
          </a:p>
          <a:p>
            <a:pPr marL="0" indent="0">
              <a:buNone/>
            </a:pPr>
            <a:r>
              <a:rPr kumimoji="1" lang="en-US" altLang="zh-CN" dirty="0" smtClean="0"/>
              <a:t> return </a:t>
            </a:r>
            <a:r>
              <a:rPr kumimoji="1" lang="en-US" altLang="zh-CN" dirty="0" err="1" smtClean="0"/>
              <a:t>a.x</a:t>
            </a:r>
            <a:r>
              <a:rPr kumimoji="1" lang="en-US" altLang="zh-CN" dirty="0" smtClean="0"/>
              <a:t> + </a:t>
            </a:r>
            <a:r>
              <a:rPr kumimoji="1" lang="en-US" altLang="zh-CN" dirty="0" err="1" smtClean="0"/>
              <a:t>eps</a:t>
            </a:r>
            <a:r>
              <a:rPr kumimoji="1" lang="en-US" altLang="zh-CN" dirty="0" smtClean="0"/>
              <a:t> &lt; </a:t>
            </a:r>
            <a:r>
              <a:rPr kumimoji="1" lang="en-US" altLang="zh-CN" dirty="0" err="1" smtClean="0"/>
              <a:t>b.x</a:t>
            </a:r>
            <a:r>
              <a:rPr kumimoji="1" lang="en-US" altLang="zh-CN" dirty="0" smtClean="0"/>
              <a:t> || </a:t>
            </a:r>
            <a:r>
              <a:rPr kumimoji="1" lang="en-US" altLang="zh-CN" dirty="0" err="1" smtClean="0"/>
              <a:t>a.x</a:t>
            </a:r>
            <a:r>
              <a:rPr kumimoji="1" lang="en-US" altLang="zh-CN" dirty="0" smtClean="0"/>
              <a:t> &lt; </a:t>
            </a:r>
            <a:r>
              <a:rPr kumimoji="1" lang="en-US" altLang="zh-CN" dirty="0" err="1" smtClean="0"/>
              <a:t>b.x</a:t>
            </a:r>
            <a:r>
              <a:rPr kumimoji="1" lang="en-US" altLang="zh-CN" dirty="0" smtClean="0"/>
              <a:t> + </a:t>
            </a:r>
            <a:r>
              <a:rPr kumimoji="1" lang="en-US" altLang="zh-CN" dirty="0" err="1" smtClean="0"/>
              <a:t>eps</a:t>
            </a:r>
            <a:r>
              <a:rPr kumimoji="1" lang="en-US" altLang="zh-CN" dirty="0" smtClean="0"/>
              <a:t> &amp;&amp; </a:t>
            </a:r>
            <a:r>
              <a:rPr kumimoji="1" lang="en-US" altLang="zh-CN" dirty="0" err="1" smtClean="0"/>
              <a:t>a.y</a:t>
            </a:r>
            <a:r>
              <a:rPr kumimoji="1" lang="en-US" altLang="zh-CN" dirty="0" smtClean="0"/>
              <a:t> &lt;</a:t>
            </a:r>
            <a:r>
              <a:rPr kumimoji="1" lang="en-US" altLang="zh-CN" dirty="0" err="1" smtClean="0"/>
              <a:t>b.y</a:t>
            </a:r>
            <a:r>
              <a:rPr kumimoji="1" lang="en-US" altLang="zh-CN" dirty="0" smtClean="0"/>
              <a:t>;}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745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deque</a:t>
            </a:r>
            <a:r>
              <a:rPr kumimoji="1" lang="zh-CN" altLang="en-US" dirty="0" smtClean="0"/>
              <a:t>双端队列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双端队列是一个支持在两端高效插入或删除元素的连续性存储空间。它就像是</a:t>
            </a:r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queue</a:t>
            </a:r>
            <a:r>
              <a:rPr kumimoji="1" lang="zh-CN" altLang="en-US" dirty="0" smtClean="0"/>
              <a:t>的结合。与</a:t>
            </a:r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相比，</a:t>
            </a:r>
            <a:r>
              <a:rPr kumimoji="1" lang="en-US" altLang="zh-CN" dirty="0" err="1" smtClean="0"/>
              <a:t>deque</a:t>
            </a:r>
            <a:r>
              <a:rPr kumimoji="1" lang="zh-CN" altLang="en-US" dirty="0" smtClean="0"/>
              <a:t>在头部增删元素仅需要</a:t>
            </a:r>
            <a:r>
              <a:rPr kumimoji="1" lang="en-US" altLang="zh-CN" dirty="0" smtClean="0"/>
              <a:t>O(1)</a:t>
            </a:r>
            <a:r>
              <a:rPr kumimoji="1" lang="zh-CN" altLang="en-US" dirty="0" smtClean="0"/>
              <a:t>的时间；与</a:t>
            </a:r>
            <a:r>
              <a:rPr kumimoji="1" lang="en-US" altLang="zh-CN" dirty="0" smtClean="0"/>
              <a:t>queue</a:t>
            </a:r>
            <a:r>
              <a:rPr kumimoji="1" lang="zh-CN" altLang="en-US" dirty="0" smtClean="0"/>
              <a:t>相比，</a:t>
            </a:r>
            <a:r>
              <a:rPr kumimoji="1" lang="en-US" altLang="zh-CN" dirty="0" err="1" smtClean="0"/>
              <a:t>deque</a:t>
            </a:r>
            <a:r>
              <a:rPr kumimoji="1" lang="zh-CN" altLang="en-US" dirty="0" smtClean="0"/>
              <a:t>像数组一样支持随机访问。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主要操作：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zh-CN" altLang="zh-CN" dirty="0" smtClean="0"/>
              <a:t>#</a:t>
            </a:r>
            <a:r>
              <a:rPr kumimoji="1" lang="en-US" altLang="zh-CN" dirty="0" smtClean="0"/>
              <a:t>include&lt;</a:t>
            </a:r>
            <a:r>
              <a:rPr kumimoji="1" lang="en-US" altLang="zh-CN" dirty="0" err="1" smtClean="0"/>
              <a:t>deque</a:t>
            </a:r>
            <a:r>
              <a:rPr kumimoji="1" lang="en-US" altLang="zh-CN" dirty="0" smtClean="0"/>
              <a:t>&gt;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err="1" smtClean="0"/>
              <a:t>q.push_back</a:t>
            </a:r>
            <a:r>
              <a:rPr kumimoji="1" lang="en-US" altLang="zh-CN" dirty="0" smtClean="0"/>
              <a:t>();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err="1" smtClean="0"/>
              <a:t>q.push_front</a:t>
            </a:r>
            <a:r>
              <a:rPr kumimoji="1" lang="en-US" altLang="zh-CN" dirty="0" smtClean="0"/>
              <a:t>();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err="1" smtClean="0"/>
              <a:t>q.pop_front</a:t>
            </a:r>
            <a:r>
              <a:rPr kumimoji="1" lang="en-US" altLang="zh-CN" dirty="0" smtClean="0"/>
              <a:t>();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err="1" smtClean="0"/>
              <a:t>q.pop_back</a:t>
            </a:r>
            <a:r>
              <a:rPr kumimoji="1" lang="en-US" altLang="zh-CN" dirty="0" smtClean="0"/>
              <a:t>();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11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集合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头文件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主要包含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multiset</a:t>
            </a:r>
            <a:r>
              <a:rPr kumimoji="1" lang="zh-CN" altLang="en-US" dirty="0" smtClean="0"/>
              <a:t>两个容器，分别是“有序集合”和“有序多重集”。前者的元素不能重复，后者可以包含多个相等的元素。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multiset</a:t>
            </a:r>
            <a:r>
              <a:rPr kumimoji="1" lang="zh-CN" altLang="en-US" dirty="0" smtClean="0"/>
              <a:t>的内部实现是一棵红黑树。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常用操作：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set&lt;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&gt; s;</a:t>
            </a:r>
          </a:p>
          <a:p>
            <a:pPr marL="0" indent="0">
              <a:buNone/>
            </a:pPr>
            <a:r>
              <a:rPr kumimoji="1" lang="en-US" altLang="zh-CN" dirty="0" smtClean="0"/>
              <a:t>for(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 = 1;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 &lt;= n;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++) </a:t>
            </a:r>
            <a:r>
              <a:rPr kumimoji="1" lang="en-US" altLang="zh-CN" dirty="0" err="1" smtClean="0"/>
              <a:t>s.insert</a:t>
            </a:r>
            <a:r>
              <a:rPr kumimoji="1" lang="en-US" altLang="zh-CN" dirty="0" smtClean="0"/>
              <a:t>(a[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]);</a:t>
            </a:r>
          </a:p>
          <a:p>
            <a:pPr marL="0" indent="0">
              <a:buNone/>
            </a:pPr>
            <a:r>
              <a:rPr kumimoji="1" lang="en-US" altLang="zh-CN" dirty="0" err="1" smtClean="0"/>
              <a:t>s.erase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s.begin</a:t>
            </a:r>
            <a:r>
              <a:rPr kumimoji="1" lang="en-US" altLang="zh-CN" dirty="0" smtClean="0"/>
              <a:t>());</a:t>
            </a:r>
          </a:p>
          <a:p>
            <a:pPr marL="0" indent="0">
              <a:buNone/>
            </a:pPr>
            <a:r>
              <a:rPr kumimoji="1" lang="en-US" altLang="zh-CN" dirty="0" smtClean="0"/>
              <a:t>for(set&lt;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&gt;::iterator it = </a:t>
            </a:r>
            <a:r>
              <a:rPr kumimoji="1" lang="en-US" altLang="zh-CN" dirty="0" err="1" smtClean="0"/>
              <a:t>s.begin</a:t>
            </a:r>
            <a:r>
              <a:rPr kumimoji="1" lang="en-US" altLang="zh-CN" dirty="0" smtClean="0"/>
              <a:t>(); it != </a:t>
            </a:r>
            <a:r>
              <a:rPr kumimoji="1" lang="en-US" altLang="zh-CN" dirty="0" err="1" smtClean="0"/>
              <a:t>s.end</a:t>
            </a:r>
            <a:r>
              <a:rPr kumimoji="1" lang="en-US" altLang="zh-CN" dirty="0" smtClean="0"/>
              <a:t>(); it++)</a:t>
            </a:r>
          </a:p>
          <a:p>
            <a:pPr marL="0" indent="0">
              <a:buNone/>
            </a:pPr>
            <a:r>
              <a:rPr kumimoji="1" lang="en-US" altLang="zh-CN" dirty="0" err="1" smtClean="0"/>
              <a:t>cout</a:t>
            </a:r>
            <a:r>
              <a:rPr kumimoji="1" lang="en-US" altLang="zh-CN" dirty="0" smtClean="0"/>
              <a:t>&lt;&lt; *it &lt;&lt; </a:t>
            </a:r>
            <a:r>
              <a:rPr kumimoji="1" lang="en-US" altLang="zh-CN" dirty="0" err="1" smtClean="0"/>
              <a:t>endl</a:t>
            </a:r>
            <a:r>
              <a:rPr kumimoji="1"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5332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容器是一个键值对</a:t>
            </a:r>
            <a:r>
              <a:rPr kumimoji="1" lang="en-US" altLang="zh-CN" dirty="0" smtClean="0"/>
              <a:t>key-value</a:t>
            </a:r>
            <a:r>
              <a:rPr kumimoji="1" lang="zh-CN" altLang="en-US" dirty="0" smtClean="0"/>
              <a:t>的映射。其内部实现是一棵以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为关键码的红黑树。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value</a:t>
            </a:r>
            <a:r>
              <a:rPr kumimoji="1" lang="zh-CN" altLang="en-US" dirty="0" smtClean="0"/>
              <a:t>可以是任意类型，其中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必须定义“小于号”运算符。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常用操作：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#include &lt;map&gt;</a:t>
            </a:r>
          </a:p>
          <a:p>
            <a:pPr marL="0" indent="0">
              <a:buNone/>
            </a:pPr>
            <a:r>
              <a:rPr kumimoji="1" lang="en-US" altLang="zh-CN" dirty="0" smtClean="0"/>
              <a:t> map&lt;string,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&gt; h;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err="1" smtClean="0"/>
              <a:t>h.find</a:t>
            </a:r>
            <a:r>
              <a:rPr kumimoji="1" lang="en-US" altLang="zh-CN" dirty="0" smtClean="0"/>
              <a:t>(x); //</a:t>
            </a:r>
            <a:r>
              <a:rPr kumimoji="1" lang="zh-CN" altLang="en-US" dirty="0" smtClean="0"/>
              <a:t>返回指向该</a:t>
            </a:r>
            <a:r>
              <a:rPr kumimoji="1" lang="en-US" altLang="zh-CN" dirty="0" smtClean="0"/>
              <a:t>key-value</a:t>
            </a:r>
            <a:r>
              <a:rPr kumimoji="1" lang="zh-CN" altLang="en-US" dirty="0" smtClean="0"/>
              <a:t>二元组的迭代器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h[key];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987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STL</a:t>
            </a:r>
            <a:r>
              <a:rPr kumimoji="1" lang="zh-CN" altLang="en-US" dirty="0" smtClean="0"/>
              <a:t>综合习题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ZOJ1004: stack &amp; </a:t>
            </a:r>
            <a:r>
              <a:rPr kumimoji="1" lang="en-US" altLang="zh-CN" dirty="0" err="1"/>
              <a:t>dfs</a:t>
            </a:r>
            <a:endParaRPr kumimoji="1" lang="en-US" altLang="zh-CN" dirty="0"/>
          </a:p>
          <a:p>
            <a:r>
              <a:rPr kumimoji="1" lang="en-US" altLang="zh-CN" dirty="0"/>
              <a:t>ZOJ1094: map &amp; stack</a:t>
            </a:r>
          </a:p>
          <a:p>
            <a:r>
              <a:rPr kumimoji="1" lang="en-US" altLang="zh-CN" dirty="0"/>
              <a:t>ZOJ1016: stack</a:t>
            </a:r>
          </a:p>
          <a:p>
            <a:r>
              <a:rPr kumimoji="1" lang="en-US" altLang="zh-CN" dirty="0"/>
              <a:t>ZOJ2104: </a:t>
            </a:r>
            <a:r>
              <a:rPr kumimoji="1" lang="en-US" altLang="zh-CN" dirty="0" smtClean="0"/>
              <a:t>map</a:t>
            </a:r>
          </a:p>
          <a:p>
            <a:r>
              <a:rPr kumimoji="1" lang="en-US" altLang="zh-CN" dirty="0" smtClean="0"/>
              <a:t>ZOJ1825: set</a:t>
            </a:r>
            <a:endParaRPr kumimoji="1" lang="en-US" altLang="zh-CN" dirty="0"/>
          </a:p>
          <a:p>
            <a:r>
              <a:rPr kumimoji="1" lang="en-US" altLang="zh-CN" dirty="0" smtClean="0"/>
              <a:t>ZOJ1103: queue &amp; </a:t>
            </a:r>
            <a:r>
              <a:rPr kumimoji="1" lang="en-US" altLang="zh-CN" dirty="0" err="1" smtClean="0"/>
              <a:t>bfs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ZOJ2212: </a:t>
            </a:r>
            <a:r>
              <a:rPr kumimoji="1" lang="en-US" altLang="zh-CN" smtClean="0"/>
              <a:t>priority_queue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02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C++ STL</a:t>
            </a:r>
            <a:r>
              <a:rPr kumimoji="1" lang="zh-CN" altLang="en-US" dirty="0" smtClean="0"/>
              <a:t>基础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STL(Standard Template Library)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C++</a:t>
            </a:r>
            <a:r>
              <a:rPr kumimoji="1" lang="zh-CN" altLang="en-US" dirty="0"/>
              <a:t>的标准库，它包含了很多常用的基本数据结构和算法，熟练掌握它们能极大地简化编程，从而提高编程效率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/>
              <a:t>STL</a:t>
            </a:r>
            <a:r>
              <a:rPr kumimoji="1" lang="zh-CN" altLang="en-US" dirty="0"/>
              <a:t>包含容器</a:t>
            </a:r>
            <a:r>
              <a:rPr kumimoji="1" lang="en-US" altLang="zh-CN" dirty="0"/>
              <a:t>(container)</a:t>
            </a:r>
            <a:r>
              <a:rPr kumimoji="1" lang="zh-CN" altLang="en-US" dirty="0"/>
              <a:t>、迭代器</a:t>
            </a:r>
            <a:r>
              <a:rPr kumimoji="1" lang="en-US" altLang="zh-CN" dirty="0"/>
              <a:t>(iterator)</a:t>
            </a:r>
            <a:r>
              <a:rPr kumimoji="1" lang="zh-CN" altLang="en-US" dirty="0"/>
              <a:t>、空间配置器</a:t>
            </a:r>
            <a:r>
              <a:rPr kumimoji="1" lang="en-US" altLang="zh-CN" dirty="0"/>
              <a:t>(allocator)</a:t>
            </a:r>
            <a:r>
              <a:rPr kumimoji="1" lang="zh-CN" altLang="en-US" dirty="0"/>
              <a:t>、配接器</a:t>
            </a:r>
            <a:r>
              <a:rPr kumimoji="1" lang="en-US" altLang="zh-CN" dirty="0"/>
              <a:t>(adapter)</a:t>
            </a:r>
            <a:r>
              <a:rPr kumimoji="1" lang="zh-CN" altLang="en-US" dirty="0"/>
              <a:t>、算法</a:t>
            </a:r>
            <a:r>
              <a:rPr kumimoji="1" lang="en-US" altLang="zh-CN" dirty="0"/>
              <a:t>(algorithm)</a:t>
            </a:r>
            <a:r>
              <a:rPr kumimoji="1" lang="zh-CN" altLang="en-US" dirty="0"/>
              <a:t>、仿函数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functor</a:t>
            </a:r>
            <a:r>
              <a:rPr kumimoji="1" lang="en-US" altLang="zh-CN" dirty="0"/>
              <a:t>)6</a:t>
            </a:r>
            <a:r>
              <a:rPr kumimoji="1" lang="zh-CN" altLang="en-US" dirty="0"/>
              <a:t>个部分。</a:t>
            </a:r>
          </a:p>
        </p:txBody>
      </p:sp>
    </p:spTree>
    <p:extLst>
      <p:ext uri="{BB962C8B-B14F-4D97-AF65-F5344CB8AC3E}">
        <p14:creationId xmlns:p14="http://schemas.microsoft.com/office/powerpoint/2010/main" val="94213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STL</a:t>
            </a:r>
            <a:r>
              <a:rPr kumimoji="1" lang="zh-CN" altLang="en-US" dirty="0" smtClean="0"/>
              <a:t>学习目标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实际</a:t>
            </a:r>
            <a:r>
              <a:rPr kumimoji="1" lang="en-US" altLang="zh-CN" dirty="0"/>
              <a:t>ACM</a:t>
            </a:r>
            <a:r>
              <a:rPr kumimoji="1" lang="zh-CN" altLang="en-US" dirty="0"/>
              <a:t>竞赛中，比较常用的只有容器和迭代器，所以本讲主要详细介绍容器和迭代器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  <a:p>
            <a:r>
              <a:rPr kumimoji="1" lang="zh-CN" altLang="en-US" dirty="0"/>
              <a:t>熟练掌握</a:t>
            </a:r>
            <a:r>
              <a:rPr kumimoji="1" lang="en-US" altLang="zh-CN" dirty="0"/>
              <a:t>vector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queue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priority_queue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deque</a:t>
            </a:r>
            <a:r>
              <a:rPr kumimoji="1" lang="en-US" altLang="zh-CN" dirty="0" smtClean="0"/>
              <a:t>, stack</a:t>
            </a:r>
            <a:r>
              <a:rPr kumimoji="1" lang="zh-CN" altLang="en-US" dirty="0"/>
              <a:t>等顺序式容器</a:t>
            </a:r>
          </a:p>
          <a:p>
            <a:r>
              <a:rPr kumimoji="1" lang="zh-CN" altLang="en-US" dirty="0"/>
              <a:t>熟练掌握</a:t>
            </a:r>
            <a:r>
              <a:rPr kumimoji="1" lang="en-US" altLang="zh-CN" dirty="0"/>
              <a:t>set, </a:t>
            </a:r>
            <a:r>
              <a:rPr kumimoji="1" lang="en-US" altLang="zh-CN" dirty="0" err="1"/>
              <a:t>multiset</a:t>
            </a:r>
            <a:r>
              <a:rPr kumimoji="1" lang="en-US" altLang="zh-CN" dirty="0"/>
              <a:t>, map, </a:t>
            </a:r>
            <a:r>
              <a:rPr kumimoji="1" lang="en-US" altLang="zh-CN" dirty="0" err="1"/>
              <a:t>multimap</a:t>
            </a:r>
            <a:r>
              <a:rPr kumimoji="1" lang="zh-CN" altLang="en-US" dirty="0"/>
              <a:t>等关联式容器</a:t>
            </a:r>
          </a:p>
          <a:p>
            <a:r>
              <a:rPr kumimoji="1" lang="zh-CN" altLang="en-US" dirty="0"/>
              <a:t>熟练使用以上容器的迭代器</a:t>
            </a:r>
          </a:p>
        </p:txBody>
      </p:sp>
    </p:spTree>
    <p:extLst>
      <p:ext uri="{BB962C8B-B14F-4D97-AF65-F5344CB8AC3E}">
        <p14:creationId xmlns:p14="http://schemas.microsoft.com/office/powerpoint/2010/main" val="280936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容器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v</a:t>
            </a:r>
            <a:r>
              <a:rPr kumimoji="1" lang="en-US" altLang="zh-CN" dirty="0" smtClean="0"/>
              <a:t>ector</a:t>
            </a:r>
            <a:r>
              <a:rPr kumimoji="1" lang="zh-CN" altLang="en-US" dirty="0"/>
              <a:t>是</a:t>
            </a:r>
            <a:r>
              <a:rPr kumimoji="1" lang="en-US" altLang="zh-CN" dirty="0"/>
              <a:t>STL</a:t>
            </a:r>
            <a:r>
              <a:rPr kumimoji="1" lang="zh-CN" altLang="en-US" dirty="0"/>
              <a:t>的动态数组，在运行时能根据需要改变数组大小。由于它以数组形式存储，也就是说它的内存空间是连续的，所以索引可以在常数时间内完成，但是中间进行插入和删除操作会造成内存块的复制。另外，如果数组后面的内存空间不够，需要重新申请一块足够大的内存。这些都会影响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的效率。</a:t>
            </a:r>
          </a:p>
          <a:p>
            <a:r>
              <a:rPr kumimoji="1" lang="zh-CN" altLang="en-US" dirty="0" smtClean="0"/>
              <a:t>使用时要引入头文件</a:t>
            </a:r>
            <a:r>
              <a:rPr kumimoji="1" lang="en-US" altLang="zh-CN" dirty="0" smtClean="0"/>
              <a:t>#include&lt;vector&gt;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39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mr-IN" altLang="zh-CN" dirty="0" smtClean="0"/>
              <a:t>vector</a:t>
            </a:r>
            <a:r>
              <a:rPr kumimoji="1" lang="en-US" altLang="zh-CN" dirty="0" smtClean="0"/>
              <a:t>&lt;</a:t>
            </a:r>
            <a:r>
              <a:rPr kumimoji="1" lang="mr-IN" altLang="zh-CN" dirty="0" smtClean="0"/>
              <a:t>int</a:t>
            </a:r>
            <a:r>
              <a:rPr kumimoji="1" lang="en-US" altLang="zh-CN" dirty="0" smtClean="0"/>
              <a:t>&gt;</a:t>
            </a:r>
            <a:r>
              <a:rPr kumimoji="1" lang="mr-IN" altLang="zh-CN" dirty="0" smtClean="0"/>
              <a:t> </a:t>
            </a:r>
            <a:r>
              <a:rPr kumimoji="1" lang="mr-IN" altLang="zh-CN" dirty="0"/>
              <a:t>a; //</a:t>
            </a:r>
            <a:r>
              <a:rPr kumimoji="1" lang="zh-CN" altLang="mr-IN" dirty="0"/>
              <a:t>默认初始化，</a:t>
            </a:r>
            <a:r>
              <a:rPr kumimoji="1" lang="mr-IN" altLang="zh-CN" dirty="0"/>
              <a:t>a</a:t>
            </a:r>
            <a:r>
              <a:rPr kumimoji="1" lang="zh-CN" altLang="mr-IN" dirty="0"/>
              <a:t>为空</a:t>
            </a:r>
          </a:p>
          <a:p>
            <a:r>
              <a:rPr kumimoji="1" lang="mr-IN" altLang="zh-CN" dirty="0" smtClean="0"/>
              <a:t>vector</a:t>
            </a:r>
            <a:r>
              <a:rPr kumimoji="1" lang="en-US" altLang="zh-CN" dirty="0" smtClean="0"/>
              <a:t>&lt;</a:t>
            </a:r>
            <a:r>
              <a:rPr kumimoji="1" lang="mr-IN" altLang="zh-CN" dirty="0" smtClean="0"/>
              <a:t>int</a:t>
            </a:r>
            <a:r>
              <a:rPr kumimoji="1" lang="en-US" altLang="zh-CN" dirty="0" smtClean="0"/>
              <a:t>&gt;</a:t>
            </a:r>
            <a:r>
              <a:rPr kumimoji="1" lang="mr-IN" altLang="zh-CN" dirty="0" smtClean="0"/>
              <a:t> b</a:t>
            </a:r>
            <a:r>
              <a:rPr kumimoji="1" lang="en-US" altLang="zh-CN" dirty="0" smtClean="0"/>
              <a:t>(</a:t>
            </a:r>
            <a:r>
              <a:rPr kumimoji="1" lang="mr-IN" altLang="zh-CN" dirty="0" smtClean="0"/>
              <a:t>a</a:t>
            </a:r>
            <a:r>
              <a:rPr kumimoji="1" lang="en-US" altLang="zh-CN" dirty="0" smtClean="0"/>
              <a:t>)</a:t>
            </a:r>
            <a:r>
              <a:rPr kumimoji="1" lang="mr-IN" altLang="zh-CN" dirty="0" smtClean="0"/>
              <a:t>; </a:t>
            </a:r>
            <a:r>
              <a:rPr kumimoji="1" lang="mr-IN" altLang="zh-CN" dirty="0"/>
              <a:t>//</a:t>
            </a:r>
            <a:r>
              <a:rPr kumimoji="1" lang="zh-CN" altLang="mr-IN" dirty="0"/>
              <a:t>用</a:t>
            </a:r>
            <a:r>
              <a:rPr kumimoji="1" lang="mr-IN" altLang="zh-CN" dirty="0"/>
              <a:t>a</a:t>
            </a:r>
            <a:r>
              <a:rPr kumimoji="1" lang="zh-CN" altLang="mr-IN" dirty="0"/>
              <a:t>定义</a:t>
            </a:r>
            <a:r>
              <a:rPr kumimoji="1" lang="mr-IN" altLang="zh-CN" dirty="0"/>
              <a:t>b</a:t>
            </a:r>
          </a:p>
          <a:p>
            <a:r>
              <a:rPr kumimoji="1" lang="mr-IN" altLang="zh-CN" dirty="0" smtClean="0"/>
              <a:t>vector</a:t>
            </a:r>
            <a:r>
              <a:rPr kumimoji="1" lang="en-US" altLang="zh-CN" dirty="0" smtClean="0"/>
              <a:t>&lt;</a:t>
            </a:r>
            <a:r>
              <a:rPr kumimoji="1" lang="mr-IN" altLang="zh-CN" dirty="0" smtClean="0"/>
              <a:t>int</a:t>
            </a:r>
            <a:r>
              <a:rPr kumimoji="1" lang="en-US" altLang="zh-CN" dirty="0" smtClean="0"/>
              <a:t>&gt;</a:t>
            </a:r>
            <a:r>
              <a:rPr kumimoji="1" lang="mr-IN" altLang="zh-CN" dirty="0" smtClean="0"/>
              <a:t> a</a:t>
            </a:r>
            <a:r>
              <a:rPr kumimoji="1" lang="en-US" altLang="zh-CN" dirty="0" smtClean="0"/>
              <a:t>(</a:t>
            </a:r>
            <a:r>
              <a:rPr kumimoji="1" lang="mr-IN" altLang="zh-CN" dirty="0" smtClean="0"/>
              <a:t>100</a:t>
            </a:r>
            <a:r>
              <a:rPr kumimoji="1" lang="en-US" altLang="zh-CN" dirty="0" smtClean="0"/>
              <a:t>)</a:t>
            </a:r>
            <a:r>
              <a:rPr kumimoji="1" lang="mr-IN" altLang="zh-CN" dirty="0" smtClean="0"/>
              <a:t>; </a:t>
            </a:r>
            <a:r>
              <a:rPr kumimoji="1" lang="mr-IN" altLang="zh-CN" dirty="0"/>
              <a:t>//a</a:t>
            </a:r>
            <a:r>
              <a:rPr kumimoji="1" lang="zh-CN" altLang="mr-IN" dirty="0"/>
              <a:t>有</a:t>
            </a:r>
            <a:r>
              <a:rPr kumimoji="1" lang="mr-IN" altLang="zh-CN" dirty="0"/>
              <a:t>100</a:t>
            </a:r>
            <a:r>
              <a:rPr kumimoji="1" lang="zh-CN" altLang="mr-IN" dirty="0"/>
              <a:t>个值为</a:t>
            </a:r>
            <a:r>
              <a:rPr kumimoji="1" lang="mr-IN" altLang="zh-CN" dirty="0"/>
              <a:t>0</a:t>
            </a:r>
            <a:r>
              <a:rPr kumimoji="1" lang="zh-CN" altLang="mr-IN" dirty="0"/>
              <a:t>的元素</a:t>
            </a:r>
          </a:p>
          <a:p>
            <a:r>
              <a:rPr kumimoji="1" lang="mr-IN" altLang="zh-CN" dirty="0" smtClean="0"/>
              <a:t>vector</a:t>
            </a:r>
            <a:r>
              <a:rPr kumimoji="1" lang="en-US" altLang="zh-CN" dirty="0" smtClean="0"/>
              <a:t>&lt;</a:t>
            </a:r>
            <a:r>
              <a:rPr kumimoji="1" lang="mr-IN" altLang="zh-CN" dirty="0" smtClean="0"/>
              <a:t>int</a:t>
            </a:r>
            <a:r>
              <a:rPr kumimoji="1" lang="en-US" altLang="zh-CN" dirty="0" smtClean="0"/>
              <a:t>&gt;</a:t>
            </a:r>
            <a:r>
              <a:rPr kumimoji="1" lang="mr-IN" altLang="zh-CN" dirty="0" smtClean="0"/>
              <a:t> a</a:t>
            </a:r>
            <a:r>
              <a:rPr kumimoji="1" lang="en-US" altLang="zh-CN" dirty="0" smtClean="0"/>
              <a:t>(</a:t>
            </a:r>
            <a:r>
              <a:rPr kumimoji="1" lang="mr-IN" altLang="zh-CN" dirty="0" smtClean="0"/>
              <a:t>100</a:t>
            </a:r>
            <a:r>
              <a:rPr kumimoji="1" lang="mr-IN" altLang="zh-CN" dirty="0"/>
              <a:t>, </a:t>
            </a:r>
            <a:r>
              <a:rPr kumimoji="1" lang="mr-IN" altLang="zh-CN" dirty="0" smtClean="0"/>
              <a:t>6</a:t>
            </a:r>
            <a:r>
              <a:rPr kumimoji="1" lang="en-US" altLang="zh-CN" dirty="0" smtClean="0"/>
              <a:t>)</a:t>
            </a:r>
            <a:r>
              <a:rPr kumimoji="1" lang="mr-IN" altLang="zh-CN" dirty="0" smtClean="0"/>
              <a:t>; </a:t>
            </a:r>
            <a:r>
              <a:rPr kumimoji="1" lang="mr-IN" altLang="zh-CN" dirty="0"/>
              <a:t>//100</a:t>
            </a:r>
            <a:r>
              <a:rPr kumimoji="1" lang="zh-CN" altLang="mr-IN" dirty="0"/>
              <a:t>个值为</a:t>
            </a:r>
            <a:r>
              <a:rPr kumimoji="1" lang="mr-IN" altLang="zh-CN" dirty="0"/>
              <a:t>6</a:t>
            </a:r>
            <a:r>
              <a:rPr kumimoji="1" lang="zh-CN" altLang="mr-IN" dirty="0"/>
              <a:t>的元素</a:t>
            </a:r>
          </a:p>
          <a:p>
            <a:r>
              <a:rPr kumimoji="1" lang="mr-IN" altLang="zh-CN" dirty="0" smtClean="0"/>
              <a:t>vector</a:t>
            </a:r>
            <a:r>
              <a:rPr kumimoji="1" lang="en-US" altLang="zh-CN" dirty="0" smtClean="0"/>
              <a:t>&lt;</a:t>
            </a:r>
            <a:r>
              <a:rPr kumimoji="1" lang="mr-IN" altLang="zh-CN" dirty="0" smtClean="0"/>
              <a:t>string</a:t>
            </a:r>
            <a:r>
              <a:rPr kumimoji="1" lang="en-US" altLang="zh-CN" dirty="0" smtClean="0"/>
              <a:t>&gt;</a:t>
            </a:r>
            <a:r>
              <a:rPr kumimoji="1" lang="mr-IN" altLang="zh-CN" dirty="0" smtClean="0"/>
              <a:t> a</a:t>
            </a:r>
            <a:r>
              <a:rPr kumimoji="1" lang="en-US" altLang="zh-CN" dirty="0" smtClean="0"/>
              <a:t>(</a:t>
            </a:r>
            <a:r>
              <a:rPr kumimoji="1" lang="mr-IN" altLang="zh-CN" dirty="0" smtClean="0"/>
              <a:t>10</a:t>
            </a:r>
            <a:r>
              <a:rPr kumimoji="1" lang="mr-IN" altLang="zh-CN" dirty="0"/>
              <a:t>, “null</a:t>
            </a:r>
            <a:r>
              <a:rPr kumimoji="1" lang="mr-IN" altLang="zh-CN" dirty="0" smtClean="0"/>
              <a:t>”</a:t>
            </a:r>
            <a:r>
              <a:rPr kumimoji="1" lang="en-US" altLang="zh-CN" dirty="0" smtClean="0"/>
              <a:t>)</a:t>
            </a:r>
            <a:r>
              <a:rPr kumimoji="1" lang="mr-IN" altLang="zh-CN" dirty="0" smtClean="0"/>
              <a:t>;</a:t>
            </a:r>
            <a:r>
              <a:rPr kumimoji="1" lang="mr-IN" altLang="zh-CN" dirty="0"/>
              <a:t>// 10</a:t>
            </a:r>
            <a:r>
              <a:rPr kumimoji="1" lang="zh-CN" altLang="mr-IN" dirty="0"/>
              <a:t>个值为</a:t>
            </a:r>
            <a:r>
              <a:rPr kumimoji="1" lang="mr-IN" altLang="zh-CN" dirty="0"/>
              <a:t>null</a:t>
            </a:r>
          </a:p>
          <a:p>
            <a:r>
              <a:rPr kumimoji="1" lang="mr-IN" altLang="zh-CN" dirty="0" smtClean="0"/>
              <a:t>vector</a:t>
            </a:r>
            <a:r>
              <a:rPr kumimoji="1" lang="en-US" altLang="zh-CN" dirty="0" smtClean="0"/>
              <a:t>&lt;</a:t>
            </a:r>
            <a:r>
              <a:rPr kumimoji="1" lang="mr-IN" altLang="zh-CN" dirty="0" smtClean="0"/>
              <a:t>string</a:t>
            </a:r>
            <a:r>
              <a:rPr kumimoji="1" lang="en-US" altLang="zh-CN" dirty="0" smtClean="0"/>
              <a:t>&gt;</a:t>
            </a:r>
            <a:r>
              <a:rPr kumimoji="1" lang="mr-IN" altLang="zh-CN" dirty="0" smtClean="0"/>
              <a:t> a</a:t>
            </a:r>
            <a:r>
              <a:rPr kumimoji="1" lang="en-US" altLang="zh-CN" dirty="0" smtClean="0"/>
              <a:t>(</a:t>
            </a:r>
            <a:r>
              <a:rPr kumimoji="1" lang="mr-IN" altLang="zh-CN" dirty="0" smtClean="0"/>
              <a:t>10</a:t>
            </a:r>
            <a:r>
              <a:rPr kumimoji="1" lang="mr-IN" altLang="zh-CN" dirty="0"/>
              <a:t>, “hello</a:t>
            </a:r>
            <a:r>
              <a:rPr kumimoji="1" lang="mr-IN" altLang="zh-CN" dirty="0" smtClean="0"/>
              <a:t>”</a:t>
            </a:r>
            <a:r>
              <a:rPr kumimoji="1" lang="en-US" altLang="zh-CN" dirty="0" smtClean="0"/>
              <a:t>)</a:t>
            </a:r>
            <a:r>
              <a:rPr kumimoji="1" lang="mr-IN" altLang="zh-CN" dirty="0" smtClean="0"/>
              <a:t>;</a:t>
            </a:r>
            <a:r>
              <a:rPr kumimoji="1" lang="mr-IN" altLang="zh-CN" dirty="0"/>
              <a:t>// 10</a:t>
            </a:r>
            <a:r>
              <a:rPr kumimoji="1" lang="zh-CN" altLang="mr-IN" dirty="0"/>
              <a:t>个值为</a:t>
            </a:r>
            <a:r>
              <a:rPr kumimoji="1" lang="mr-IN" altLang="zh-CN" dirty="0"/>
              <a:t>hello</a:t>
            </a:r>
          </a:p>
          <a:p>
            <a:r>
              <a:rPr kumimoji="1" lang="mr-IN" altLang="zh-CN" dirty="0" smtClean="0"/>
              <a:t>vector</a:t>
            </a:r>
            <a:r>
              <a:rPr kumimoji="1" lang="en-US" altLang="zh-CN" dirty="0" smtClean="0"/>
              <a:t>&lt;</a:t>
            </a:r>
            <a:r>
              <a:rPr kumimoji="1" lang="mr-IN" altLang="zh-CN" dirty="0" smtClean="0"/>
              <a:t>string</a:t>
            </a:r>
            <a:r>
              <a:rPr kumimoji="1" lang="en-US" altLang="zh-CN" dirty="0" smtClean="0"/>
              <a:t>&gt;</a:t>
            </a:r>
            <a:r>
              <a:rPr kumimoji="1" lang="mr-IN" altLang="zh-CN" dirty="0" smtClean="0"/>
              <a:t> b</a:t>
            </a:r>
            <a:r>
              <a:rPr kumimoji="1" lang="en-US" altLang="zh-CN" dirty="0" smtClean="0"/>
              <a:t>(</a:t>
            </a:r>
            <a:r>
              <a:rPr kumimoji="1" lang="mr-IN" altLang="zh-CN" dirty="0" smtClean="0"/>
              <a:t>a.begin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)</a:t>
            </a:r>
            <a:r>
              <a:rPr kumimoji="1" lang="mr-IN" altLang="zh-CN" dirty="0" smtClean="0"/>
              <a:t>, a.end</a:t>
            </a:r>
            <a:r>
              <a:rPr kumimoji="1" lang="en-US" altLang="zh-CN" dirty="0" smtClean="0"/>
              <a:t>())</a:t>
            </a:r>
            <a:r>
              <a:rPr kumimoji="1" lang="mr-IN" altLang="zh-CN" dirty="0" smtClean="0"/>
              <a:t>;</a:t>
            </a:r>
            <a:r>
              <a:rPr kumimoji="1" lang="mr-IN" altLang="zh-CN" dirty="0"/>
              <a:t>// </a:t>
            </a:r>
            <a:r>
              <a:rPr kumimoji="1" lang="zh-CN" altLang="mr-IN" dirty="0"/>
              <a:t>复制</a:t>
            </a:r>
            <a:r>
              <a:rPr kumimoji="1" lang="mr-IN" altLang="zh-CN" dirty="0"/>
              <a:t>a</a:t>
            </a:r>
          </a:p>
          <a:p>
            <a:r>
              <a:rPr kumimoji="1" lang="mr-IN" altLang="zh-CN" dirty="0"/>
              <a:t>struct point{ int x,y;}; </a:t>
            </a:r>
            <a:r>
              <a:rPr kumimoji="1" lang="mr-IN" altLang="zh-CN" dirty="0" smtClean="0"/>
              <a:t>vector</a:t>
            </a:r>
            <a:r>
              <a:rPr kumimoji="1" lang="en-US" altLang="zh-CN" dirty="0" smtClean="0"/>
              <a:t>&lt;</a:t>
            </a:r>
            <a:r>
              <a:rPr kumimoji="1" lang="mr-IN" altLang="zh-CN" dirty="0" smtClean="0"/>
              <a:t>point</a:t>
            </a:r>
            <a:r>
              <a:rPr kumimoji="1" lang="en-US" altLang="zh-CN" dirty="0"/>
              <a:t>&gt;</a:t>
            </a:r>
            <a:r>
              <a:rPr kumimoji="1" lang="mr-IN" altLang="zh-CN" dirty="0" smtClean="0"/>
              <a:t> a</a:t>
            </a:r>
            <a:r>
              <a:rPr kumimoji="1" lang="mr-IN" altLang="zh-CN" dirty="0"/>
              <a:t>; // a</a:t>
            </a:r>
            <a:r>
              <a:rPr kumimoji="1" lang="zh-CN" altLang="mr-IN" dirty="0"/>
              <a:t>为坐标向量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28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常用操作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mr-IN" altLang="zh-CN" dirty="0" smtClean="0"/>
              <a:t>a.push_back</a:t>
            </a:r>
            <a:r>
              <a:rPr kumimoji="1" lang="en-US" altLang="zh-CN" dirty="0" smtClean="0"/>
              <a:t>(</a:t>
            </a:r>
            <a:r>
              <a:rPr kumimoji="1" lang="mr-IN" altLang="zh-CN" dirty="0" smtClean="0"/>
              <a:t>100</a:t>
            </a:r>
            <a:r>
              <a:rPr kumimoji="1" lang="en-US" altLang="zh-CN" dirty="0" smtClean="0"/>
              <a:t>)</a:t>
            </a:r>
            <a:r>
              <a:rPr kumimoji="1" lang="mr-IN" altLang="zh-CN" dirty="0" smtClean="0"/>
              <a:t>; </a:t>
            </a:r>
            <a:r>
              <a:rPr kumimoji="1" lang="en-US" altLang="zh-CN" dirty="0" smtClean="0"/>
              <a:t>//</a:t>
            </a:r>
            <a:r>
              <a:rPr kumimoji="1" lang="zh-CN" altLang="mr-IN" dirty="0" smtClean="0"/>
              <a:t>在尾部</a:t>
            </a:r>
            <a:r>
              <a:rPr kumimoji="1" lang="zh-CN" altLang="mr-IN" dirty="0"/>
              <a:t>添加元素</a:t>
            </a:r>
          </a:p>
          <a:p>
            <a:r>
              <a:rPr kumimoji="1" lang="mr-IN" altLang="zh-CN" dirty="0"/>
              <a:t>int size </a:t>
            </a:r>
            <a:r>
              <a:rPr kumimoji="1" lang="en-US" altLang="zh-CN" dirty="0" smtClean="0"/>
              <a:t>=</a:t>
            </a:r>
            <a:r>
              <a:rPr kumimoji="1" lang="mr-IN" altLang="zh-CN" dirty="0" smtClean="0"/>
              <a:t> a.size</a:t>
            </a:r>
            <a:r>
              <a:rPr kumimoji="1" lang="en-US" altLang="zh-CN" dirty="0" smtClean="0"/>
              <a:t>()</a:t>
            </a:r>
            <a:r>
              <a:rPr kumimoji="1" lang="mr-IN" altLang="zh-CN" dirty="0" smtClean="0"/>
              <a:t>; </a:t>
            </a:r>
            <a:r>
              <a:rPr kumimoji="1" lang="en-US" altLang="zh-CN" dirty="0" smtClean="0"/>
              <a:t>//</a:t>
            </a:r>
            <a:r>
              <a:rPr kumimoji="1" lang="mr-IN" altLang="zh-CN" dirty="0" smtClean="0"/>
              <a:t> </a:t>
            </a:r>
            <a:r>
              <a:rPr kumimoji="1" lang="zh-CN" altLang="mr-IN" dirty="0"/>
              <a:t>元素个数</a:t>
            </a:r>
          </a:p>
          <a:p>
            <a:r>
              <a:rPr kumimoji="1" lang="mr-IN" altLang="zh-CN" dirty="0"/>
              <a:t>bool isEmpty </a:t>
            </a:r>
            <a:r>
              <a:rPr kumimoji="1" lang="en-US" altLang="zh-CN" dirty="0" smtClean="0"/>
              <a:t>= </a:t>
            </a:r>
            <a:r>
              <a:rPr kumimoji="1" lang="mr-IN" altLang="zh-CN" dirty="0" smtClean="0"/>
              <a:t>a.empty</a:t>
            </a:r>
            <a:r>
              <a:rPr kumimoji="1" lang="en-US" altLang="zh-CN" dirty="0" smtClean="0"/>
              <a:t>()</a:t>
            </a:r>
            <a:r>
              <a:rPr kumimoji="1" lang="mr-IN" altLang="zh-CN" dirty="0" smtClean="0"/>
              <a:t>;</a:t>
            </a:r>
            <a:r>
              <a:rPr kumimoji="1" lang="en-US" altLang="zh-CN" dirty="0" smtClean="0"/>
              <a:t> //</a:t>
            </a:r>
            <a:r>
              <a:rPr kumimoji="1" lang="zh-CN" altLang="en-US" dirty="0" smtClean="0"/>
              <a:t>判断是否为空</a:t>
            </a:r>
            <a:endParaRPr kumimoji="1" lang="mr-IN" altLang="zh-CN" dirty="0"/>
          </a:p>
          <a:p>
            <a:r>
              <a:rPr kumimoji="1" lang="mr-IN" altLang="zh-CN" dirty="0" smtClean="0"/>
              <a:t>cout</a:t>
            </a:r>
            <a:r>
              <a:rPr kumimoji="1" lang="en-US" altLang="zh-CN" dirty="0" smtClean="0"/>
              <a:t>&lt;&lt;</a:t>
            </a:r>
            <a:r>
              <a:rPr kumimoji="1" lang="mr-IN" altLang="zh-CN" dirty="0" smtClean="0"/>
              <a:t>a</a:t>
            </a:r>
            <a:r>
              <a:rPr kumimoji="1" lang="en-US" altLang="zh-CN" dirty="0" smtClean="0"/>
              <a:t>[</a:t>
            </a:r>
            <a:r>
              <a:rPr kumimoji="1" lang="mr-IN" altLang="zh-CN" dirty="0" smtClean="0"/>
              <a:t>0</a:t>
            </a:r>
            <a:r>
              <a:rPr kumimoji="1" lang="en-US" altLang="zh-CN" dirty="0" smtClean="0"/>
              <a:t>]&lt;&lt;</a:t>
            </a:r>
            <a:r>
              <a:rPr kumimoji="1" lang="mr-IN" altLang="zh-CN" dirty="0" smtClean="0"/>
              <a:t>endl</a:t>
            </a:r>
            <a:r>
              <a:rPr kumimoji="1" lang="mr-IN" altLang="zh-CN" dirty="0"/>
              <a:t>;</a:t>
            </a:r>
          </a:p>
          <a:p>
            <a:r>
              <a:rPr kumimoji="1" lang="mr-IN" altLang="zh-CN" dirty="0" smtClean="0"/>
              <a:t>a.insert</a:t>
            </a:r>
            <a:r>
              <a:rPr kumimoji="1" lang="en-US" altLang="zh-CN" dirty="0" smtClean="0"/>
              <a:t>(</a:t>
            </a:r>
            <a:r>
              <a:rPr kumimoji="1" lang="mr-IN" altLang="zh-CN" dirty="0" smtClean="0"/>
              <a:t>a.begin</a:t>
            </a:r>
            <a:r>
              <a:rPr kumimoji="1" lang="en-US" altLang="zh-CN" dirty="0" smtClean="0"/>
              <a:t>()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+ </a:t>
            </a:r>
            <a:r>
              <a:rPr kumimoji="1" lang="mr-IN" altLang="zh-CN" dirty="0" smtClean="0"/>
              <a:t>i</a:t>
            </a:r>
            <a:r>
              <a:rPr kumimoji="1" lang="mr-IN" altLang="zh-CN" dirty="0"/>
              <a:t>, </a:t>
            </a:r>
            <a:r>
              <a:rPr kumimoji="1" lang="mr-IN" altLang="zh-CN" dirty="0" smtClean="0"/>
              <a:t>k</a:t>
            </a:r>
            <a:r>
              <a:rPr kumimoji="1" lang="en-US" altLang="zh-CN" dirty="0" smtClean="0"/>
              <a:t>)</a:t>
            </a:r>
            <a:r>
              <a:rPr kumimoji="1" lang="mr-IN" altLang="zh-CN" dirty="0" smtClean="0"/>
              <a:t>;</a:t>
            </a:r>
            <a:r>
              <a:rPr kumimoji="1" lang="en-US" altLang="zh-CN" dirty="0" smtClean="0"/>
              <a:t> //</a:t>
            </a:r>
            <a:r>
              <a:rPr kumimoji="1" lang="zh-CN" altLang="en-US" dirty="0" smtClean="0"/>
              <a:t>在指定位置插入</a:t>
            </a:r>
            <a:r>
              <a:rPr kumimoji="1" lang="en-US" altLang="zh-CN" dirty="0" smtClean="0"/>
              <a:t>k</a:t>
            </a:r>
            <a:endParaRPr kumimoji="1" lang="mr-IN" altLang="zh-CN" dirty="0"/>
          </a:p>
          <a:p>
            <a:r>
              <a:rPr kumimoji="1" lang="mr-IN" altLang="zh-CN" dirty="0" smtClean="0"/>
              <a:t>a.push_back</a:t>
            </a:r>
            <a:r>
              <a:rPr kumimoji="1" lang="en-US" altLang="zh-CN" dirty="0" smtClean="0"/>
              <a:t>(</a:t>
            </a:r>
            <a:r>
              <a:rPr kumimoji="1" lang="mr-IN" altLang="zh-CN" dirty="0" smtClean="0"/>
              <a:t>8</a:t>
            </a:r>
            <a:r>
              <a:rPr kumimoji="1" lang="en-US" altLang="zh-CN" dirty="0" smtClean="0"/>
              <a:t>)</a:t>
            </a:r>
            <a:r>
              <a:rPr kumimoji="1" lang="mr-IN" altLang="zh-CN" dirty="0" smtClean="0"/>
              <a:t>;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在尾部插入</a:t>
            </a:r>
            <a:r>
              <a:rPr kumimoji="1" lang="en-US" altLang="zh-CN" dirty="0" smtClean="0"/>
              <a:t>8</a:t>
            </a:r>
            <a:endParaRPr kumimoji="1" lang="mr-IN" altLang="zh-CN" dirty="0"/>
          </a:p>
          <a:p>
            <a:r>
              <a:rPr kumimoji="1" lang="mr-IN" altLang="zh-CN" dirty="0" smtClean="0"/>
              <a:t>a.insert</a:t>
            </a:r>
            <a:r>
              <a:rPr kumimoji="1" lang="en-US" altLang="zh-CN" dirty="0" smtClean="0"/>
              <a:t>(</a:t>
            </a:r>
            <a:r>
              <a:rPr kumimoji="1" lang="mr-IN" altLang="zh-CN" dirty="0" smtClean="0"/>
              <a:t>a.end</a:t>
            </a:r>
            <a:r>
              <a:rPr kumimoji="1" lang="en-US" altLang="zh-CN" dirty="0" smtClean="0"/>
              <a:t>()</a:t>
            </a:r>
            <a:r>
              <a:rPr kumimoji="1" lang="mr-IN" altLang="zh-CN" dirty="0" smtClean="0"/>
              <a:t>, </a:t>
            </a:r>
            <a:r>
              <a:rPr kumimoji="1" lang="mr-IN" altLang="zh-CN" dirty="0"/>
              <a:t>10, </a:t>
            </a:r>
            <a:r>
              <a:rPr kumimoji="1" lang="mr-IN" altLang="zh-CN" dirty="0" smtClean="0"/>
              <a:t>5</a:t>
            </a:r>
            <a:r>
              <a:rPr kumimoji="1" lang="en-US" altLang="zh-CN" dirty="0" smtClean="0"/>
              <a:t>)</a:t>
            </a:r>
            <a:r>
              <a:rPr kumimoji="1" lang="mr-IN" altLang="zh-CN" dirty="0" smtClean="0"/>
              <a:t>;</a:t>
            </a:r>
            <a:r>
              <a:rPr kumimoji="1" lang="en-US" altLang="zh-CN" dirty="0" smtClean="0"/>
              <a:t> //</a:t>
            </a:r>
            <a:r>
              <a:rPr kumimoji="1" lang="zh-CN" altLang="en-US" dirty="0" smtClean="0"/>
              <a:t>在尾部插入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5</a:t>
            </a:r>
            <a:endParaRPr kumimoji="1" lang="mr-IN" altLang="zh-CN" dirty="0"/>
          </a:p>
          <a:p>
            <a:r>
              <a:rPr kumimoji="1" lang="mr-IN" altLang="zh-CN" dirty="0" smtClean="0"/>
              <a:t>a.pop_back</a:t>
            </a:r>
            <a:r>
              <a:rPr kumimoji="1" lang="en-US" altLang="zh-CN" dirty="0" smtClean="0"/>
              <a:t>()</a:t>
            </a:r>
            <a:r>
              <a:rPr kumimoji="1" lang="mr-IN" altLang="zh-CN" dirty="0" smtClean="0"/>
              <a:t>;</a:t>
            </a:r>
            <a:r>
              <a:rPr kumimoji="1" lang="en-US" altLang="zh-CN" dirty="0" smtClean="0"/>
              <a:t>// </a:t>
            </a:r>
            <a:r>
              <a:rPr kumimoji="1" lang="zh-CN" altLang="en-US" dirty="0" smtClean="0"/>
              <a:t>删除最后一个元素</a:t>
            </a:r>
            <a:endParaRPr kumimoji="1" lang="mr-IN" altLang="zh-CN" dirty="0"/>
          </a:p>
          <a:p>
            <a:endParaRPr kumimoji="1" lang="mr-IN" altLang="zh-CN" dirty="0"/>
          </a:p>
          <a:p>
            <a:endParaRPr kumimoji="1" lang="mr-I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83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vector</a:t>
            </a:r>
            <a:r>
              <a:rPr kumimoji="1" lang="zh-CN" altLang="en-US" dirty="0"/>
              <a:t>常用操作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mr-IN" altLang="zh-CN" dirty="0" smtClean="0"/>
              <a:t>a.erase</a:t>
            </a:r>
            <a:r>
              <a:rPr kumimoji="1" lang="en-US" altLang="zh-CN" dirty="0" smtClean="0"/>
              <a:t>(</a:t>
            </a:r>
            <a:r>
              <a:rPr kumimoji="1" lang="mr-IN" altLang="zh-CN" dirty="0" smtClean="0"/>
              <a:t>a.begin</a:t>
            </a:r>
            <a:r>
              <a:rPr kumimoji="1" lang="en-US" altLang="zh-CN" dirty="0" smtClean="0"/>
              <a:t>()</a:t>
            </a:r>
            <a:r>
              <a:rPr kumimoji="1" lang="mr-IN" altLang="zh-CN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mr-IN" altLang="zh-CN" dirty="0" smtClean="0"/>
              <a:t> </a:t>
            </a:r>
            <a:r>
              <a:rPr kumimoji="1" lang="mr-IN" altLang="zh-CN" dirty="0"/>
              <a:t>i, </a:t>
            </a:r>
            <a:r>
              <a:rPr kumimoji="1" lang="mr-IN" altLang="zh-CN" dirty="0" smtClean="0"/>
              <a:t>a.begin</a:t>
            </a:r>
            <a:r>
              <a:rPr kumimoji="1" lang="en-US" altLang="zh-CN" dirty="0" smtClean="0"/>
              <a:t>() </a:t>
            </a:r>
            <a:r>
              <a:rPr kumimoji="1" lang="en-US" altLang="zh-CN" dirty="0"/>
              <a:t>+</a:t>
            </a:r>
            <a:r>
              <a:rPr kumimoji="1" lang="mr-IN" altLang="zh-CN" dirty="0" smtClean="0"/>
              <a:t> j</a:t>
            </a:r>
            <a:r>
              <a:rPr kumimoji="1" lang="en-US" altLang="zh-CN" dirty="0" smtClean="0"/>
              <a:t>)</a:t>
            </a:r>
            <a:r>
              <a:rPr kumimoji="1" lang="mr-IN" altLang="zh-CN" dirty="0" smtClean="0"/>
              <a:t>; </a:t>
            </a:r>
            <a:r>
              <a:rPr kumimoji="1" lang="mr-IN" altLang="zh-CN" dirty="0"/>
              <a:t>// </a:t>
            </a:r>
            <a:r>
              <a:rPr kumimoji="1" lang="zh-CN" altLang="en-US" dirty="0" smtClean="0"/>
              <a:t>删除一段</a:t>
            </a:r>
            <a:r>
              <a:rPr kumimoji="1" lang="zh-CN" altLang="mr-IN" dirty="0" smtClean="0"/>
              <a:t>元素</a:t>
            </a:r>
            <a:endParaRPr kumimoji="1" lang="zh-CN" altLang="mr-IN" dirty="0"/>
          </a:p>
          <a:p>
            <a:r>
              <a:rPr kumimoji="1" lang="mr-IN" altLang="zh-CN" dirty="0" smtClean="0"/>
              <a:t>a.erase</a:t>
            </a:r>
            <a:r>
              <a:rPr kumimoji="1" lang="en-US" altLang="zh-CN" dirty="0" smtClean="0"/>
              <a:t>(</a:t>
            </a:r>
            <a:r>
              <a:rPr kumimoji="1" lang="mr-IN" altLang="zh-CN" dirty="0" smtClean="0"/>
              <a:t>a.begin</a:t>
            </a:r>
            <a:r>
              <a:rPr kumimoji="1" lang="en-US" altLang="zh-CN" dirty="0" smtClean="0"/>
              <a:t>() + </a:t>
            </a:r>
            <a:r>
              <a:rPr kumimoji="1" lang="mr-IN" altLang="zh-CN" dirty="0" smtClean="0"/>
              <a:t>2</a:t>
            </a:r>
            <a:r>
              <a:rPr kumimoji="1" lang="en-US" altLang="zh-CN" dirty="0" smtClean="0"/>
              <a:t>)</a:t>
            </a:r>
            <a:r>
              <a:rPr kumimoji="1" lang="mr-IN" altLang="zh-CN" dirty="0" smtClean="0"/>
              <a:t>;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删除指定位置的元素</a:t>
            </a:r>
            <a:endParaRPr kumimoji="1" lang="mr-IN" altLang="zh-CN" dirty="0"/>
          </a:p>
          <a:p>
            <a:r>
              <a:rPr kumimoji="1" lang="mr-IN" altLang="zh-CN" dirty="0" smtClean="0"/>
              <a:t>a.resize</a:t>
            </a:r>
            <a:r>
              <a:rPr kumimoji="1" lang="en-US" altLang="zh-CN" dirty="0" smtClean="0"/>
              <a:t>(</a:t>
            </a:r>
            <a:r>
              <a:rPr kumimoji="1" lang="mr-IN" altLang="zh-CN" dirty="0" smtClean="0"/>
              <a:t>n</a:t>
            </a:r>
            <a:r>
              <a:rPr kumimoji="1" lang="en-US" altLang="zh-CN" dirty="0" smtClean="0"/>
              <a:t>)</a:t>
            </a:r>
            <a:r>
              <a:rPr kumimoji="1" lang="mr-IN" altLang="zh-CN" dirty="0" smtClean="0"/>
              <a:t>;</a:t>
            </a:r>
            <a:endParaRPr kumimoji="1" lang="mr-IN" altLang="zh-CN" dirty="0"/>
          </a:p>
          <a:p>
            <a:r>
              <a:rPr kumimoji="1" lang="mr-IN" altLang="zh-CN" dirty="0" smtClean="0"/>
              <a:t>a.clear</a:t>
            </a:r>
            <a:r>
              <a:rPr kumimoji="1" lang="en-US" altLang="zh-CN" dirty="0" smtClean="0"/>
              <a:t>()</a:t>
            </a:r>
            <a:r>
              <a:rPr kumimoji="1" lang="mr-IN" altLang="zh-CN" dirty="0" smtClean="0"/>
              <a:t>;</a:t>
            </a:r>
            <a:endParaRPr kumimoji="1" lang="mr-IN" altLang="zh-CN" dirty="0"/>
          </a:p>
          <a:p>
            <a:r>
              <a:rPr kumimoji="1" lang="mr-IN" altLang="zh-CN" dirty="0" smtClean="0"/>
              <a:t>reverse</a:t>
            </a:r>
            <a:r>
              <a:rPr kumimoji="1" lang="en-US" altLang="zh-CN" dirty="0" smtClean="0"/>
              <a:t>(</a:t>
            </a:r>
            <a:r>
              <a:rPr kumimoji="1" lang="mr-IN" altLang="zh-CN" dirty="0" smtClean="0"/>
              <a:t>a.begin</a:t>
            </a:r>
            <a:r>
              <a:rPr kumimoji="1" lang="en-US" altLang="zh-CN" dirty="0" smtClean="0"/>
              <a:t>()</a:t>
            </a:r>
            <a:r>
              <a:rPr kumimoji="1" lang="mr-IN" altLang="zh-CN" dirty="0" smtClean="0"/>
              <a:t>, a.end</a:t>
            </a:r>
            <a:r>
              <a:rPr kumimoji="1" lang="en-US" altLang="zh-CN" dirty="0" smtClean="0"/>
              <a:t>()</a:t>
            </a:r>
            <a:r>
              <a:rPr kumimoji="1" lang="en-US" altLang="zh-CN" dirty="0"/>
              <a:t>)</a:t>
            </a:r>
            <a:r>
              <a:rPr kumimoji="1" lang="mr-IN" altLang="zh-CN" dirty="0" smtClean="0"/>
              <a:t>;</a:t>
            </a:r>
            <a:r>
              <a:rPr kumimoji="1" lang="en-US" altLang="zh-CN" dirty="0" smtClean="0"/>
              <a:t> //</a:t>
            </a:r>
            <a:r>
              <a:rPr kumimoji="1" lang="zh-CN" altLang="en-US" dirty="0" smtClean="0"/>
              <a:t>转置</a:t>
            </a:r>
            <a:endParaRPr kumimoji="1" lang="mr-IN" altLang="zh-CN" dirty="0"/>
          </a:p>
          <a:p>
            <a:r>
              <a:rPr kumimoji="1" lang="mr-IN" altLang="zh-CN" dirty="0" smtClean="0"/>
              <a:t>sort</a:t>
            </a:r>
            <a:r>
              <a:rPr kumimoji="1" lang="en-US" altLang="zh-CN" dirty="0" smtClean="0"/>
              <a:t>(</a:t>
            </a:r>
            <a:r>
              <a:rPr kumimoji="1" lang="mr-IN" altLang="zh-CN" dirty="0" smtClean="0"/>
              <a:t>a.begin</a:t>
            </a:r>
            <a:r>
              <a:rPr kumimoji="1" lang="en-US" altLang="zh-CN" dirty="0" smtClean="0"/>
              <a:t>()</a:t>
            </a:r>
            <a:r>
              <a:rPr kumimoji="1" lang="mr-IN" altLang="zh-CN" dirty="0" smtClean="0"/>
              <a:t>, a.end</a:t>
            </a:r>
            <a:r>
              <a:rPr kumimoji="1" lang="en-US" altLang="zh-CN" dirty="0" smtClean="0"/>
              <a:t>()</a:t>
            </a:r>
            <a:r>
              <a:rPr kumimoji="1" lang="en-US" altLang="zh-CN" dirty="0"/>
              <a:t>)</a:t>
            </a:r>
            <a:r>
              <a:rPr kumimoji="1" lang="mr-IN" altLang="zh-CN" dirty="0" smtClean="0"/>
              <a:t>;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排序</a:t>
            </a:r>
            <a:endParaRPr kumimoji="1" lang="mr-IN" altLang="zh-CN" dirty="0"/>
          </a:p>
          <a:p>
            <a:endParaRPr kumimoji="1" lang="mr-IN" altLang="zh-CN" dirty="0"/>
          </a:p>
          <a:p>
            <a:endParaRPr kumimoji="1" lang="mr-I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15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迭代器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一个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类型数据的</a:t>
            </a:r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迭代器声明方法为：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vector&lt;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&gt;::iterator it;</a:t>
            </a:r>
          </a:p>
          <a:p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迭代器行为和指针的移动类似。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begin/end</a:t>
            </a:r>
            <a:r>
              <a:rPr kumimoji="1" lang="zh-CN" altLang="en-US" dirty="0" smtClean="0"/>
              <a:t>迭代器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for (vector&lt;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&gt;:: iterator it = </a:t>
            </a:r>
            <a:r>
              <a:rPr kumimoji="1" lang="en-US" altLang="zh-CN" dirty="0" err="1" smtClean="0"/>
              <a:t>a.begin</a:t>
            </a:r>
            <a:r>
              <a:rPr kumimoji="1" lang="en-US" altLang="zh-CN" dirty="0" smtClean="0"/>
              <a:t>(); it != </a:t>
            </a:r>
            <a:r>
              <a:rPr kumimoji="1" lang="en-US" altLang="zh-CN" dirty="0" err="1" smtClean="0"/>
              <a:t>a.end</a:t>
            </a:r>
            <a:r>
              <a:rPr kumimoji="1" lang="en-US" altLang="zh-CN" dirty="0" smtClean="0"/>
              <a:t>(); it++)</a:t>
            </a:r>
          </a:p>
          <a:p>
            <a:pPr marL="0" indent="0">
              <a:buNone/>
            </a:pP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cout</a:t>
            </a:r>
            <a:r>
              <a:rPr kumimoji="1" lang="en-US" altLang="zh-CN" dirty="0" smtClean="0"/>
              <a:t>&lt;&lt; *it &lt;&lt; </a:t>
            </a:r>
            <a:r>
              <a:rPr kumimoji="1" lang="en-US" altLang="zh-CN" dirty="0" err="1" smtClean="0"/>
              <a:t>endl</a:t>
            </a:r>
            <a:r>
              <a:rPr kumimoji="1" lang="en-US" altLang="zh-CN" dirty="0" smtClean="0"/>
              <a:t>;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397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代替邻接表保存有向图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const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MAX_EDGES = 10010;</a:t>
            </a:r>
          </a:p>
          <a:p>
            <a:pPr marL="0" indent="0">
              <a:buNone/>
            </a:pPr>
            <a:r>
              <a:rPr kumimoji="1" lang="en-US" altLang="zh-CN" dirty="0" smtClean="0"/>
              <a:t>vector&lt;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&gt; </a:t>
            </a:r>
            <a:r>
              <a:rPr kumimoji="1" lang="en-US" altLang="zh-CN" dirty="0" err="1" smtClean="0"/>
              <a:t>ver</a:t>
            </a:r>
            <a:r>
              <a:rPr kumimoji="1" lang="en-US" altLang="zh-CN" dirty="0" smtClean="0"/>
              <a:t>[</a:t>
            </a:r>
            <a:r>
              <a:rPr kumimoji="1" lang="en-US" altLang="zh-CN" dirty="0"/>
              <a:t>MAX_EDGES </a:t>
            </a:r>
            <a:r>
              <a:rPr kumimoji="1" lang="en-US" altLang="zh-CN" dirty="0" smtClean="0"/>
              <a:t>], edge[</a:t>
            </a:r>
            <a:r>
              <a:rPr kumimoji="1" lang="en-US" altLang="zh-CN" dirty="0"/>
              <a:t>MAX_EDGES </a:t>
            </a:r>
            <a:r>
              <a:rPr kumimoji="1" lang="en-US" altLang="zh-CN" dirty="0" smtClean="0"/>
              <a:t>];</a:t>
            </a:r>
          </a:p>
          <a:p>
            <a:pPr marL="0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 smtClean="0"/>
              <a:t>保存从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权值为</a:t>
            </a:r>
            <a:r>
              <a:rPr kumimoji="1" lang="en-US" altLang="zh-CN" dirty="0" smtClean="0"/>
              <a:t>z</a:t>
            </a:r>
            <a:r>
              <a:rPr kumimoji="1" lang="zh-CN" altLang="en-US" dirty="0" smtClean="0"/>
              <a:t>的有向边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void add(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x,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y,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z) {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ver</a:t>
            </a:r>
            <a:r>
              <a:rPr kumimoji="1" lang="en-US" altLang="zh-CN" dirty="0" smtClean="0"/>
              <a:t>[x].</a:t>
            </a:r>
            <a:r>
              <a:rPr kumimoji="1" lang="en-US" altLang="zh-CN" dirty="0" err="1" smtClean="0"/>
              <a:t>push_back</a:t>
            </a:r>
            <a:r>
              <a:rPr kumimoji="1" lang="en-US" altLang="zh-CN" dirty="0" smtClean="0"/>
              <a:t>(y);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edge[x].</a:t>
            </a:r>
            <a:r>
              <a:rPr kumimoji="1" lang="en-US" altLang="zh-CN" dirty="0" err="1" smtClean="0"/>
              <a:t>push_back</a:t>
            </a:r>
            <a:r>
              <a:rPr kumimoji="1" lang="en-US" altLang="zh-CN" dirty="0" smtClean="0"/>
              <a:t>(z);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891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微风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微风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微风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894</TotalTime>
  <Words>1152</Words>
  <Application>Microsoft Macintosh PowerPoint</Application>
  <PresentationFormat>全屏显示(4:3)</PresentationFormat>
  <Paragraphs>119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微风</vt:lpstr>
      <vt:lpstr>ACM-ICPC程序设计竞赛基础</vt:lpstr>
      <vt:lpstr>C++ STL基础</vt:lpstr>
      <vt:lpstr>STL学习目标</vt:lpstr>
      <vt:lpstr>vector容器</vt:lpstr>
      <vt:lpstr>vector定义</vt:lpstr>
      <vt:lpstr>vector常用操作</vt:lpstr>
      <vt:lpstr>vector常用操作</vt:lpstr>
      <vt:lpstr>vector迭代器</vt:lpstr>
      <vt:lpstr>vector实例</vt:lpstr>
      <vt:lpstr>stack栈</vt:lpstr>
      <vt:lpstr>queue队列</vt:lpstr>
      <vt:lpstr>priority_queue优先队列</vt:lpstr>
      <vt:lpstr>deque双端队列</vt:lpstr>
      <vt:lpstr>set集合</vt:lpstr>
      <vt:lpstr>map</vt:lpstr>
      <vt:lpstr>STL综合习题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ACM-ICPC程序设计竞赛基础</dc:title>
  <dc:creator>Hu Yuli</dc:creator>
  <cp:lastModifiedBy>Hu Yuli</cp:lastModifiedBy>
  <cp:revision>61</cp:revision>
  <dcterms:created xsi:type="dcterms:W3CDTF">2022-02-22T13:23:58Z</dcterms:created>
  <dcterms:modified xsi:type="dcterms:W3CDTF">2022-02-23T04:18:50Z</dcterms:modified>
</cp:coreProperties>
</file>