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8" r:id="rId3"/>
    <p:sldId id="307" r:id="rId4"/>
    <p:sldId id="308" r:id="rId5"/>
    <p:sldId id="290" r:id="rId6"/>
    <p:sldId id="309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11" r:id="rId22"/>
    <p:sldId id="310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/>
              <a:t>最大流最小割定理</a:t>
            </a:r>
            <a:r>
              <a:rPr lang="zh-CN" altLang="en-US" sz="2400" dirty="0"/>
              <a:t>：源点</a:t>
            </a:r>
            <a:r>
              <a:rPr lang="en-US" altLang="zh-CN" sz="2400" dirty="0"/>
              <a:t>s</a:t>
            </a:r>
            <a:r>
              <a:rPr lang="zh-CN" altLang="en-US" sz="2400" dirty="0"/>
              <a:t>和汇点</a:t>
            </a:r>
            <a:r>
              <a:rPr lang="en-US" altLang="zh-CN" sz="2400" dirty="0"/>
              <a:t>t</a:t>
            </a:r>
            <a:r>
              <a:rPr lang="zh-CN" altLang="en-US" sz="2400" dirty="0"/>
              <a:t>之间的最小割，等于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之间的最大流。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/>
              <a:t>简单实现：利用最小割最大流定理，即枚举每个点当做汇点，计算出它的最大流，然后在所有点的最大流中取最小值。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/>
              <a:t>缺点：复杂度很高：枚举汇点要</a:t>
            </a:r>
            <a:r>
              <a:rPr lang="en-US" altLang="zh-CN" sz="2400" dirty="0"/>
              <a:t>O(V)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或</a:t>
            </a:r>
            <a:r>
              <a:rPr lang="en-US" altLang="zh-CN" sz="2400" dirty="0"/>
              <a:t>ISAP</a:t>
            </a:r>
            <a:r>
              <a:rPr lang="zh-CN" altLang="en-US" sz="2400" dirty="0"/>
              <a:t>算法的复杂度是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E)</a:t>
            </a:r>
            <a:r>
              <a:rPr lang="zh-CN" altLang="en-US" sz="2400" dirty="0"/>
              <a:t>，总复杂度是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E)</a:t>
            </a:r>
            <a:r>
              <a:rPr lang="zh-CN" altLang="en-US" sz="2400" dirty="0" smtClean="0"/>
              <a:t>。</a:t>
            </a:r>
            <a:endParaRPr lang="zh-CN" altLang="en-US" sz="1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解决此类问题需要用</a:t>
            </a:r>
            <a:r>
              <a:rPr lang="en-US" altLang="zh-CN" sz="2400" dirty="0" err="1"/>
              <a:t>Stoer</a:t>
            </a:r>
            <a:r>
              <a:rPr lang="en-US" altLang="zh-CN" sz="2400" dirty="0"/>
              <a:t>-Wagner</a:t>
            </a:r>
            <a:r>
              <a:rPr lang="zh-CN" altLang="en-US" sz="2400" dirty="0" smtClean="0"/>
              <a:t>算法。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最小割定理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340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/>
              <a:t>在最大流网络中，每条边只有一个限制条件，例如容量、带宽等，这是“最小性参数”，现在加上一个新的限制条件，例如费用，这是“可加性参数”。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在两个限制条件的基础上，引出了最小费用最大流问题：流量为</a:t>
            </a:r>
            <a:r>
              <a:rPr lang="en-US" altLang="zh-CN" sz="2400" dirty="0"/>
              <a:t>F</a:t>
            </a:r>
            <a:r>
              <a:rPr lang="zh-CN" altLang="en-US" sz="2400" dirty="0"/>
              <a:t>时，求费用最小的流；如果没有指定</a:t>
            </a:r>
            <a:r>
              <a:rPr lang="en-US" altLang="zh-CN" sz="2400" dirty="0"/>
              <a:t>F</a:t>
            </a:r>
            <a:r>
              <a:rPr lang="zh-CN" altLang="en-US" sz="2400" dirty="0"/>
              <a:t>，就是求最大流时的最小费用。</a:t>
            </a:r>
          </a:p>
          <a:p>
            <a:pPr marL="109728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最小费用最大流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888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/>
              <a:t>从零流开始，每次增加一个最小费用路径，经过多次增广，直到无法再增加路径，就得到了最大流。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/>
              <a:t>它是网络流问题和最短路问题的</a:t>
            </a:r>
            <a:r>
              <a:rPr lang="zh-CN" altLang="en-US" sz="2400" dirty="0" smtClean="0"/>
              <a:t>结合，其</a:t>
            </a:r>
            <a:r>
              <a:rPr lang="zh-CN" altLang="en-US" sz="2400" dirty="0"/>
              <a:t>算法，也是最大流算法和最短路算法的结合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最短路算法有</a:t>
            </a:r>
            <a:r>
              <a:rPr lang="en-US" altLang="zh-CN" sz="2400" dirty="0"/>
              <a:t>Bellman-Ford</a:t>
            </a:r>
            <a:r>
              <a:rPr lang="zh-CN" altLang="en-US" sz="2400" dirty="0"/>
              <a:t>算法、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算法等，是否都能用？如果边的费用权值有负数，只能选择</a:t>
            </a:r>
            <a:r>
              <a:rPr lang="en-US" altLang="zh-CN" sz="2400" dirty="0"/>
              <a:t>Bellman-Ford</a:t>
            </a:r>
            <a:r>
              <a:rPr lang="zh-CN" altLang="en-US" sz="2400" dirty="0"/>
              <a:t>算法（或</a:t>
            </a:r>
            <a:r>
              <a:rPr lang="en-US" altLang="zh-CN" sz="2400" dirty="0"/>
              <a:t>SPFA</a:t>
            </a:r>
            <a:r>
              <a:rPr lang="zh-CN" altLang="en-US" sz="2400" dirty="0"/>
              <a:t>算法）。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在最小费用最大流算法中，</a:t>
            </a:r>
            <a:r>
              <a:rPr lang="zh-CN" altLang="en-US" sz="2400" dirty="0" smtClean="0"/>
              <a:t>由于剩余网络</a:t>
            </a:r>
            <a:r>
              <a:rPr lang="zh-CN" altLang="en-US" sz="2400" dirty="0"/>
              <a:t>用到了反向边，所以肯定会出现负权边</a:t>
            </a:r>
            <a:r>
              <a:rPr lang="zh-CN" altLang="en-US" sz="2400" dirty="0" smtClean="0"/>
              <a:t>。</a:t>
            </a:r>
            <a:endParaRPr lang="en-US" altLang="zh-CN" sz="2400" b="1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最小费用最大流的解决方法：</a:t>
            </a:r>
            <a:r>
              <a:rPr lang="en-US" altLang="zh-CN" dirty="0"/>
              <a:t>Ford-Fulkerson</a:t>
            </a:r>
            <a:r>
              <a:rPr lang="zh-CN" altLang="en-US" dirty="0"/>
              <a:t>方法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Bellman-Ford</a:t>
            </a:r>
            <a:r>
              <a:rPr lang="zh-CN" altLang="en-US" dirty="0"/>
              <a:t>算法（</a:t>
            </a:r>
            <a:r>
              <a:rPr lang="en-US" altLang="zh-CN" dirty="0"/>
              <a:t>SPFA</a:t>
            </a:r>
            <a:r>
              <a:rPr lang="zh-CN" altLang="en-US" dirty="0"/>
              <a:t>算法）。</a:t>
            </a:r>
          </a:p>
          <a:p>
            <a:endParaRPr lang="zh-CN" altLang="en-US" sz="2400" dirty="0"/>
          </a:p>
          <a:p>
            <a:pPr>
              <a:buFont typeface="Wingdings" charset="2"/>
              <a:buChar char="l"/>
            </a:pPr>
            <a:endParaRPr lang="zh-CN" altLang="en-US" sz="2400" dirty="0"/>
          </a:p>
          <a:p>
            <a:pPr marL="109728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最小费用最大流算法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3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/>
              <a:t>二分图：把无向图</a:t>
            </a:r>
            <a:r>
              <a:rPr lang="en-US" altLang="zh-CN" sz="2400" dirty="0"/>
              <a:t>G=(V, E)</a:t>
            </a:r>
            <a:r>
              <a:rPr lang="zh-CN" altLang="en-US" sz="2400" dirty="0"/>
              <a:t>分为两个集合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，所有的边都在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之间，而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的内部没有边。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中的一个点与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的一个点关联，</a:t>
            </a:r>
            <a:r>
              <a:rPr lang="zh-CN" altLang="en-US" sz="2400" dirty="0" smtClean="0"/>
              <a:t>称为一个匹配。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二分图匹配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821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/>
              <a:t>用两种颜色对所有顶点进行染色，要求一条边所连接的两个相邻顶点的颜色不相同。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染色结束后，如果所有相邻顶点的颜色都不相同，它就是二分图。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 smtClean="0"/>
              <a:t>    (</a:t>
            </a:r>
            <a:r>
              <a:rPr lang="en-US" altLang="zh-CN" sz="2400" dirty="0"/>
              <a:t>1)</a:t>
            </a:r>
            <a:r>
              <a:rPr lang="zh-CN" altLang="en-US" sz="2400" dirty="0"/>
              <a:t>图例       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2)</a:t>
            </a:r>
            <a:r>
              <a:rPr lang="zh-CN" altLang="en-US" sz="2400" dirty="0"/>
              <a:t>染色     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3)</a:t>
            </a:r>
            <a:r>
              <a:rPr lang="zh-CN" altLang="en-US" sz="2400" dirty="0"/>
              <a:t>结果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二分图判断：染色法</a:t>
            </a:r>
            <a:endParaRPr kumimoji="1" lang="zh-CN" altLang="en-US" dirty="0"/>
          </a:p>
        </p:txBody>
      </p:sp>
      <p:pic>
        <p:nvPicPr>
          <p:cNvPr id="4" name="Picture 2" descr="C:\Users\luo\AppData\Local\Temp\ksohtml15192\wp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068960"/>
            <a:ext cx="5544616" cy="19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730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/>
              <a:t>求包含边数最多的匹配，即二分图的最大匹配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两种算法：</a:t>
            </a:r>
            <a:endParaRPr lang="en-US" altLang="zh-CN" dirty="0"/>
          </a:p>
          <a:p>
            <a:pPr lvl="1">
              <a:buFont typeface="Symbol" charset="2"/>
              <a:buChar char="-"/>
            </a:pPr>
            <a:r>
              <a:rPr lang="zh-CN" altLang="en-US" sz="2400" dirty="0"/>
              <a:t>用最大流求解二分图匹配</a:t>
            </a:r>
            <a:endParaRPr lang="en-US" altLang="zh-CN" sz="2400" dirty="0"/>
          </a:p>
          <a:p>
            <a:pPr lvl="1">
              <a:buFont typeface="Symbol" charset="2"/>
              <a:buChar char="-"/>
            </a:pPr>
            <a:r>
              <a:rPr lang="zh-CN" altLang="en-US" sz="2400" dirty="0"/>
              <a:t>匈牙利算法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二分图最大匹配问题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822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/>
              <a:t>二分图最大匹配问题化为最大流问题：</a:t>
            </a:r>
            <a:endParaRPr lang="en-US" altLang="zh-CN" dirty="0"/>
          </a:p>
          <a:p>
            <a:pPr lvl="1">
              <a:buFont typeface="Symbol" charset="2"/>
              <a:buChar char="-"/>
            </a:pPr>
            <a:r>
              <a:rPr lang="zh-CN" altLang="en-US" dirty="0"/>
              <a:t>把每个边都改为有向边，容量都是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Symbol" charset="2"/>
              <a:buChar char="-"/>
            </a:pP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加上一个人为的源点</a:t>
            </a:r>
            <a:r>
              <a:rPr lang="en-US" altLang="zh-CN" dirty="0"/>
              <a:t>s</a:t>
            </a:r>
            <a:r>
              <a:rPr lang="zh-CN" altLang="en-US" dirty="0"/>
              <a:t>，它连接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的所有点；</a:t>
            </a:r>
            <a:endParaRPr lang="en-US" altLang="zh-CN" dirty="0"/>
          </a:p>
          <a:p>
            <a:pPr lvl="1">
              <a:buFont typeface="Symbol" charset="2"/>
              <a:buChar char="-"/>
            </a:pP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加上一个人为的汇点</a:t>
            </a:r>
            <a:r>
              <a:rPr lang="en-US" altLang="zh-CN" dirty="0"/>
              <a:t>t</a:t>
            </a:r>
            <a:r>
              <a:rPr lang="zh-CN" altLang="en-US" dirty="0"/>
              <a:t>，它连接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所有的点；</a:t>
            </a:r>
            <a:endParaRPr lang="en-US" altLang="zh-CN" dirty="0"/>
          </a:p>
          <a:p>
            <a:pPr lvl="1">
              <a:buFont typeface="Symbol" charset="2"/>
              <a:buChar char="-"/>
            </a:pP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之间的最大流，就是最大二分图匹配。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用最大流求解二分图匹配</a:t>
            </a:r>
          </a:p>
        </p:txBody>
      </p:sp>
    </p:spTree>
    <p:extLst>
      <p:ext uri="{BB962C8B-B14F-4D97-AF65-F5344CB8AC3E}">
        <p14:creationId xmlns:p14="http://schemas.microsoft.com/office/powerpoint/2010/main" xmlns="" val="16664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400" dirty="0"/>
              <a:t>V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= {a, b, c}</a:t>
            </a:r>
            <a:r>
              <a:rPr lang="zh-CN" altLang="en-US" sz="2400" dirty="0"/>
              <a:t> 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= {x, y, z}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例如</a:t>
            </a:r>
            <a:r>
              <a:rPr lang="en-US" altLang="zh-CN" sz="2400" dirty="0"/>
              <a:t>a</a:t>
            </a:r>
            <a:r>
              <a:rPr lang="zh-CN" altLang="en-US" sz="2400" dirty="0"/>
              <a:t>点，流入</a:t>
            </a:r>
            <a:r>
              <a:rPr lang="en-US" altLang="zh-CN" sz="2400" dirty="0"/>
              <a:t>a</a:t>
            </a:r>
            <a:r>
              <a:rPr lang="zh-CN" altLang="en-US" sz="2400" dirty="0"/>
              <a:t>的流量是</a:t>
            </a:r>
            <a:r>
              <a:rPr lang="en-US" altLang="zh-CN" sz="2400" dirty="0"/>
              <a:t>1</a:t>
            </a:r>
            <a:r>
              <a:rPr lang="zh-CN" altLang="en-US" sz="2400" dirty="0"/>
              <a:t>，那么从</a:t>
            </a:r>
            <a:r>
              <a:rPr lang="en-US" altLang="zh-CN" sz="2400" dirty="0"/>
              <a:t>a</a:t>
            </a:r>
            <a:r>
              <a:rPr lang="zh-CN" altLang="en-US" sz="2400" dirty="0"/>
              <a:t>流出的只能是</a:t>
            </a:r>
            <a:r>
              <a:rPr lang="en-US" altLang="zh-CN" sz="2400" dirty="0"/>
              <a:t>1</a:t>
            </a:r>
            <a:r>
              <a:rPr lang="zh-CN" altLang="en-US" sz="2400" dirty="0"/>
              <a:t>，也就是说</a:t>
            </a:r>
            <a:r>
              <a:rPr lang="en-US" altLang="zh-CN" sz="2400" dirty="0"/>
              <a:t>a</a:t>
            </a:r>
            <a:r>
              <a:rPr lang="zh-CN" altLang="en-US" sz="2400" dirty="0"/>
              <a:t>只能匹配</a:t>
            </a:r>
            <a:r>
              <a:rPr lang="en-US" altLang="zh-CN" sz="2400" dirty="0"/>
              <a:t>{x, y, z}</a:t>
            </a:r>
            <a:r>
              <a:rPr lang="zh-CN" altLang="en-US" sz="2400" dirty="0"/>
              <a:t>中的一个。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 </a:t>
            </a:r>
            <a:r>
              <a:rPr lang="zh-CN" altLang="en-US" sz="2400" dirty="0"/>
              <a:t>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的流量和</a:t>
            </a:r>
            <a:r>
              <a:rPr lang="en-US" altLang="zh-CN" sz="2400" dirty="0"/>
              <a:t>s</a:t>
            </a:r>
            <a:r>
              <a:rPr lang="zh-CN" altLang="en-US" sz="2400" dirty="0"/>
              <a:t>到</a:t>
            </a:r>
            <a:r>
              <a:rPr lang="en-US" altLang="zh-CN" sz="2400" dirty="0"/>
              <a:t>t</a:t>
            </a:r>
            <a:r>
              <a:rPr lang="zh-CN" altLang="en-US" sz="2400" dirty="0"/>
              <a:t>的流量相等。</a:t>
            </a:r>
          </a:p>
        </p:txBody>
      </p:sp>
      <p:pic>
        <p:nvPicPr>
          <p:cNvPr id="4" name="Picture 2" descr="C:\Users\luo\AppData\Local\Temp\ksohtml15192\wps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6221" y="4203210"/>
            <a:ext cx="4336789" cy="20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二分图最大匹配问题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540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找到第一个增广路径，找到匹配</a:t>
            </a:r>
            <a:r>
              <a:rPr lang="en-US" altLang="zh-CN" dirty="0"/>
              <a:t>a-x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 smtClean="0"/>
              <a:t>更新</a:t>
            </a:r>
            <a:r>
              <a:rPr lang="zh-CN" altLang="en-US" dirty="0" smtClean="0"/>
              <a:t>剩余</a:t>
            </a:r>
            <a:r>
              <a:rPr lang="zh-CN" altLang="en-US" dirty="0" smtClean="0"/>
              <a:t>网络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zh-CN" altLang="en-US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pic>
        <p:nvPicPr>
          <p:cNvPr id="4" name="Picture 2" descr="C:\Users\luo\AppData\Local\Temp\ksohtml15192\wps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2009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9778" y="5065510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个增广路径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6045" y="5009009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剩余网络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887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找到第二个增广路径，找到匹配</a:t>
            </a:r>
            <a:r>
              <a:rPr lang="en-US" altLang="zh-CN" sz="2400" dirty="0"/>
              <a:t>a-y</a:t>
            </a:r>
            <a:r>
              <a:rPr lang="zh-CN" altLang="en-US" sz="2400" dirty="0"/>
              <a:t>、</a:t>
            </a:r>
            <a:r>
              <a:rPr lang="en-US" altLang="zh-CN" sz="2400" dirty="0"/>
              <a:t>b-x</a:t>
            </a:r>
            <a:r>
              <a:rPr lang="zh-CN" altLang="en-US" sz="2400" dirty="0"/>
              <a:t>。在这一步，把原来的配对</a:t>
            </a:r>
            <a:r>
              <a:rPr lang="en-US" altLang="zh-CN" sz="2400" dirty="0"/>
              <a:t>a-x</a:t>
            </a:r>
            <a:r>
              <a:rPr lang="zh-CN" altLang="en-US" sz="2400" dirty="0"/>
              <a:t>改为</a:t>
            </a:r>
            <a:r>
              <a:rPr lang="en-US" altLang="zh-CN" sz="2400" dirty="0"/>
              <a:t>a-y</a:t>
            </a:r>
            <a:r>
              <a:rPr lang="zh-CN" altLang="en-US" sz="2400" dirty="0"/>
              <a:t>，以成全</a:t>
            </a:r>
            <a:r>
              <a:rPr lang="en-US" altLang="zh-CN" sz="2400" dirty="0"/>
              <a:t>b-x</a:t>
            </a:r>
            <a:r>
              <a:rPr lang="zh-CN" altLang="en-US" sz="2400" dirty="0"/>
              <a:t>的配对，这</a:t>
            </a:r>
            <a:r>
              <a:rPr lang="zh-CN" altLang="en-US" sz="2400" dirty="0" smtClean="0"/>
              <a:t>就是剩余网络</a:t>
            </a:r>
            <a:r>
              <a:rPr lang="zh-CN" altLang="en-US" sz="2400" dirty="0"/>
              <a:t>的作用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4)</a:t>
            </a:r>
            <a:r>
              <a:rPr lang="zh-CN" altLang="en-US" sz="2400" dirty="0" smtClean="0"/>
              <a:t>更新</a:t>
            </a:r>
            <a:r>
              <a:rPr lang="zh-CN" altLang="en-US" dirty="0" smtClean="0"/>
              <a:t>剩余</a:t>
            </a:r>
            <a:r>
              <a:rPr lang="zh-CN" altLang="en-US" sz="2400" dirty="0" smtClean="0"/>
              <a:t>网络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 algn="ctr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(5)</a:t>
            </a:r>
            <a:r>
              <a:rPr lang="zh-CN" altLang="en-US" dirty="0" smtClean="0"/>
              <a:t>依次操作，直到找不到一条增广路径为止。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pic>
        <p:nvPicPr>
          <p:cNvPr id="5" name="Picture 2" descr="C:\Users\luo\AppData\Local\Temp\ksohtml15192\wps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025" y="3194672"/>
            <a:ext cx="7219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9778" y="491869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增广路径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5066" y="491869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剩余网络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583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最大</a:t>
            </a:r>
            <a:r>
              <a:rPr lang="zh-CN" altLang="en-US" dirty="0" smtClean="0"/>
              <a:t>流</a:t>
            </a:r>
            <a:endParaRPr lang="zh-CN" altLang="en-US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最小割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最小费用最大流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二分图匹配</a:t>
            </a:r>
            <a:endParaRPr kumimoji="1" lang="zh-CN" altLang="en-US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目标：掌握上述数据结构和算法。</a:t>
            </a:r>
          </a:p>
          <a:p>
            <a:pPr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图论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59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 smtClean="0"/>
              <a:t>匈牙利</a:t>
            </a:r>
            <a:r>
              <a:rPr lang="en-US" altLang="zh-CN" dirty="0" smtClean="0"/>
              <a:t>(Hungary)</a:t>
            </a:r>
            <a:r>
              <a:rPr lang="zh-CN" altLang="en-US" sz="2400" dirty="0" smtClean="0"/>
              <a:t>算法：</a:t>
            </a:r>
            <a:r>
              <a:rPr lang="zh-CN" altLang="en-US" sz="2400" dirty="0"/>
              <a:t>最大流的一个特殊实现。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给定两个边的集合</a:t>
            </a:r>
            <a:r>
              <a:rPr lang="en-US" altLang="zh-CN" dirty="0" smtClean="0"/>
              <a:t>M1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M2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M1 ⊕M2 = (M1 ∪M2) – (M1 ∩ M2)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sz="2400" dirty="0" smtClean="0"/>
              <a:t>定理：设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是图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的一个匹配，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是关于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的一条增广路径，则</a:t>
            </a:r>
            <a:r>
              <a:rPr lang="en-US" altLang="zh-CN" dirty="0" smtClean="0"/>
              <a:t>M1⊕p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的一个匹配，且有</a:t>
            </a:r>
            <a:r>
              <a:rPr lang="en-US" altLang="zh-CN" dirty="0" smtClean="0"/>
              <a:t> | M1⊕p| = |M| + 1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/>
              <a:t>匈牙利算法思想：在二分图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中，从一个空匹配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开始，在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中寻找一条增广路径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。然后进行</a:t>
            </a:r>
            <a:r>
              <a:rPr lang="en-US" altLang="zh-CN" dirty="0" smtClean="0"/>
              <a:t>M⊕P</a:t>
            </a:r>
            <a:r>
              <a:rPr lang="zh-CN" altLang="en-US" dirty="0" smtClean="0"/>
              <a:t>操作，其结果是反转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中的边，把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中的匹配边变成自由边，把自由边变成匹配边，从而得到一个新的匹配</a:t>
            </a:r>
            <a:r>
              <a:rPr lang="en-US" altLang="zh-CN" dirty="0" smtClean="0"/>
              <a:t>M*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 M* |</a:t>
            </a:r>
            <a:r>
              <a:rPr lang="zh-CN" altLang="en-US" dirty="0" smtClean="0"/>
              <a:t>比</a:t>
            </a:r>
            <a:r>
              <a:rPr lang="en-US" altLang="zh-CN" dirty="0" smtClean="0"/>
              <a:t>|M|</a:t>
            </a:r>
            <a:r>
              <a:rPr lang="zh-CN" altLang="en-US" dirty="0" smtClean="0"/>
              <a:t>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。重复上述操作，直到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中不包含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的增广路径为止。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匈牙利算法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596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交错路径和匈牙利树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二分图</a:t>
            </a:r>
            <a:r>
              <a:rPr lang="en-US" altLang="zh-CN" dirty="0" smtClean="0"/>
              <a:t>G=(X, Y; E)</a:t>
            </a:r>
            <a:r>
              <a:rPr lang="zh-CN" altLang="en-US" dirty="0" smtClean="0"/>
              <a:t>中，从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中找一个未匹配的顶点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开始找到一条未匹配边</a:t>
            </a:r>
            <a:r>
              <a:rPr lang="en-US" altLang="zh-CN" dirty="0" smtClean="0"/>
              <a:t>(u, v)</a:t>
            </a:r>
            <a:r>
              <a:rPr lang="zh-CN" altLang="en-US" dirty="0" smtClean="0"/>
              <a:t>，再找到一条匹配边</a:t>
            </a:r>
            <a:r>
              <a:rPr lang="en-US" altLang="zh-CN" dirty="0" smtClean="0"/>
              <a:t>(v, w)</a:t>
            </a:r>
            <a:r>
              <a:rPr lang="zh-CN" altLang="en-US" dirty="0" smtClean="0"/>
              <a:t>，就这样未匹配边和匹配边交错加入，直到这条路径不再扩大。然后再从顶点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出发，继续搜索另一条交错路径。重复上述过程，直到从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出发的所有交错路径都被找出来。</a:t>
            </a:r>
            <a:endParaRPr lang="en-US" altLang="zh-CN" dirty="0" smtClean="0"/>
          </a:p>
          <a:p>
            <a:r>
              <a:rPr lang="zh-CN" altLang="en-US" dirty="0" smtClean="0"/>
              <a:t>如果一条交错路径以未匹配顶点结束，则该交错路径是一条增广路径。</a:t>
            </a:r>
            <a:endParaRPr lang="en-US" altLang="zh-CN" dirty="0" smtClean="0"/>
          </a:p>
          <a:p>
            <a:r>
              <a:rPr lang="zh-CN" altLang="en-US" dirty="0" smtClean="0"/>
              <a:t>以顶点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为根节点，由交错路径构成的树，称为交错路径树（</a:t>
            </a:r>
            <a:r>
              <a:rPr lang="en-US" altLang="zh-CN" dirty="0" smtClean="0"/>
              <a:t>Alternating Path Tree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如果交错路径树的叶子结点都是匹配顶点，那么我们称这棵交错路径树为匈牙利树（</a:t>
            </a:r>
            <a:r>
              <a:rPr lang="en-US" altLang="zh-CN" dirty="0" smtClean="0"/>
              <a:t>Hungarian Tree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21313"/>
          </a:xfrm>
        </p:spPr>
        <p:txBody>
          <a:bodyPr/>
          <a:lstStyle/>
          <a:p>
            <a:r>
              <a:rPr lang="zh-CN" altLang="en-US" dirty="0" smtClean="0"/>
              <a:t>匈牙利算法演示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28889"/>
            <a:ext cx="8042276" cy="4814712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1266" y="1004711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1266" y="1540933"/>
            <a:ext cx="533400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1266" y="2037645"/>
            <a:ext cx="533400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21266" y="2556934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1266" y="3132667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53734" y="2748845"/>
            <a:ext cx="547508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</a:t>
            </a:r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53734" y="2229556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353733" y="1806222"/>
            <a:ext cx="547509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53734" y="1349022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>
            <a:stCxn id="12" idx="6"/>
            <a:endCxn id="19" idx="2"/>
          </p:cNvCxnSpPr>
          <p:nvPr/>
        </p:nvCxnSpPr>
        <p:spPr>
          <a:xfrm flipV="1">
            <a:off x="1354666" y="1540933"/>
            <a:ext cx="999068" cy="19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6"/>
          </p:cNvCxnSpPr>
          <p:nvPr/>
        </p:nvCxnSpPr>
        <p:spPr>
          <a:xfrm>
            <a:off x="1354666" y="1732844"/>
            <a:ext cx="999067" cy="30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54666" y="2037645"/>
            <a:ext cx="999067" cy="19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6"/>
            <a:endCxn id="17" idx="2"/>
          </p:cNvCxnSpPr>
          <p:nvPr/>
        </p:nvCxnSpPr>
        <p:spPr>
          <a:xfrm>
            <a:off x="1354666" y="1732844"/>
            <a:ext cx="999068" cy="6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6"/>
            <a:endCxn id="16" idx="2"/>
          </p:cNvCxnSpPr>
          <p:nvPr/>
        </p:nvCxnSpPr>
        <p:spPr>
          <a:xfrm>
            <a:off x="1354666" y="2748845"/>
            <a:ext cx="999068" cy="19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6"/>
            <a:endCxn id="19" idx="2"/>
          </p:cNvCxnSpPr>
          <p:nvPr/>
        </p:nvCxnSpPr>
        <p:spPr>
          <a:xfrm>
            <a:off x="1354666" y="1196622"/>
            <a:ext cx="999068" cy="3443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4" idx="6"/>
            <a:endCxn id="18" idx="2"/>
          </p:cNvCxnSpPr>
          <p:nvPr/>
        </p:nvCxnSpPr>
        <p:spPr>
          <a:xfrm flipV="1">
            <a:off x="1354666" y="1998133"/>
            <a:ext cx="999067" cy="7507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354666" y="2421467"/>
            <a:ext cx="999067" cy="8523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21266" y="3776133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21266" y="4312355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21266" y="4809067"/>
            <a:ext cx="533400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21266" y="5328356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21266" y="5904089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53734" y="5520267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</a:t>
            </a:r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353734" y="5000978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353733" y="4577644"/>
            <a:ext cx="547509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53734" y="4120444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3" idx="6"/>
            <a:endCxn id="50" idx="2"/>
          </p:cNvCxnSpPr>
          <p:nvPr/>
        </p:nvCxnSpPr>
        <p:spPr>
          <a:xfrm flipV="1">
            <a:off x="1354666" y="4312355"/>
            <a:ext cx="999068" cy="19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3" idx="6"/>
          </p:cNvCxnSpPr>
          <p:nvPr/>
        </p:nvCxnSpPr>
        <p:spPr>
          <a:xfrm>
            <a:off x="1354666" y="4504266"/>
            <a:ext cx="999067" cy="3048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354666" y="4809067"/>
            <a:ext cx="999067" cy="19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3" idx="6"/>
            <a:endCxn id="48" idx="2"/>
          </p:cNvCxnSpPr>
          <p:nvPr/>
        </p:nvCxnSpPr>
        <p:spPr>
          <a:xfrm>
            <a:off x="1354666" y="4504266"/>
            <a:ext cx="999068" cy="6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6"/>
            <a:endCxn id="47" idx="2"/>
          </p:cNvCxnSpPr>
          <p:nvPr/>
        </p:nvCxnSpPr>
        <p:spPr>
          <a:xfrm>
            <a:off x="1354666" y="5520267"/>
            <a:ext cx="999068" cy="1919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50" idx="2"/>
          </p:cNvCxnSpPr>
          <p:nvPr/>
        </p:nvCxnSpPr>
        <p:spPr>
          <a:xfrm>
            <a:off x="1354666" y="3968044"/>
            <a:ext cx="999068" cy="3443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6"/>
            <a:endCxn id="49" idx="2"/>
          </p:cNvCxnSpPr>
          <p:nvPr/>
        </p:nvCxnSpPr>
        <p:spPr>
          <a:xfrm flipV="1">
            <a:off x="1354666" y="4769555"/>
            <a:ext cx="999067" cy="750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1354666" y="5192889"/>
            <a:ext cx="999067" cy="8523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405489" y="1924755"/>
            <a:ext cx="533400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486403" y="2365023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486402" y="1941689"/>
            <a:ext cx="547509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486403" y="1484489"/>
            <a:ext cx="547508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731000" y="1388533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731000" y="1924755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731000" y="2421467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800625" y="1941689"/>
            <a:ext cx="547508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</a:t>
            </a:r>
            <a:r>
              <a:rPr lang="en-US" altLang="zh-CN" sz="800" dirty="0" smtClean="0">
                <a:solidFill>
                  <a:schemeClr val="tx1"/>
                </a:solidFill>
              </a:rPr>
              <a:t>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>
            <a:stCxn id="60" idx="6"/>
            <a:endCxn id="63" idx="2"/>
          </p:cNvCxnSpPr>
          <p:nvPr/>
        </p:nvCxnSpPr>
        <p:spPr>
          <a:xfrm flipV="1">
            <a:off x="4938889" y="1676400"/>
            <a:ext cx="547514" cy="440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6"/>
            <a:endCxn id="62" idx="2"/>
          </p:cNvCxnSpPr>
          <p:nvPr/>
        </p:nvCxnSpPr>
        <p:spPr>
          <a:xfrm>
            <a:off x="4938889" y="2116666"/>
            <a:ext cx="547513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0" idx="6"/>
            <a:endCxn id="61" idx="2"/>
          </p:cNvCxnSpPr>
          <p:nvPr/>
        </p:nvCxnSpPr>
        <p:spPr>
          <a:xfrm>
            <a:off x="4938889" y="2116666"/>
            <a:ext cx="547514" cy="440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64" idx="2"/>
          </p:cNvCxnSpPr>
          <p:nvPr/>
        </p:nvCxnSpPr>
        <p:spPr>
          <a:xfrm flipV="1">
            <a:off x="6033911" y="1580444"/>
            <a:ext cx="697089" cy="959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033911" y="2116666"/>
            <a:ext cx="697089" cy="169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6" idx="2"/>
          </p:cNvCxnSpPr>
          <p:nvPr/>
        </p:nvCxnSpPr>
        <p:spPr>
          <a:xfrm>
            <a:off x="6033911" y="2556934"/>
            <a:ext cx="697089" cy="564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5" idx="6"/>
          </p:cNvCxnSpPr>
          <p:nvPr/>
        </p:nvCxnSpPr>
        <p:spPr>
          <a:xfrm>
            <a:off x="7264400" y="2116666"/>
            <a:ext cx="5362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3872089" y="4504266"/>
            <a:ext cx="533400" cy="38382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665134" y="4504266"/>
            <a:ext cx="547509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486402" y="4504266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464300" y="4120444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533925" y="4120444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464300" y="5000978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y3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7533925" y="5000978"/>
            <a:ext cx="533400" cy="38382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x</a:t>
            </a:r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405489" y="4696177"/>
            <a:ext cx="2596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6" idx="6"/>
            <a:endCxn id="88" idx="2"/>
          </p:cNvCxnSpPr>
          <p:nvPr/>
        </p:nvCxnSpPr>
        <p:spPr>
          <a:xfrm>
            <a:off x="5212643" y="4696177"/>
            <a:ext cx="273759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6033911" y="4312355"/>
            <a:ext cx="430389" cy="383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6001543" y="4730132"/>
            <a:ext cx="495124" cy="430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997700" y="4312355"/>
            <a:ext cx="5362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3" idx="6"/>
            <a:endCxn id="94" idx="2"/>
          </p:cNvCxnSpPr>
          <p:nvPr/>
        </p:nvCxnSpPr>
        <p:spPr>
          <a:xfrm>
            <a:off x="6997700" y="5192889"/>
            <a:ext cx="5362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54665" y="3331823"/>
            <a:ext cx="1727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(a) </a:t>
            </a:r>
            <a:r>
              <a:rPr lang="zh-CN" altLang="en-US" sz="1000" dirty="0" smtClean="0"/>
              <a:t>二分图</a:t>
            </a:r>
            <a:r>
              <a:rPr lang="en-US" altLang="zh-CN" sz="1000" dirty="0" smtClean="0"/>
              <a:t>G</a:t>
            </a:r>
            <a:r>
              <a:rPr lang="zh-CN" altLang="en-US" sz="1000" dirty="0" smtClean="0"/>
              <a:t>的一个匹配</a:t>
            </a:r>
            <a:r>
              <a:rPr lang="en-US" altLang="zh-CN" sz="1000" dirty="0" smtClean="0"/>
              <a:t>M</a:t>
            </a:r>
            <a:endParaRPr lang="zh-CN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486402" y="3454933"/>
            <a:ext cx="204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(b) </a:t>
            </a:r>
            <a:r>
              <a:rPr lang="zh-CN" altLang="en-US" sz="1000" dirty="0" smtClean="0"/>
              <a:t>以</a:t>
            </a:r>
            <a:r>
              <a:rPr lang="en-US" altLang="zh-CN" sz="1000" dirty="0" smtClean="0"/>
              <a:t>x2</a:t>
            </a:r>
            <a:r>
              <a:rPr lang="zh-CN" altLang="en-US" sz="1000" dirty="0" smtClean="0"/>
              <a:t>顶点为根的交错路径树</a:t>
            </a:r>
            <a:endParaRPr lang="zh-CN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089397" y="2405179"/>
            <a:ext cx="849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未匹配顶点</a:t>
            </a:r>
            <a:endParaRPr lang="zh-CN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42059" y="2434468"/>
            <a:ext cx="849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未匹配顶点</a:t>
            </a:r>
            <a:endParaRPr lang="zh-CN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12643" y="2886446"/>
            <a:ext cx="232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增广路径</a:t>
            </a:r>
            <a:r>
              <a:rPr lang="en-US" altLang="zh-CN" sz="1000" dirty="0" smtClean="0"/>
              <a:t>P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x2 -&gt; y2 -&gt; x4 -&gt; y4</a:t>
            </a:r>
            <a:endParaRPr lang="zh-CN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21267" y="6436801"/>
            <a:ext cx="131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(c) </a:t>
            </a:r>
            <a:r>
              <a:rPr lang="en-US" altLang="zh-CN" sz="1000" dirty="0" smtClean="0"/>
              <a:t>M</a:t>
            </a:r>
            <a:r>
              <a:rPr lang="en-US" altLang="zh-CN" sz="1000" dirty="0" smtClean="0"/>
              <a:t>* </a:t>
            </a:r>
            <a:r>
              <a:rPr lang="en-US" altLang="zh-CN" sz="1000" dirty="0" smtClean="0"/>
              <a:t>= M ⊕ P</a:t>
            </a:r>
            <a:endParaRPr lang="zh-CN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38889" y="5657868"/>
            <a:ext cx="204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(d) </a:t>
            </a:r>
            <a:r>
              <a:rPr lang="zh-CN" altLang="en-US" sz="1000" dirty="0" smtClean="0"/>
              <a:t>以</a:t>
            </a:r>
            <a:r>
              <a:rPr lang="en-US" altLang="zh-CN" sz="1000" dirty="0" smtClean="0"/>
              <a:t>x3</a:t>
            </a:r>
            <a:r>
              <a:rPr lang="zh-CN" altLang="en-US" sz="1000" dirty="0" smtClean="0"/>
              <a:t>顶点为根的匈牙利树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综合习题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ZOJ 1734</a:t>
            </a:r>
          </a:p>
          <a:p>
            <a:r>
              <a:rPr kumimoji="1" lang="en-US" altLang="zh-CN" dirty="0" smtClean="0"/>
              <a:t>ZOJ 2404</a:t>
            </a:r>
          </a:p>
          <a:p>
            <a:r>
              <a:rPr kumimoji="1" lang="en-US" altLang="zh-CN" dirty="0" smtClean="0"/>
              <a:t>ZOJ 1137</a:t>
            </a:r>
          </a:p>
          <a:p>
            <a:r>
              <a:rPr kumimoji="1" lang="en-US" altLang="zh-CN" dirty="0" smtClean="0"/>
              <a:t>ZOJ 1140</a:t>
            </a:r>
          </a:p>
        </p:txBody>
      </p:sp>
    </p:spTree>
    <p:extLst>
      <p:ext uri="{BB962C8B-B14F-4D97-AF65-F5344CB8AC3E}">
        <p14:creationId xmlns:p14="http://schemas.microsoft.com/office/powerpoint/2010/main" xmlns="" val="29030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容量网络是指一个连通的加权有向图</a:t>
            </a:r>
            <a:r>
              <a:rPr lang="en-US" altLang="zh-CN" dirty="0" smtClean="0"/>
              <a:t>G=(V, E, C)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是该图的顶点集，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是有向边集，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是边的容量。</a:t>
            </a:r>
            <a:endParaRPr lang="en-US" altLang="zh-CN" dirty="0" smtClean="0"/>
          </a:p>
          <a:p>
            <a:r>
              <a:rPr lang="zh-CN" altLang="en-US" dirty="0" smtClean="0"/>
              <a:t>顶点集中包括一</a:t>
            </a:r>
            <a:r>
              <a:rPr lang="zh-CN" altLang="en-US" dirty="0" smtClean="0"/>
              <a:t>个源点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个汇点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网络上的流就是</a:t>
            </a:r>
            <a:r>
              <a:rPr lang="zh-CN" altLang="en-US" dirty="0" smtClean="0"/>
              <a:t>由源点流向汇点</a:t>
            </a:r>
            <a:r>
              <a:rPr lang="zh-CN" altLang="en-US" dirty="0" smtClean="0"/>
              <a:t>的可行流，它是定义在网络上的非负函数。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流量守恒。从源点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流出的流量和到达汇点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的流量相等，途中所有点的流入量和流出量是相等的。</a:t>
            </a:r>
            <a:endParaRPr lang="en-US" altLang="zh-CN" dirty="0" smtClean="0"/>
          </a:p>
          <a:p>
            <a:r>
              <a:rPr lang="zh-CN" altLang="en-US" dirty="0" smtClean="0"/>
              <a:t>反对称性。设从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的流量是</a:t>
            </a:r>
            <a:r>
              <a:rPr lang="en-US" altLang="zh-CN" dirty="0" smtClean="0"/>
              <a:t>f(u, v)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的流量是</a:t>
            </a:r>
            <a:r>
              <a:rPr lang="en-US" altLang="zh-CN" dirty="0" smtClean="0"/>
              <a:t>f(v, u)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f(u, v) = - f(v, u)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容量限制。每条边的实际流量不大于边的流量上限。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/>
              <a:t>有很多种，基本上分为两类：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）“增广路”算法。例如</a:t>
            </a:r>
            <a:r>
              <a:rPr lang="en-US" altLang="zh-CN" sz="2400" dirty="0"/>
              <a:t>Edmonds-Karp</a:t>
            </a:r>
            <a:r>
              <a:rPr lang="zh-CN" altLang="en-US" sz="2400" dirty="0"/>
              <a:t>算法、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算法；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）“预流推进”算法。例如</a:t>
            </a:r>
            <a:r>
              <a:rPr lang="en-US" altLang="zh-CN" sz="2400" dirty="0"/>
              <a:t>ISAP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en-US" altLang="zh-CN" sz="2400" dirty="0"/>
              <a:t>Edmonds-Karp</a:t>
            </a:r>
            <a:r>
              <a:rPr lang="zh-CN" altLang="en-US" sz="2400" dirty="0"/>
              <a:t>比较容易，但是效率不高</a:t>
            </a: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zh-CN" altLang="en-US" sz="2400" dirty="0"/>
              <a:t>竞赛中一般使用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算法和</a:t>
            </a:r>
            <a:r>
              <a:rPr lang="en-US" altLang="zh-CN" sz="2400" dirty="0"/>
              <a:t>ISAP</a:t>
            </a:r>
            <a:r>
              <a:rPr lang="zh-CN" altLang="en-US" sz="2400" dirty="0"/>
              <a:t>算法。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最大流算法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35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剩余网络和增广路径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zh-CN" altLang="en-US" dirty="0" smtClean="0"/>
              <a:t>源点为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汇点为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的流网络</a:t>
            </a:r>
            <a:r>
              <a:rPr lang="en-US" altLang="zh-CN" dirty="0" smtClean="0"/>
              <a:t>G=(V, E)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中的一个流，定义边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的剩余容量</a:t>
            </a:r>
            <a:r>
              <a:rPr lang="en-US" altLang="zh-CN" dirty="0" err="1" smtClean="0"/>
              <a:t>Gf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)=c(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)-f(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，由此定义剩余网络</a:t>
            </a:r>
            <a:r>
              <a:rPr lang="en-US" altLang="zh-CN" dirty="0" err="1" smtClean="0"/>
              <a:t>Gf</a:t>
            </a:r>
            <a:r>
              <a:rPr lang="en-US" altLang="zh-CN" dirty="0" smtClean="0"/>
              <a:t>(V, 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增广路径是指剩余网络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中一条从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的有向路径，其瓶颈是最小剩余容量。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317853" y="4905021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7734" y="5717823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37734" y="4092221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15645" y="4905020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41437" y="5717823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41437" y="4092221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7"/>
            <a:endCxn id="9" idx="3"/>
          </p:cNvCxnSpPr>
          <p:nvPr/>
        </p:nvCxnSpPr>
        <p:spPr>
          <a:xfrm rot="5400000" flipH="1" flipV="1">
            <a:off x="812464" y="4378099"/>
            <a:ext cx="493503" cy="692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2" idx="2"/>
          </p:cNvCxnSpPr>
          <p:nvPr/>
        </p:nvCxnSpPr>
        <p:spPr>
          <a:xfrm flipV="1">
            <a:off x="1821215" y="4317999"/>
            <a:ext cx="920222" cy="20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4281" y="4338974"/>
            <a:ext cx="692601" cy="566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7" idx="1"/>
          </p:cNvCxnSpPr>
          <p:nvPr/>
        </p:nvCxnSpPr>
        <p:spPr>
          <a:xfrm>
            <a:off x="712915" y="5334000"/>
            <a:ext cx="692601" cy="449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7"/>
          </p:cNvCxnSpPr>
          <p:nvPr/>
        </p:nvCxnSpPr>
        <p:spPr>
          <a:xfrm rot="5400000" flipH="1" flipV="1">
            <a:off x="3269939" y="5157010"/>
            <a:ext cx="493502" cy="760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1009278" y="5120313"/>
            <a:ext cx="11530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7" idx="7"/>
          </p:cNvCxnSpPr>
          <p:nvPr/>
        </p:nvCxnSpPr>
        <p:spPr>
          <a:xfrm rot="5400000">
            <a:off x="1617856" y="4592588"/>
            <a:ext cx="1306305" cy="107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800578" y="5943601"/>
            <a:ext cx="940859" cy="2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4"/>
            <a:endCxn id="11" idx="0"/>
          </p:cNvCxnSpPr>
          <p:nvPr/>
        </p:nvCxnSpPr>
        <p:spPr>
          <a:xfrm rot="5400000">
            <a:off x="2385836" y="5130799"/>
            <a:ext cx="11740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630915" y="5034846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650796" y="5847648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650796" y="4222046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128707" y="5034845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054499" y="5847648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054499" y="4222046"/>
            <a:ext cx="462844" cy="4515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endCxn id="49" idx="2"/>
          </p:cNvCxnSpPr>
          <p:nvPr/>
        </p:nvCxnSpPr>
        <p:spPr>
          <a:xfrm flipV="1">
            <a:off x="4958195" y="4447824"/>
            <a:ext cx="692601" cy="590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6113640" y="4338973"/>
            <a:ext cx="920222" cy="20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1"/>
          </p:cNvCxnSpPr>
          <p:nvPr/>
        </p:nvCxnSpPr>
        <p:spPr>
          <a:xfrm rot="16200000" flipV="1">
            <a:off x="7578716" y="4483201"/>
            <a:ext cx="556403" cy="67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7" idx="5"/>
          </p:cNvCxnSpPr>
          <p:nvPr/>
        </p:nvCxnSpPr>
        <p:spPr>
          <a:xfrm rot="10800000">
            <a:off x="5025978" y="5420272"/>
            <a:ext cx="624821" cy="544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7"/>
          </p:cNvCxnSpPr>
          <p:nvPr/>
        </p:nvCxnSpPr>
        <p:spPr>
          <a:xfrm rot="5400000" flipH="1" flipV="1">
            <a:off x="7583001" y="5286835"/>
            <a:ext cx="493502" cy="760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9" idx="4"/>
            <a:endCxn id="48" idx="0"/>
          </p:cNvCxnSpPr>
          <p:nvPr/>
        </p:nvCxnSpPr>
        <p:spPr>
          <a:xfrm rot="5400000">
            <a:off x="5295195" y="5260624"/>
            <a:ext cx="11740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3"/>
            <a:endCxn id="48" idx="7"/>
          </p:cNvCxnSpPr>
          <p:nvPr/>
        </p:nvCxnSpPr>
        <p:spPr>
          <a:xfrm rot="5400000">
            <a:off x="5930918" y="4722413"/>
            <a:ext cx="1306305" cy="107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134277" y="6148403"/>
            <a:ext cx="940859" cy="2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1" idx="0"/>
            <a:endCxn id="52" idx="4"/>
          </p:cNvCxnSpPr>
          <p:nvPr/>
        </p:nvCxnSpPr>
        <p:spPr>
          <a:xfrm rot="5400000" flipH="1" flipV="1">
            <a:off x="6698898" y="5260625"/>
            <a:ext cx="11740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47" idx="7"/>
          </p:cNvCxnSpPr>
          <p:nvPr/>
        </p:nvCxnSpPr>
        <p:spPr>
          <a:xfrm rot="5400000">
            <a:off x="5125527" y="4507923"/>
            <a:ext cx="493503" cy="692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1"/>
          </p:cNvCxnSpPr>
          <p:nvPr/>
        </p:nvCxnSpPr>
        <p:spPr>
          <a:xfrm rot="16200000" flipH="1" flipV="1">
            <a:off x="6591765" y="5435652"/>
            <a:ext cx="52392" cy="1008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2" idx="2"/>
            <a:endCxn id="49" idx="6"/>
          </p:cNvCxnSpPr>
          <p:nvPr/>
        </p:nvCxnSpPr>
        <p:spPr>
          <a:xfrm rot="10800000">
            <a:off x="6113641" y="4447824"/>
            <a:ext cx="9408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0" idx="4"/>
            <a:endCxn id="51" idx="6"/>
          </p:cNvCxnSpPr>
          <p:nvPr/>
        </p:nvCxnSpPr>
        <p:spPr>
          <a:xfrm rot="5400000">
            <a:off x="7645223" y="5358520"/>
            <a:ext cx="587026" cy="84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8" idx="0"/>
          </p:cNvCxnSpPr>
          <p:nvPr/>
        </p:nvCxnSpPr>
        <p:spPr>
          <a:xfrm rot="5400000" flipH="1" flipV="1">
            <a:off x="5806503" y="4620289"/>
            <a:ext cx="1303075" cy="1151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9275" y="4535101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6,2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99897" y="3953721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8,6</a:t>
            </a:r>
            <a:endParaRPr lang="zh-CN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6045" y="5506954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4,4</a:t>
            </a:r>
            <a:endParaRPr lang="zh-CN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85020" y="4964500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4,4</a:t>
            </a:r>
            <a:endParaRPr lang="zh-CN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73816" y="4200649"/>
            <a:ext cx="48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2,2</a:t>
            </a:r>
            <a:endParaRPr lang="zh-CN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59629" y="4896345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3,3</a:t>
            </a:r>
            <a:endParaRPr lang="zh-CN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999897" y="5966169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6,2</a:t>
            </a:r>
            <a:endParaRPr lang="zh-CN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68171" y="5559143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7,5</a:t>
            </a:r>
            <a:endParaRPr lang="zh-CN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244548" y="5102999"/>
            <a:ext cx="48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8,2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80697" y="6299203"/>
            <a:ext cx="242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带流量的网络</a:t>
            </a:r>
            <a:endParaRPr lang="zh-CN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360105" y="6437702"/>
            <a:ext cx="242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剩余网络</a:t>
            </a:r>
            <a:endParaRPr lang="zh-CN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927211" y="4477648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17704" y="4826000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958195" y="5645453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78103" y="4041000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378103" y="4468972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947092" y="4896346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280187" y="4832651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544650" y="5290450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86960" y="5636777"/>
            <a:ext cx="248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20412" y="6169378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83012" y="5079577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795612" y="4468972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517345" y="5379998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876849" y="5796427"/>
            <a:ext cx="33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Edmonds-Karp</a:t>
            </a:r>
            <a:r>
              <a:rPr lang="zh-CN" altLang="en-US" sz="2400" dirty="0"/>
              <a:t>算法是</a:t>
            </a:r>
            <a:r>
              <a:rPr lang="en-US" altLang="zh-CN" sz="2400" dirty="0"/>
              <a:t>Ford-Fulkerson</a:t>
            </a:r>
            <a:r>
              <a:rPr lang="zh-CN" altLang="en-US" sz="2400" dirty="0"/>
              <a:t>方法的一种实现</a:t>
            </a:r>
            <a:r>
              <a:rPr lang="zh-CN" altLang="en-US" sz="2400" dirty="0" smtClean="0"/>
              <a:t>。</a:t>
            </a:r>
            <a:r>
              <a:rPr lang="en-US" altLang="zh-CN" dirty="0" smtClean="0"/>
              <a:t>Ford-Fulkerson</a:t>
            </a:r>
            <a:r>
              <a:rPr lang="zh-CN" altLang="en-US" dirty="0" smtClean="0"/>
              <a:t>方</a:t>
            </a:r>
            <a:r>
              <a:rPr lang="zh-CN" altLang="en-US" sz="2400" dirty="0" smtClean="0"/>
              <a:t>法步骤：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）初始化一条容量为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和一个剩余网络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。第一个剩余网络就是原图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，每条边的剩余容量初始化为每条边的初始容量</a:t>
            </a:r>
            <a:r>
              <a:rPr lang="en-US" altLang="zh-CN" sz="2400" dirty="0" smtClean="0"/>
              <a:t>r(u, v) = c(u, v)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）在剩余网络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中寻找一条增广路径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，取其瓶颈值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，更新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中每条边的容量</a:t>
            </a:r>
            <a:r>
              <a:rPr lang="en-US" altLang="zh-CN" sz="2400" dirty="0" smtClean="0"/>
              <a:t>r(u, v) = r(u, v) – t</a:t>
            </a:r>
            <a:r>
              <a:rPr lang="zh-CN" altLang="en-US" dirty="0" smtClean="0"/>
              <a:t>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）重复步骤（</a:t>
            </a:r>
            <a:r>
              <a:rPr lang="en-US" altLang="zh-CN" sz="2400" dirty="0"/>
              <a:t>2</a:t>
            </a:r>
            <a:r>
              <a:rPr lang="zh-CN" altLang="en-US" sz="2400" dirty="0"/>
              <a:t>），直到</a:t>
            </a:r>
            <a:r>
              <a:rPr lang="zh-CN" altLang="en-US" sz="2400" dirty="0" smtClean="0"/>
              <a:t>找不到</a:t>
            </a:r>
            <a:r>
              <a:rPr lang="zh-CN" altLang="en-US" dirty="0" smtClean="0"/>
              <a:t>一条增广</a:t>
            </a:r>
            <a:r>
              <a:rPr lang="zh-CN" altLang="en-US" sz="2400" dirty="0" smtClean="0"/>
              <a:t>路径为止。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Ford-Fulkerson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811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/>
              <a:t>用</a:t>
            </a:r>
            <a:r>
              <a:rPr lang="en-US" altLang="zh-CN" sz="2400" dirty="0"/>
              <a:t>BFS</a:t>
            </a:r>
            <a:r>
              <a:rPr lang="zh-CN" altLang="en-US" sz="2400" dirty="0"/>
              <a:t>计算增广路，就是</a:t>
            </a:r>
            <a:r>
              <a:rPr lang="en-US" altLang="zh-CN" sz="2400" dirty="0"/>
              <a:t>Edmonds-Karp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charset="2"/>
              <a:buChar char="l"/>
            </a:pPr>
            <a:r>
              <a:rPr lang="zh-CN" altLang="en-US" sz="2400" dirty="0" smtClean="0"/>
              <a:t>算法步骤如下：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dirty="0" smtClean="0"/>
              <a:t>初始化一条容量为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的流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和一个剩余网络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。第一个剩余网络就是原图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，每条边的剩余容量初始化为每条边的初始容量</a:t>
            </a:r>
            <a:r>
              <a:rPr lang="en-US" altLang="zh-CN" dirty="0" smtClean="0"/>
              <a:t>r(u, v) = c(u, v)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中搜索由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的瓶颈容量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，然后扩张流量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f(u, v) = f(u, v) + t</a:t>
            </a:r>
            <a:r>
              <a:rPr lang="zh-CN" altLang="en-US" dirty="0" smtClean="0"/>
              <a:t>，更新剩余网络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r(u, v) = r(u, v) – t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）重复步骤（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），直到找不到一条由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的最短路径为止。</a:t>
            </a:r>
            <a:endParaRPr lang="zh-CN" altLang="en-US" sz="2400" dirty="0"/>
          </a:p>
          <a:p>
            <a:pPr>
              <a:buFont typeface="Wingdings" charset="2"/>
              <a:buChar char="l"/>
            </a:pPr>
            <a:r>
              <a:rPr lang="zh-CN" altLang="en-US" sz="2400" dirty="0" smtClean="0"/>
              <a:t>复杂</a:t>
            </a:r>
            <a:r>
              <a:rPr lang="zh-CN" altLang="en-US" sz="2400" dirty="0"/>
              <a:t>度：经过</a:t>
            </a:r>
            <a:r>
              <a:rPr lang="en-US" altLang="zh-CN" sz="2400" dirty="0"/>
              <a:t>O(VE)</a:t>
            </a:r>
            <a:r>
              <a:rPr lang="zh-CN" altLang="en-US" sz="2400" dirty="0"/>
              <a:t>次</a:t>
            </a:r>
            <a:r>
              <a:rPr lang="en-US" altLang="zh-CN" sz="2400" dirty="0"/>
              <a:t>BFS</a:t>
            </a:r>
            <a:r>
              <a:rPr lang="zh-CN" altLang="en-US" sz="2400" dirty="0"/>
              <a:t>迭代，所有增广路被找到；一次</a:t>
            </a:r>
            <a:r>
              <a:rPr lang="en-US" altLang="zh-CN" sz="2400" dirty="0"/>
              <a:t>BFS</a:t>
            </a:r>
            <a:r>
              <a:rPr lang="zh-CN" altLang="en-US" sz="2400" dirty="0"/>
              <a:t>的时间是</a:t>
            </a:r>
            <a:r>
              <a:rPr lang="en-US" altLang="zh-CN" sz="2400" dirty="0"/>
              <a:t>O(E)</a:t>
            </a:r>
            <a:r>
              <a:rPr lang="zh-CN" altLang="en-US" sz="2400" dirty="0"/>
              <a:t>；所以总时间是</a:t>
            </a:r>
            <a:r>
              <a:rPr lang="en-US" altLang="zh-CN" sz="2400" dirty="0"/>
              <a:t>O(VE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charset="2"/>
              <a:buChar char="l"/>
            </a:pPr>
            <a:r>
              <a:rPr lang="en-US" altLang="zh-CN" sz="2400" dirty="0"/>
              <a:t>Edmonds-Karp</a:t>
            </a:r>
            <a:r>
              <a:rPr lang="zh-CN" altLang="en-US" sz="2400" dirty="0"/>
              <a:t>算法复杂度高，只能用于小图，所以用邻接矩阵存图就行了。</a:t>
            </a:r>
            <a:endParaRPr lang="en-US" altLang="zh-CN" sz="2400" dirty="0"/>
          </a:p>
          <a:p>
            <a:pPr marL="109728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Edmonds-Karp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476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lang="zh-CN" altLang="en-US" sz="2400" dirty="0" smtClean="0"/>
              <a:t>割</a:t>
            </a:r>
            <a:r>
              <a:rPr lang="zh-CN" altLang="en-US" sz="2400" dirty="0"/>
              <a:t>（</a:t>
            </a:r>
            <a:r>
              <a:rPr lang="en-US" altLang="zh-CN" sz="2400" dirty="0"/>
              <a:t>cut</a:t>
            </a:r>
            <a:r>
              <a:rPr lang="zh-CN" altLang="en-US" sz="2400" dirty="0"/>
              <a:t>）和</a:t>
            </a:r>
            <a:r>
              <a:rPr lang="en-US" altLang="zh-CN" sz="2400" dirty="0"/>
              <a:t>s-t</a:t>
            </a:r>
            <a:r>
              <a:rPr lang="zh-CN" altLang="en-US" sz="2400" dirty="0"/>
              <a:t>割的概念：在有向图流网络</a:t>
            </a:r>
            <a:r>
              <a:rPr lang="en-US" altLang="zh-CN" sz="2400" dirty="0"/>
              <a:t>G=(V, E)</a:t>
            </a:r>
            <a:r>
              <a:rPr lang="zh-CN" altLang="en-US" sz="2400" dirty="0"/>
              <a:t>中，割把图分成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 = V-S</a:t>
            </a:r>
            <a:r>
              <a:rPr lang="zh-CN" altLang="en-US" sz="2400" dirty="0"/>
              <a:t>两部分，这称为</a:t>
            </a:r>
            <a:r>
              <a:rPr lang="en-US" altLang="zh-CN" sz="2400" dirty="0"/>
              <a:t>s-t</a:t>
            </a:r>
            <a:r>
              <a:rPr lang="zh-CN" altLang="en-US" sz="2400" dirty="0"/>
              <a:t>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charset="2"/>
              <a:buChar char="l"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>
              <a:buFont typeface="Wingdings" charset="2"/>
              <a:buChar char="l"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>
              <a:buFont typeface="Wingdings" charset="2"/>
              <a:buChar char="l"/>
            </a:pP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en-US" altLang="zh-CN" sz="2400" dirty="0"/>
              <a:t>s-t</a:t>
            </a:r>
            <a:r>
              <a:rPr lang="zh-CN" altLang="en-US" sz="2400" dirty="0"/>
              <a:t>最小割：找到源点</a:t>
            </a:r>
            <a:r>
              <a:rPr lang="en-US" altLang="zh-CN" sz="2400" dirty="0"/>
              <a:t>s</a:t>
            </a:r>
            <a:r>
              <a:rPr lang="zh-CN" altLang="en-US" sz="2400" dirty="0"/>
              <a:t>和汇点</a:t>
            </a:r>
            <a:r>
              <a:rPr lang="en-US" altLang="zh-CN" sz="2400" dirty="0"/>
              <a:t>t</a:t>
            </a:r>
            <a:r>
              <a:rPr lang="zh-CN" altLang="en-US" sz="2400" dirty="0"/>
              <a:t>之间容量最小的割。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最小割</a:t>
            </a:r>
            <a:endParaRPr kumimoji="1" lang="zh-CN" altLang="en-US" dirty="0"/>
          </a:p>
        </p:txBody>
      </p:sp>
      <p:pic>
        <p:nvPicPr>
          <p:cNvPr id="4" name="Picture 8" descr="C:\Users\luo\AppData\Local\Temp\ksohtml15192\wp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312368" cy="18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984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9776</TotalTime>
  <Words>1760</Words>
  <Application>Microsoft Macintosh PowerPoint</Application>
  <PresentationFormat>全屏显示(4:3)</PresentationFormat>
  <Paragraphs>200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微风</vt:lpstr>
      <vt:lpstr>ACM-ICPC程序设计竞赛基础</vt:lpstr>
      <vt:lpstr>图论2</vt:lpstr>
      <vt:lpstr>网络流问题</vt:lpstr>
      <vt:lpstr>网络流的性质</vt:lpstr>
      <vt:lpstr>最大流算法</vt:lpstr>
      <vt:lpstr>剩余网络和增广路径</vt:lpstr>
      <vt:lpstr>Ford-Fulkerson方法</vt:lpstr>
      <vt:lpstr>Edmonds-Karp算法</vt:lpstr>
      <vt:lpstr>最小割</vt:lpstr>
      <vt:lpstr>最小割定理</vt:lpstr>
      <vt:lpstr>最小费用最大流</vt:lpstr>
      <vt:lpstr>最小费用最大流算法</vt:lpstr>
      <vt:lpstr>二分图匹配</vt:lpstr>
      <vt:lpstr>二分图判断：染色法</vt:lpstr>
      <vt:lpstr>二分图最大匹配问题</vt:lpstr>
      <vt:lpstr>用最大流求解二分图匹配</vt:lpstr>
      <vt:lpstr>二分图最大匹配问题</vt:lpstr>
      <vt:lpstr>步骤</vt:lpstr>
      <vt:lpstr>步骤</vt:lpstr>
      <vt:lpstr>匈牙利算法</vt:lpstr>
      <vt:lpstr>交错路径和匈牙利树</vt:lpstr>
      <vt:lpstr>匈牙利算法演示</vt:lpstr>
      <vt:lpstr>图论2综合习题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399</cp:revision>
  <dcterms:created xsi:type="dcterms:W3CDTF">2022-02-22T13:23:58Z</dcterms:created>
  <dcterms:modified xsi:type="dcterms:W3CDTF">2022-04-27T04:49:02Z</dcterms:modified>
</cp:coreProperties>
</file>