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59" r:id="rId22"/>
    <p:sldId id="363" r:id="rId23"/>
    <p:sldId id="360" r:id="rId24"/>
    <p:sldId id="361" r:id="rId25"/>
    <p:sldId id="362" r:id="rId26"/>
    <p:sldId id="364" r:id="rId27"/>
    <p:sldId id="365" r:id="rId28"/>
    <p:sldId id="355" r:id="rId29"/>
    <p:sldId id="356" r:id="rId30"/>
    <p:sldId id="357" r:id="rId31"/>
    <p:sldId id="358" r:id="rId32"/>
    <p:sldId id="348" r:id="rId33"/>
    <p:sldId id="350" r:id="rId34"/>
    <p:sldId id="351" r:id="rId35"/>
    <p:sldId id="347" r:id="rId36"/>
    <p:sldId id="349" r:id="rId37"/>
    <p:sldId id="352" r:id="rId38"/>
    <p:sldId id="353" r:id="rId39"/>
    <p:sldId id="354" r:id="rId40"/>
    <p:sldId id="287" r:id="rId4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01CABC-1F50-3E40-AA34-B22AD1F1A1CC}" type="datetimeFigureOut">
              <a:rPr kumimoji="1" lang="zh-CN" altLang="en-US" smtClean="0"/>
              <a:pPr/>
              <a:t>2022/5/15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74145"/>
            <a:ext cx="6498158" cy="1724867"/>
          </a:xfrm>
        </p:spPr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程序设计竞赛基础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5841" y="5578999"/>
            <a:ext cx="6498159" cy="9166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 smtClean="0"/>
              <a:t>计算机与信息工程学院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胡毓励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38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矩阵快速幂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Matrix </a:t>
            </a:r>
            <a:r>
              <a:rPr lang="en-US" altLang="zh-CN" dirty="0" err="1" smtClean="0"/>
              <a:t>fastm</a:t>
            </a:r>
            <a:r>
              <a:rPr lang="en-US" altLang="zh-CN" dirty="0" smtClean="0"/>
              <a:t>(Matrix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  <a:br>
              <a:rPr lang="en-US" altLang="zh-CN" dirty="0" smtClean="0"/>
            </a:br>
            <a:r>
              <a:rPr lang="en-US" altLang="zh-CN" dirty="0" smtClean="0"/>
              <a:t>Matrix res;</a:t>
            </a:r>
            <a:br>
              <a:rPr lang="en-US" altLang="zh-CN" dirty="0" smtClean="0"/>
            </a:b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&lt;MAXN;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res.m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1;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初始化为单位矩阵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while(n) {</a:t>
            </a:r>
            <a:br>
              <a:rPr lang="en-US" altLang="zh-CN" dirty="0" smtClean="0"/>
            </a:br>
            <a:r>
              <a:rPr lang="en-US" altLang="zh-CN" dirty="0" smtClean="0"/>
              <a:t>	     if(n&amp;1)</a:t>
            </a:r>
            <a:br>
              <a:rPr lang="en-US" altLang="zh-CN" dirty="0" smtClean="0"/>
            </a:br>
            <a:r>
              <a:rPr lang="en-US" altLang="zh-CN" dirty="0" smtClean="0"/>
              <a:t>		res = Multi(res, a);</a:t>
            </a:r>
            <a:br>
              <a:rPr lang="en-US" altLang="zh-CN" dirty="0" smtClean="0"/>
            </a:br>
            <a:r>
              <a:rPr lang="en-US" altLang="zh-CN" dirty="0" smtClean="0"/>
              <a:t>	     a = Multi(a, a);</a:t>
            </a:r>
            <a:br>
              <a:rPr lang="en-US" altLang="zh-CN" dirty="0" smtClean="0"/>
            </a:br>
            <a:r>
              <a:rPr lang="en-US" altLang="zh-CN" dirty="0" smtClean="0"/>
              <a:t>	     n &gt;&gt;= 1;</a:t>
            </a:r>
            <a:br>
              <a:rPr lang="en-US" altLang="zh-CN" dirty="0" smtClean="0"/>
            </a:br>
            <a:r>
              <a:rPr lang="en-US" altLang="zh-CN" dirty="0" smtClean="0"/>
              <a:t>	}</a:t>
            </a:r>
            <a:br>
              <a:rPr lang="en-US" altLang="zh-CN" dirty="0" smtClean="0"/>
            </a:br>
            <a:r>
              <a:rPr lang="en-US" altLang="zh-CN" dirty="0" smtClean="0"/>
              <a:t> return res;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</a:t>
            </a:r>
            <a:r>
              <a:rPr lang="en-US" altLang="zh-CN" dirty="0" smtClean="0"/>
              <a:t>GCD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经典的欧几里得算法，用辗转相除法求最大公约数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假设</a:t>
            </a:r>
            <a:r>
              <a:rPr lang="en-US" altLang="zh-CN" dirty="0" smtClean="0"/>
              <a:t>a &gt; b, 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{</a:t>
            </a:r>
            <a:br>
              <a:rPr lang="en-US" altLang="zh-CN" dirty="0" smtClean="0"/>
            </a:br>
            <a:r>
              <a:rPr lang="en-US" altLang="zh-CN" dirty="0" smtClean="0"/>
              <a:t>    return b == 0 ? a :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最小公倍数</a:t>
            </a:r>
            <a:r>
              <a:rPr lang="en-US" altLang="zh-CN" dirty="0" smtClean="0"/>
              <a:t>LCM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的最小公倍数计算方法：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lcm(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{</a:t>
            </a:r>
            <a:br>
              <a:rPr lang="en-US" altLang="zh-CN" dirty="0" smtClean="0"/>
            </a:br>
            <a:r>
              <a:rPr lang="en-US" altLang="zh-CN" dirty="0" smtClean="0"/>
              <a:t>    return a * b/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 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二元一次方程的整数解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裴蜀定理：若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是整数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)=d</a:t>
            </a:r>
            <a:r>
              <a:rPr lang="zh-CN" altLang="en-US" dirty="0" smtClean="0"/>
              <a:t>，那么对于任意的整数</a:t>
            </a:r>
            <a:r>
              <a:rPr lang="en-US" altLang="zh-CN" dirty="0" smtClean="0"/>
              <a:t>x, y, </a:t>
            </a:r>
            <a:r>
              <a:rPr lang="en-US" altLang="zh-CN" dirty="0" err="1" smtClean="0"/>
              <a:t>ax+by</a:t>
            </a:r>
            <a:r>
              <a:rPr lang="zh-CN" altLang="en-US" dirty="0" smtClean="0"/>
              <a:t>都一定是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的倍数。特别地，一定存在整数</a:t>
            </a:r>
            <a:r>
              <a:rPr lang="en-US" altLang="zh-CN" dirty="0" smtClean="0"/>
              <a:t>x, y</a:t>
            </a:r>
            <a:r>
              <a:rPr lang="zh-CN" altLang="en-US" dirty="0" smtClean="0"/>
              <a:t>，使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=d</a:t>
            </a:r>
            <a:r>
              <a:rPr lang="zh-CN" altLang="en-US" dirty="0" smtClean="0"/>
              <a:t>成立。</a:t>
            </a:r>
            <a:endParaRPr lang="en-US" altLang="zh-CN" dirty="0" smtClean="0"/>
          </a:p>
          <a:p>
            <a:r>
              <a:rPr lang="zh-CN" altLang="en-US" dirty="0" smtClean="0"/>
              <a:t>裴蜀定理推论：整数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互质的充分必要条件是存在整数</a:t>
            </a:r>
            <a:r>
              <a:rPr lang="en-US" altLang="zh-CN" dirty="0" smtClean="0"/>
              <a:t>x, y</a:t>
            </a:r>
            <a:r>
              <a:rPr lang="zh-CN" altLang="en-US" dirty="0" smtClean="0"/>
              <a:t>使得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给出整数</a:t>
            </a:r>
            <a:r>
              <a:rPr lang="en-US" altLang="zh-CN" dirty="0" smtClean="0"/>
              <a:t>a, b, n</a:t>
            </a:r>
            <a:r>
              <a:rPr lang="zh-CN" altLang="en-US" dirty="0" smtClean="0"/>
              <a:t>，问方程</a:t>
            </a:r>
            <a:r>
              <a:rPr lang="en-US" altLang="zh-CN" dirty="0" smtClean="0"/>
              <a:t>ax + by = n</a:t>
            </a:r>
            <a:r>
              <a:rPr lang="zh-CN" altLang="en-US" dirty="0" smtClean="0"/>
              <a:t>什么时候有整数解？如何求所有的整数解？</a:t>
            </a:r>
          </a:p>
          <a:p>
            <a:r>
              <a:rPr lang="zh-CN" altLang="en-US" dirty="0" smtClean="0"/>
              <a:t>有解的充分必要条件：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可以整除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方程</a:t>
            </a:r>
            <a:r>
              <a:rPr lang="en-US" altLang="zh-CN" dirty="0" smtClean="0"/>
              <a:t>ax + by = n</a:t>
            </a:r>
            <a:r>
              <a:rPr lang="zh-CN" altLang="en-US" dirty="0" smtClean="0"/>
              <a:t>有解的充要条件是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| n</a:t>
            </a:r>
            <a:r>
              <a:rPr lang="zh-CN" altLang="en-US" dirty="0" smtClean="0"/>
              <a:t>，如果该方程存在一个特解</a:t>
            </a:r>
            <a:r>
              <a:rPr lang="en-US" altLang="zh-CN" dirty="0" smtClean="0"/>
              <a:t>x0, y0, </a:t>
            </a:r>
            <a:r>
              <a:rPr lang="zh-CN" altLang="en-US" dirty="0" smtClean="0"/>
              <a:t>那么通解为：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x= x0 + </a:t>
            </a:r>
            <a:r>
              <a:rPr lang="en-US" altLang="zh-CN" dirty="0" err="1" smtClean="0"/>
              <a:t>bt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y= y0 - at, t</a:t>
            </a:r>
            <a:r>
              <a:rPr lang="zh-CN" altLang="en-US" dirty="0" smtClean="0"/>
              <a:t>为整数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d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，于是方程转化为 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kd</a:t>
            </a:r>
            <a:r>
              <a:rPr lang="en-US" altLang="zh-CN" dirty="0" smtClean="0"/>
              <a:t>, k = n/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。所以只要求出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 = d</a:t>
            </a:r>
            <a:r>
              <a:rPr lang="zh-CN" altLang="en-US" dirty="0" smtClean="0"/>
              <a:t>的特解，就可以求出原方程的所有解。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根据欧几里得算法，有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x1, y1</a:t>
            </a:r>
            <a:r>
              <a:rPr lang="zh-CN" altLang="en-US" dirty="0" smtClean="0"/>
              <a:t>满足方程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ax1+by1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x2, y2</a:t>
            </a:r>
            <a:r>
              <a:rPr lang="zh-CN" altLang="en-US" dirty="0" smtClean="0"/>
              <a:t>满足方程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 + (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)y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bx2 + (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)y2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所以有</a:t>
            </a:r>
            <a:r>
              <a:rPr lang="en-US" altLang="zh-CN" dirty="0" smtClean="0"/>
              <a:t>ax1+by1  = bx2 + (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)y2 = bx2 + (a – (a/b) *b)y2</a:t>
            </a:r>
            <a:r>
              <a:rPr lang="zh-CN" altLang="en-US" dirty="0" smtClean="0"/>
              <a:t>，移项得到</a:t>
            </a:r>
            <a:r>
              <a:rPr lang="en-US" altLang="zh-CN" dirty="0" smtClean="0"/>
              <a:t>a(x1-y2)+b(y1-x2+(a/b)y2) = 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所以有</a:t>
            </a:r>
            <a:r>
              <a:rPr lang="en-US" altLang="zh-CN" dirty="0" smtClean="0"/>
              <a:t>x1=y2, y1 = x2 – (a/b)y2</a:t>
            </a:r>
            <a:r>
              <a:rPr lang="zh-CN" altLang="en-US" dirty="0" smtClean="0"/>
              <a:t>。于是，如果已经求出</a:t>
            </a:r>
            <a:r>
              <a:rPr lang="en-US" altLang="zh-CN" dirty="0" smtClean="0"/>
              <a:t>x2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y2</a:t>
            </a:r>
            <a:r>
              <a:rPr lang="zh-CN" altLang="en-US" dirty="0" smtClean="0"/>
              <a:t>，就能求出</a:t>
            </a:r>
            <a:r>
              <a:rPr lang="en-US" altLang="zh-CN" dirty="0" smtClean="0"/>
              <a:t>x1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对于方程</a:t>
            </a:r>
            <a:r>
              <a:rPr lang="en-US" altLang="zh-CN" dirty="0" smtClean="0"/>
              <a:t>bx2 + (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)y2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(b,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，可进一步迭代，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，直到出现</a:t>
            </a:r>
            <a:r>
              <a:rPr lang="en-US" altLang="zh-CN" dirty="0" smtClean="0"/>
              <a:t>ax+0y=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0)</a:t>
            </a:r>
            <a:r>
              <a:rPr lang="zh-CN" altLang="en-US" dirty="0" smtClean="0"/>
              <a:t>为止，此时的特解为</a:t>
            </a:r>
            <a:r>
              <a:rPr lang="en-US" altLang="zh-CN" dirty="0" smtClean="0"/>
              <a:t>x=1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y=0</a:t>
            </a:r>
            <a:r>
              <a:rPr lang="zh-CN" altLang="en-US" dirty="0" smtClean="0"/>
              <a:t>。然后逐步返回迭代，可以计算出最初的</a:t>
            </a:r>
            <a:r>
              <a:rPr lang="en-US" altLang="zh-CN" dirty="0" smtClean="0"/>
              <a:t>x1, y1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扩展欧几里得算法递归代码（假设</a:t>
            </a:r>
            <a:r>
              <a:rPr lang="en-US" altLang="zh-CN" dirty="0" smtClean="0"/>
              <a:t>a &gt; 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void </a:t>
            </a:r>
            <a:r>
              <a:rPr lang="en-US" altLang="zh-CN" dirty="0" err="1" smtClean="0"/>
              <a:t>extend_gcd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&amp;y)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if (b == 0) {</a:t>
            </a:r>
            <a:br>
              <a:rPr lang="en-US" altLang="zh-CN" dirty="0" smtClean="0"/>
            </a:br>
            <a:r>
              <a:rPr lang="en-US" altLang="zh-CN" dirty="0" smtClean="0"/>
              <a:t>	    x = 1, y = 0;</a:t>
            </a:r>
            <a:br>
              <a:rPr lang="en-US" altLang="zh-CN" dirty="0" smtClean="0"/>
            </a:br>
            <a:r>
              <a:rPr lang="en-US" altLang="zh-CN" dirty="0" smtClean="0"/>
              <a:t>           return;</a:t>
            </a:r>
            <a:br>
              <a:rPr lang="en-US" altLang="zh-CN" dirty="0" smtClean="0"/>
            </a:br>
            <a:r>
              <a:rPr lang="en-US" altLang="zh-CN" dirty="0" smtClean="0"/>
              <a:t>	}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extendGCD</a:t>
            </a:r>
            <a:r>
              <a:rPr lang="en-US" altLang="zh-CN" dirty="0" smtClean="0"/>
              <a:t>(b,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, x, y);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x;</a:t>
            </a:r>
            <a:br>
              <a:rPr lang="en-US" altLang="zh-CN" dirty="0" smtClean="0"/>
            </a:br>
            <a:r>
              <a:rPr lang="en-US" altLang="zh-CN" dirty="0" smtClean="0"/>
              <a:t>	x = y;</a:t>
            </a:r>
            <a:br>
              <a:rPr lang="en-US" altLang="zh-CN" dirty="0" smtClean="0"/>
            </a:br>
            <a:r>
              <a:rPr lang="en-US" altLang="zh-CN" dirty="0" smtClean="0"/>
              <a:t>	y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 (a/b)*y;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同余：整数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mod m = b mod m,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同余，模为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≡ b (mod m)</a:t>
            </a: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的整数倍，即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| (a-b)</a:t>
            </a:r>
          </a:p>
          <a:p>
            <a:pPr marL="457200" indent="-457200">
              <a:buFont typeface="Wingdings" charset="2"/>
              <a:buChar char="l"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一元线性同余方程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ax ≡ b (mod m)</a:t>
            </a:r>
            <a:r>
              <a:rPr lang="zh-CN" altLang="en-US" dirty="0" smtClean="0"/>
              <a:t>，这里</a:t>
            </a:r>
            <a:r>
              <a:rPr lang="en-US" altLang="zh-CN" dirty="0" smtClean="0"/>
              <a:t>a, b, m</a:t>
            </a:r>
            <a:r>
              <a:rPr lang="zh-CN" altLang="en-US" dirty="0" smtClean="0"/>
              <a:t>都是整数，求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根据同余的性质，得到</a:t>
            </a:r>
            <a:r>
              <a:rPr lang="en-US" altLang="zh-CN" dirty="0" smtClean="0"/>
              <a:t>ax – 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的整数倍，设为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ax-my=b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y</a:t>
            </a:r>
            <a:r>
              <a:rPr lang="zh-CN" altLang="en-US" dirty="0" smtClean="0"/>
              <a:t>可以为负数，所以方程可以改为</a:t>
            </a:r>
            <a:r>
              <a:rPr lang="en-US" altLang="zh-CN" dirty="0" smtClean="0"/>
              <a:t>ax + my = b</a:t>
            </a:r>
            <a:r>
              <a:rPr lang="zh-CN" altLang="en-US" dirty="0" smtClean="0"/>
              <a:t>，这就是扩展欧几里得算法的二元一次不定方程。</a:t>
            </a:r>
          </a:p>
          <a:p>
            <a:r>
              <a:rPr lang="zh-CN" altLang="en-US" dirty="0" smtClean="0"/>
              <a:t>于是，当且仅当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m)</a:t>
            </a:r>
            <a:r>
              <a:rPr lang="zh-CN" altLang="en-US" dirty="0" smtClean="0"/>
              <a:t>能整除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时，方程才有整数解。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，求解方程</a:t>
            </a:r>
            <a:r>
              <a:rPr lang="en-US" altLang="zh-CN" dirty="0" smtClean="0"/>
              <a:t>ax≡1 (mod m)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ax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余数是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上述方程的一个解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，称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模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的逆。</a:t>
            </a:r>
            <a:endParaRPr lang="en-US" altLang="zh-CN" dirty="0" smtClean="0"/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根据前面的结论，该方程有解的条件是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互质。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因此该方程等价于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+ my =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，用扩展欧几里得算法求解。这样的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解有很多。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dirty="0" smtClean="0"/>
              <a:t>整数性问题：整除、快速幂、最大公约数、最小公倍数；欧几里得算法、扩展欧几里得算法；</a:t>
            </a:r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素数问题：素数判定、区间素数统计；</a:t>
            </a:r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同余问题：模运算、同余方程、中国剩余定理、逆元；</a:t>
            </a:r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乘性函数： 欧拉函数。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目标：掌握上述数论算法。</a:t>
            </a:r>
          </a:p>
          <a:p>
            <a:pPr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数论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59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求逆元的代码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mod_inverse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m) {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y;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m, x, y); // x= x0 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y= y0 - at,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(m + x % m) % m;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x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如果是负数，则返回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+ x %m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// x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如果是正数，则返回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x%m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//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综合起来就是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 + x % m) % m</a:t>
            </a:r>
            <a:b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“中国剩余定理”又称“孙子定理”。其描述为：“有物不知其数，三三数之剩二，五五数之剩三，七七数之剩二。问物几何？ ”即，一个整数除以三余二，除以五余三，除以七余二，求这个整数。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(n&gt;=1)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个两两互素的正整数，对于任意正整数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，一次同余方程组：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≡b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(mod 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)(1&lt;=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必有解，通解为：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... 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是满足同余方程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≡1(mod 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M/m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很显然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 (1&lt;=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&lt;=n)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根据假设，对于任意的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∈{1, 2, … , n}</a:t>
            </a:r>
            <a:r>
              <a:rPr lang="zh-CN" altLang="en-US" dirty="0" smtClean="0"/>
              <a:t>，有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 = 1,  </a:t>
            </a:r>
            <a:r>
              <a:rPr lang="en-US" altLang="zh-CN" dirty="0" err="1" smtClean="0"/>
              <a:t>i≠j</a:t>
            </a:r>
            <a:r>
              <a:rPr lang="zh-CN" altLang="en-US" dirty="0" smtClean="0"/>
              <a:t>，所以有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 = 1</a:t>
            </a:r>
            <a:r>
              <a:rPr lang="zh-CN" altLang="en-US" dirty="0" smtClean="0"/>
              <a:t>。这就说明存在整数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，使得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≡ </a:t>
            </a:r>
            <a:r>
              <a:rPr lang="en-US" altLang="zh-CN" dirty="0" smtClean="0"/>
              <a:t>1 (mod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，所以根据同余的乘法性质，有：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 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/>
              <a:t> (mod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对于任意的</a:t>
            </a:r>
            <a:r>
              <a:rPr lang="en-US" altLang="zh-CN" dirty="0" smtClean="0"/>
              <a:t>j ∈{1, 2, … , n}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j≠i</a:t>
            </a:r>
            <a:r>
              <a:rPr lang="zh-CN" altLang="en-US" dirty="0" smtClean="0"/>
              <a:t>，有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/>
              <a:t> (mod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... 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∑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(j</a:t>
            </a:r>
            <a:r>
              <a:rPr lang="en-US" altLang="zh-CN" dirty="0" smtClean="0"/>
              <a:t> 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 </a:t>
            </a:r>
            <a:r>
              <a:rPr lang="zh-CN" altLang="en-US" dirty="0" smtClean="0"/>
              <a:t>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/>
              <a:t>(mod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∈{1, 2, … , n}</a:t>
            </a:r>
            <a:r>
              <a:rPr lang="zh-CN" altLang="en-US" dirty="0" smtClean="0"/>
              <a:t>。即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是方程组的一个解。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x1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x2</a:t>
            </a:r>
            <a:r>
              <a:rPr lang="zh-CN" altLang="en-US" dirty="0" smtClean="0"/>
              <a:t>是方程组的两个解，那么对于任意的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∈{1, 2, … , n}</a:t>
            </a:r>
            <a:r>
              <a:rPr lang="zh-CN" altLang="en-US" dirty="0" smtClean="0"/>
              <a:t>，均有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– 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≡</a:t>
            </a:r>
            <a:r>
              <a:rPr lang="en-US" altLang="zh-CN" dirty="0" smtClean="0"/>
              <a:t>0(mod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，所以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/>
              <a:t>一定能整除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– 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。这就说明方程组的任意两个解之间必然相差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的整数倍。所以</a:t>
            </a:r>
            <a:r>
              <a:rPr lang="en-US" altLang="zh-CN" dirty="0" smtClean="0"/>
              <a:t>x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... 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是整数。</a:t>
            </a:r>
            <a:endParaRPr lang="en-US" altLang="zh-CN" baseline="-25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/>
              <a:t>素数：一个数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，如果不能被</a:t>
            </a:r>
            <a:r>
              <a:rPr lang="en-US" altLang="zh-CN" dirty="0" smtClean="0"/>
              <a:t>[2, n-1]</a:t>
            </a:r>
            <a:r>
              <a:rPr lang="zh-CN" altLang="en-US" dirty="0" smtClean="0"/>
              <a:t>内的所有数整除，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就是素数。</a:t>
            </a:r>
            <a:endParaRPr lang="en-US" altLang="zh-CN" dirty="0" smtClean="0"/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素数的基本问题：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判断一个数是否为素数；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统计区间内素数的数量。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/>
              <a:t>时间复杂度为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1/2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，可用于判断</a:t>
            </a:r>
            <a:r>
              <a:rPr lang="en-US" altLang="zh-CN" dirty="0" smtClean="0"/>
              <a:t>n&lt;=10</a:t>
            </a:r>
            <a:r>
              <a:rPr lang="en-US" altLang="zh-CN" baseline="30000" dirty="0" smtClean="0"/>
              <a:t>12</a:t>
            </a:r>
            <a:r>
              <a:rPr lang="zh-CN" altLang="en-US" dirty="0" smtClean="0"/>
              <a:t>的数</a:t>
            </a:r>
            <a:endParaRPr lang="en-US" altLang="zh-CN" baseline="30000" dirty="0" smtClean="0"/>
          </a:p>
          <a:p>
            <a:pPr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if(n &lt;=1)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false;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&lt;=n;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n%i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==0)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false;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true;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求素数数量：埃式筛法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埃式筛法：求区间</a:t>
            </a:r>
            <a:r>
              <a:rPr lang="en-US" altLang="zh-CN" dirty="0" smtClean="0"/>
              <a:t>[2, n]</a:t>
            </a:r>
            <a:r>
              <a:rPr lang="zh-CN" altLang="en-US" dirty="0" smtClean="0"/>
              <a:t>内所有的素数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初始队列：</a:t>
            </a:r>
            <a:r>
              <a:rPr lang="en-US" altLang="zh-CN" dirty="0" smtClean="0"/>
              <a:t>{2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n}</a:t>
            </a:r>
            <a:br>
              <a:rPr lang="en-US" altLang="zh-CN" dirty="0" smtClean="0"/>
            </a:br>
            <a:r>
              <a:rPr lang="en-US" altLang="zh-CN" dirty="0" smtClean="0"/>
              <a:t>step 1</a:t>
            </a:r>
            <a:r>
              <a:rPr lang="zh-CN" altLang="en-US" dirty="0" smtClean="0"/>
              <a:t>：输出最小的素数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然后筛掉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的倍数，剩下</a:t>
            </a:r>
            <a:r>
              <a:rPr lang="en-US" altLang="zh-CN" dirty="0" smtClean="0"/>
              <a:t>{3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...}</a:t>
            </a:r>
            <a:br>
              <a:rPr lang="en-US" altLang="zh-CN" dirty="0" smtClean="0"/>
            </a:br>
            <a:r>
              <a:rPr lang="en-US" altLang="zh-CN" dirty="0" smtClean="0"/>
              <a:t> step 2</a:t>
            </a:r>
            <a:r>
              <a:rPr lang="zh-CN" altLang="en-US" dirty="0" smtClean="0"/>
              <a:t>：输出最小的素数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然后筛掉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的倍数，剩下</a:t>
            </a:r>
            <a:r>
              <a:rPr lang="en-US" altLang="zh-CN" dirty="0" smtClean="0"/>
              <a:t>{5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...}</a:t>
            </a:r>
            <a:br>
              <a:rPr lang="en-US" altLang="zh-CN" dirty="0" smtClean="0"/>
            </a:br>
            <a:r>
              <a:rPr lang="en-US" altLang="zh-CN" dirty="0" smtClean="0"/>
              <a:t> step 3</a:t>
            </a:r>
            <a:r>
              <a:rPr lang="zh-CN" altLang="en-US" dirty="0" smtClean="0"/>
              <a:t>：输出最小的素数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然后筛掉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的倍数，剩下</a:t>
            </a:r>
            <a:r>
              <a:rPr lang="en-US" altLang="zh-CN" dirty="0" smtClean="0"/>
              <a:t>{7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...}</a:t>
            </a:r>
            <a:br>
              <a:rPr lang="en-US" altLang="zh-CN" dirty="0" smtClean="0"/>
            </a:br>
            <a:r>
              <a:rPr lang="zh-CN" altLang="en-US" dirty="0" smtClean="0"/>
              <a:t>继续以上步骤，直到队列为空。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埃式筛法代码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    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MAXN = 1e7;                 //</a:t>
            </a:r>
            <a:r>
              <a:rPr lang="zh-CN" altLang="en-US" dirty="0" smtClean="0"/>
              <a:t>定义空间大小，</a:t>
            </a:r>
            <a:r>
              <a:rPr lang="en-US" altLang="zh-CN" dirty="0" smtClean="0"/>
              <a:t>1e7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10M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prime[MAXN+1];               //</a:t>
            </a:r>
            <a:r>
              <a:rPr lang="zh-CN" altLang="en-US" dirty="0" smtClean="0"/>
              <a:t>存放素数，它记录</a:t>
            </a:r>
            <a:r>
              <a:rPr lang="en-US" altLang="zh-CN" dirty="0" smtClean="0"/>
              <a:t>visit[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false</a:t>
            </a:r>
            <a:r>
              <a:rPr lang="zh-CN" altLang="en-US" dirty="0" smtClean="0"/>
              <a:t>的项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bool</a:t>
            </a:r>
            <a:r>
              <a:rPr lang="en-US" altLang="zh-CN" dirty="0" smtClean="0"/>
              <a:t> visit[MAXN+1];                   //true</a:t>
            </a:r>
            <a:r>
              <a:rPr lang="zh-CN" altLang="en-US" dirty="0" smtClean="0"/>
              <a:t>表示被筛掉，不是素数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E_sieve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 {                 //</a:t>
            </a:r>
            <a:r>
              <a:rPr lang="zh-CN" altLang="en-US" dirty="0" smtClean="0"/>
              <a:t>埃式筛法，计算</a:t>
            </a:r>
            <a:r>
              <a:rPr lang="en-US" altLang="zh-CN" dirty="0" smtClean="0"/>
              <a:t>[2, n]</a:t>
            </a:r>
            <a:r>
              <a:rPr lang="zh-CN" altLang="en-US" dirty="0" smtClean="0"/>
              <a:t>内的素数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k=0;                            //</a:t>
            </a:r>
            <a:r>
              <a:rPr lang="zh-CN" altLang="en-US" dirty="0" smtClean="0"/>
              <a:t>统计素数个数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  <a:br>
              <a:rPr lang="en-US" altLang="zh-CN" dirty="0" smtClean="0"/>
            </a:br>
            <a:r>
              <a:rPr lang="en-US" altLang="zh-CN" dirty="0" smtClean="0"/>
              <a:t>        visit[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 false;  //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        //</a:t>
            </a:r>
            <a:r>
              <a:rPr lang="zh-CN" altLang="en-US" dirty="0" smtClean="0"/>
              <a:t>从第一个素数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开始。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if(!visit[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{</a:t>
            </a:r>
            <a:br>
              <a:rPr lang="en-US" altLang="zh-CN" dirty="0" smtClean="0"/>
            </a:br>
            <a:r>
              <a:rPr lang="en-US" altLang="zh-CN" dirty="0" smtClean="0"/>
              <a:t>	    prime[k++]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             //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是素数，存储到</a:t>
            </a:r>
            <a:r>
              <a:rPr lang="en-US" altLang="zh-CN" dirty="0" smtClean="0"/>
              <a:t>prime[]</a:t>
            </a:r>
            <a:r>
              <a:rPr lang="zh-CN" altLang="en-US" dirty="0" smtClean="0"/>
              <a:t>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j=2*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j&lt;=n; j+=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 //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的倍数，都不是素数。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        visit[j] = true;          //</a:t>
            </a:r>
            <a:r>
              <a:rPr lang="zh-CN" altLang="en-US" dirty="0" smtClean="0"/>
              <a:t>标记为非素数，筛掉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}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 k;                              //</a:t>
            </a:r>
            <a:r>
              <a:rPr lang="zh-CN" altLang="en-US" dirty="0" smtClean="0"/>
              <a:t>返回素数个数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埃式筛法的复杂度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时间复杂度：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的倍数被筛掉，计算</a:t>
            </a:r>
            <a:r>
              <a:rPr lang="en-US" altLang="zh-CN" dirty="0" smtClean="0"/>
              <a:t>n/2</a:t>
            </a:r>
            <a:r>
              <a:rPr lang="zh-CN" altLang="en-US" dirty="0" smtClean="0"/>
              <a:t>次；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的倍数被筛掉，计算</a:t>
            </a:r>
            <a:r>
              <a:rPr lang="en-US" altLang="zh-CN" dirty="0" smtClean="0"/>
              <a:t>n/3</a:t>
            </a:r>
            <a:r>
              <a:rPr lang="zh-CN" altLang="en-US" dirty="0" smtClean="0"/>
              <a:t>次；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5</a:t>
            </a:r>
            <a:r>
              <a:rPr lang="zh-CN" altLang="en-US" dirty="0" smtClean="0"/>
              <a:t>的倍数被筛掉，</a:t>
            </a:r>
            <a:r>
              <a:rPr lang="en-US" altLang="zh-CN" dirty="0" smtClean="0"/>
              <a:t>n/5</a:t>
            </a:r>
            <a:r>
              <a:rPr lang="zh-CN" altLang="en-US" dirty="0" smtClean="0"/>
              <a:t>次</a:t>
            </a:r>
            <a:r>
              <a:rPr lang="en-US" altLang="zh-CN" dirty="0" smtClean="0"/>
              <a:t>......</a:t>
            </a:r>
            <a:br>
              <a:rPr lang="en-US" altLang="zh-CN" dirty="0" smtClean="0"/>
            </a:br>
            <a:r>
              <a:rPr lang="zh-CN" altLang="en-US" dirty="0" smtClean="0"/>
              <a:t>总次数：</a:t>
            </a:r>
            <a:r>
              <a:rPr lang="en-US" altLang="zh-CN" dirty="0" smtClean="0"/>
              <a:t>O(n/2+n/3+n/5+…) = O(</a:t>
            </a:r>
            <a:r>
              <a:rPr lang="en-US" altLang="zh-CN" dirty="0" err="1" smtClean="0"/>
              <a:t>nloglogn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defRPr/>
            </a:pPr>
            <a:r>
              <a:rPr lang="zh-CN" altLang="en-US" dirty="0" smtClean="0"/>
              <a:t>空间复杂度：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程序用到了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visit[MAXN+1]</a:t>
            </a:r>
            <a:r>
              <a:rPr lang="zh-CN" altLang="en-US" dirty="0" smtClean="0"/>
              <a:t>数组，当</a:t>
            </a:r>
            <a:r>
              <a:rPr lang="en-US" altLang="zh-CN" dirty="0" smtClean="0"/>
              <a:t>MAXN = 10</a:t>
            </a:r>
            <a:r>
              <a:rPr lang="en-US" altLang="zh-CN" baseline="30000" dirty="0" smtClean="0"/>
              <a:t>7</a:t>
            </a:r>
            <a:r>
              <a:rPr lang="zh-CN" altLang="en-US" dirty="0" smtClean="0"/>
              <a:t>时，约</a:t>
            </a:r>
            <a:r>
              <a:rPr lang="en-US" altLang="zh-CN" dirty="0" smtClean="0"/>
              <a:t>10M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一般限制空间为</a:t>
            </a:r>
            <a:r>
              <a:rPr lang="en-US" altLang="zh-CN" dirty="0" smtClean="0"/>
              <a:t>65M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不能再大了。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一个整数被正整数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除后，余数有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中情形：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0,1,2,...,n-1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，它们彼此对模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不同余。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是否同余对整数集进行分类，可以把整数分成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个等价类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[1]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 , [n-1]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个等价类称作模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剩余类性质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定理：对模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的剩余类，具有如下性质：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）任一整数包含在一个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0&lt;=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&lt;=n-1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[j]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的充要条件是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≡ j (mod 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[j]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空集的充要条件是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j (mod 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定义：在模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的剩余类中各取一个数</a:t>
            </a:r>
            <a:r>
              <a:rPr lang="en-US" altLang="zh-CN" dirty="0" err="1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属于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]</a:t>
            </a:r>
            <a:r>
              <a:rPr lang="en-US" altLang="zh-CN" baseline="-25000" dirty="0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,0&lt;=</a:t>
            </a:r>
            <a:r>
              <a:rPr lang="en-US" altLang="zh-CN" dirty="0" err="1" smtClean="0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&lt;=n-1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，此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个整数称为模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的一个完全剩余系。</a:t>
            </a:r>
            <a:endParaRPr lang="en-US" altLang="zh-CN" baseline="-25000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模运算是大数运算中的常用操作</a:t>
            </a:r>
          </a:p>
          <a:p>
            <a:r>
              <a:rPr lang="zh-CN" altLang="en-US" dirty="0" smtClean="0"/>
              <a:t>定义取模运算为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的余数，即：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 mod m = a % m</a:t>
            </a:r>
          </a:p>
          <a:p>
            <a:r>
              <a:rPr lang="zh-CN" altLang="en-US" dirty="0" smtClean="0"/>
              <a:t>取模操作满足以下性质：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(a + b) % m = (a % m + b % m) % m</a:t>
            </a:r>
          </a:p>
          <a:p>
            <a:r>
              <a:rPr lang="zh-CN" altLang="en-US" dirty="0" smtClean="0"/>
              <a:t>类似的操作还有：减法和乘法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(a - b) % m = (a % m - b % m) % m</a:t>
            </a:r>
            <a:br>
              <a:rPr lang="en-US" altLang="zh-CN" dirty="0" smtClean="0"/>
            </a:br>
            <a:r>
              <a:rPr lang="en-US" altLang="zh-CN" dirty="0" smtClean="0"/>
              <a:t> (a </a:t>
            </a:r>
            <a:r>
              <a:rPr lang="zh-CN" altLang="en-US" dirty="0" smtClean="0"/>
              <a:t>*</a:t>
            </a:r>
            <a:r>
              <a:rPr lang="en-US" altLang="zh-CN" dirty="0" smtClean="0"/>
              <a:t> b) % m = ((a % m) </a:t>
            </a:r>
            <a:r>
              <a:rPr lang="zh-CN" altLang="en-US" dirty="0" smtClean="0"/>
              <a:t>*</a:t>
            </a:r>
            <a:r>
              <a:rPr lang="en-US" altLang="zh-CN" dirty="0" smtClean="0"/>
              <a:t> (b % m)) % m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定义：小于或等于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互素的正整数个数，称为欧拉函数，记为ψ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例如，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=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=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=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=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=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是素数，则有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 = p - 1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的质因数为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则欧拉函数ψ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 = n(1-1/p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(1-1/p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)... (1-1/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例如，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= 4(1-1/2) =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= 6(1-1/2) (1-1/3) = 2</a:t>
            </a: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引理：如果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是一个素数，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是一个正整数，那么ψ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例如，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p=3,n=2,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- 3 = 6</a:t>
            </a:r>
            <a:endParaRPr lang="en-US" altLang="zh-CN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欧拉函数的实现算法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Euler(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 = n;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n%i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==0) {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 /=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res = res </a:t>
            </a:r>
            <a:r>
              <a:rPr lang="mr-I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 /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while(n %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n /=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(n &gt; 1)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 = res </a:t>
            </a:r>
            <a:r>
              <a:rPr lang="mr-I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res/n;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res;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定义：在数论中，积性函数是指一个定义域为正整数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的算术函数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，有如下性质：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f(1)=1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互质时，有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)=f(a)f(b)</a:t>
            </a: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定义：若一个函数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有如下性质：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f(1)=1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，且对两个随意正整数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而言，不只限这两数互质时，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)=f(a)f(b)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都成立，则称此函数为完全积性函数。</a:t>
            </a:r>
            <a:endParaRPr lang="en-US" altLang="zh-CN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定理：对任意正整数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有素数幂分解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... 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是一个积性函数，那么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 = f(p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)f(p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)... 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是一个积性函数，且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)=f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是一个完全积性函数。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引理：设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是互素的正整数，那么ψ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欧拉定理和费马小定理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欧拉定理：设正整数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互素，则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≡ 1(mod m)</a:t>
            </a:r>
            <a:endParaRPr lang="en-US" altLang="zh-CN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费马小定理：当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是素数时，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m-1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 1 (mod m)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高精度计算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怎么计算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中，最大的数据类型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64</a:t>
            </a:r>
            <a:r>
              <a:rPr lang="en-US" altLang="zh-CN" dirty="0" smtClean="0"/>
              <a:t>=18446744073709551616</a:t>
            </a:r>
          </a:p>
          <a:p>
            <a:pPr marL="457200" indent="-457200">
              <a:buFont typeface="Wingdings" charset="2"/>
              <a:buChar char="l"/>
            </a:pPr>
            <a:r>
              <a:rPr lang="en-US" altLang="zh-CN" dirty="0" smtClean="0"/>
              <a:t>10000!</a:t>
            </a:r>
            <a:r>
              <a:rPr lang="zh-CN" altLang="en-US" dirty="0" smtClean="0"/>
              <a:t>的末尾有</a:t>
            </a:r>
            <a:r>
              <a:rPr lang="en-US" altLang="zh-CN" dirty="0" smtClean="0"/>
              <a:t>2499</a:t>
            </a:r>
            <a:r>
              <a:rPr lang="zh-CN" altLang="en-US" dirty="0" smtClean="0"/>
              <a:t>个零。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，它能计算无限大的数，直到计算机内存爆满。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！的代码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smtClean="0"/>
              <a:t>     import </a:t>
            </a:r>
            <a:r>
              <a:rPr lang="en-US" altLang="zh-CN" sz="2000" dirty="0" err="1" smtClean="0"/>
              <a:t>java.math.BigInteger</a:t>
            </a:r>
            <a:r>
              <a:rPr lang="en-US" altLang="zh-CN" sz="2000" dirty="0" smtClean="0"/>
              <a:t>;</a:t>
            </a:r>
            <a:br>
              <a:rPr lang="en-US" altLang="zh-CN" sz="2000" dirty="0" smtClean="0"/>
            </a:b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java.util</a:t>
            </a:r>
            <a:r>
              <a:rPr lang="en-US" altLang="zh-CN" sz="2000" dirty="0" smtClean="0"/>
              <a:t>.*;</a:t>
            </a:r>
            <a:br>
              <a:rPr lang="en-US" altLang="zh-CN" sz="2000" dirty="0" smtClean="0"/>
            </a:br>
            <a:r>
              <a:rPr lang="en-US" altLang="zh-CN" dirty="0" smtClean="0"/>
              <a:t>public class Main {</a:t>
            </a:r>
            <a:br>
              <a:rPr lang="en-US" altLang="zh-CN" dirty="0" smtClean="0"/>
            </a:br>
            <a:r>
              <a:rPr lang="en-US" altLang="zh-CN" dirty="0" smtClean="0"/>
              <a:t>     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Scanner input = new Scanner(</a:t>
            </a:r>
            <a:r>
              <a:rPr lang="en-US" altLang="zh-CN" dirty="0" err="1" smtClean="0"/>
              <a:t>System.in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while(</a:t>
            </a:r>
            <a:r>
              <a:rPr lang="en-US" altLang="zh-CN" dirty="0" err="1" smtClean="0"/>
              <a:t>input.hasNext</a:t>
            </a:r>
            <a:r>
              <a:rPr lang="en-US" altLang="zh-CN" dirty="0" smtClean="0"/>
              <a:t>()) {</a:t>
            </a:r>
            <a:br>
              <a:rPr lang="en-US" altLang="zh-CN" dirty="0" smtClean="0"/>
            </a:br>
            <a:r>
              <a:rPr lang="en-US" altLang="zh-CN" dirty="0" smtClean="0"/>
              <a:t>	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</a:t>
            </a:r>
            <a:r>
              <a:rPr lang="en-US" altLang="zh-CN" dirty="0" err="1" smtClean="0"/>
              <a:t>input.nextInt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	     </a:t>
            </a:r>
            <a:r>
              <a:rPr lang="en-US" altLang="zh-CN" dirty="0" err="1" smtClean="0"/>
              <a:t>BigInteger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BigInteger.ONE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	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  <a:br>
              <a:rPr lang="en-US" altLang="zh-CN" dirty="0" smtClean="0"/>
            </a:br>
            <a:r>
              <a:rPr lang="en-US" altLang="zh-CN" dirty="0" smtClean="0"/>
              <a:t>	 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ans.multiply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BigInteger.valueOf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));</a:t>
            </a:r>
            <a:br>
              <a:rPr lang="en-US" altLang="zh-CN" dirty="0" smtClean="0"/>
            </a:br>
            <a:r>
              <a:rPr lang="en-US" altLang="zh-CN" dirty="0" smtClean="0"/>
              <a:t>	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800" dirty="0" smtClean="0"/>
              <a:t>}</a:t>
            </a:r>
            <a:br>
              <a:rPr lang="en-US" altLang="zh-CN" sz="1800" dirty="0" smtClean="0"/>
            </a:br>
            <a:r>
              <a:rPr lang="en-US" altLang="zh-CN" sz="1800" dirty="0" smtClean="0"/>
              <a:t>    }</a:t>
            </a:r>
            <a:br>
              <a:rPr lang="en-US" altLang="zh-CN" sz="1800" dirty="0" smtClean="0"/>
            </a:br>
            <a:r>
              <a:rPr lang="en-US" altLang="zh-CN" sz="1800" dirty="0" smtClean="0"/>
              <a:t>}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如果一定要用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万进制：用数组存数。从低位到高位，每四位存到一个数组元素中。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例如，</a:t>
            </a:r>
            <a:r>
              <a:rPr lang="en-US" altLang="zh-CN" dirty="0" smtClean="0"/>
              <a:t>1,0792,4372</a:t>
            </a:r>
            <a:br>
              <a:rPr lang="en-US" altLang="zh-CN" dirty="0" smtClean="0"/>
            </a:br>
            <a:r>
              <a:rPr lang="en-US" altLang="zh-CN" dirty="0" smtClean="0"/>
              <a:t>a[2]=1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a[1]=792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a[0]=4372</a:t>
            </a:r>
            <a:r>
              <a:rPr lang="zh-CN" altLang="en-US" dirty="0" smtClean="0"/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假设要计算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很大时，例如</a:t>
            </a:r>
            <a:r>
              <a:rPr lang="en-US" altLang="zh-CN" dirty="0" smtClean="0"/>
              <a:t>n=10</a:t>
            </a:r>
            <a:r>
              <a:rPr lang="en-US" altLang="zh-CN" baseline="30000" dirty="0" smtClean="0"/>
              <a:t>9</a:t>
            </a:r>
            <a:r>
              <a:rPr lang="zh-CN" altLang="en-US" dirty="0" smtClean="0"/>
              <a:t>，如果直接计算，就会发现计算结果的数字太大，计算结果的时间复杂度也是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为了降低时间复杂度，我们采用了快速幂的方法：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fastPow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  <a:br>
              <a:rPr lang="en-US" altLang="zh-CN" dirty="0" smtClean="0"/>
            </a:br>
            <a:r>
              <a:rPr lang="en-US" altLang="zh-CN" dirty="0" smtClean="0"/>
              <a:t>	if (n == 1) </a:t>
            </a:r>
            <a:br>
              <a:rPr lang="en-US" altLang="zh-CN" dirty="0" smtClean="0"/>
            </a:br>
            <a:r>
              <a:rPr lang="en-US" altLang="zh-CN" dirty="0" smtClean="0"/>
              <a:t>	    return a;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fastPow</a:t>
            </a:r>
            <a:r>
              <a:rPr lang="en-US" altLang="zh-CN" dirty="0" smtClean="0"/>
              <a:t>(a, n/2);</a:t>
            </a:r>
            <a:br>
              <a:rPr lang="en-US" altLang="zh-CN" dirty="0" smtClean="0"/>
            </a:br>
            <a:r>
              <a:rPr lang="en-US" altLang="zh-CN" dirty="0" smtClean="0"/>
              <a:t>	if (n % 2 == 1)</a:t>
            </a:r>
            <a:br>
              <a:rPr lang="en-US" altLang="zh-CN" dirty="0" smtClean="0"/>
            </a:br>
            <a:r>
              <a:rPr lang="en-US" altLang="zh-CN" dirty="0" smtClean="0"/>
              <a:t>	    return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* a;</a:t>
            </a:r>
            <a:br>
              <a:rPr lang="en-US" altLang="zh-CN" dirty="0" smtClean="0"/>
            </a:br>
            <a:r>
              <a:rPr lang="en-US" altLang="zh-CN" dirty="0" smtClean="0"/>
              <a:t>	return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数论综合习题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1133 </a:t>
            </a:r>
            <a:r>
              <a:rPr kumimoji="1" lang="zh-CN" altLang="en-US" dirty="0" smtClean="0"/>
              <a:t>简单题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1160 </a:t>
            </a:r>
            <a:r>
              <a:rPr kumimoji="1" lang="zh-CN" altLang="en-US" dirty="0" smtClean="0"/>
              <a:t>中国剩余定理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1906 </a:t>
            </a:r>
            <a:r>
              <a:rPr kumimoji="1" lang="zh-CN" altLang="en-US" dirty="0" smtClean="0"/>
              <a:t>欧拉函数计算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2305 </a:t>
            </a:r>
            <a:r>
              <a:rPr kumimoji="1" lang="zh-CN" altLang="en-US" dirty="0" smtClean="0"/>
              <a:t>同余方程求解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2723 </a:t>
            </a:r>
            <a:r>
              <a:rPr kumimoji="1" lang="zh-CN" altLang="en-US" dirty="0" smtClean="0"/>
              <a:t>质数判断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smtClean="0"/>
              <a:t>3024 </a:t>
            </a:r>
            <a:r>
              <a:rPr kumimoji="1" lang="zh-CN" altLang="en-US" smtClean="0"/>
              <a:t>筛选法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0302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改进的快速幂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用二进制表示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，然后将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表示为多个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的指数幂的和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算法如下：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fastPow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fr-FR" altLang="zh-CN" dirty="0" smtClean="0"/>
              <a:t>int base = a;</a:t>
            </a:r>
            <a:br>
              <a:rPr lang="fr-FR" altLang="zh-CN" dirty="0" smtClean="0"/>
            </a:br>
            <a:r>
              <a:rPr lang="fr-FR" altLang="zh-CN" dirty="0" smtClean="0"/>
              <a:t>    int res = 1;</a:t>
            </a:r>
            <a:br>
              <a:rPr lang="fr-FR" altLang="zh-CN" dirty="0" smtClean="0"/>
            </a:br>
            <a:r>
              <a:rPr lang="fr-FR" altLang="zh-CN" dirty="0" smtClean="0"/>
              <a:t>    while(n) {</a:t>
            </a:r>
            <a:br>
              <a:rPr lang="fr-FR" altLang="zh-CN" dirty="0" smtClean="0"/>
            </a:br>
            <a:r>
              <a:rPr lang="fr-FR" altLang="zh-CN" dirty="0" smtClean="0"/>
              <a:t>        if (n &amp; 1)</a:t>
            </a:r>
            <a:br>
              <a:rPr lang="fr-FR" altLang="zh-CN" dirty="0" smtClean="0"/>
            </a:br>
            <a:r>
              <a:rPr lang="fr-FR" altLang="zh-CN" dirty="0" smtClean="0"/>
              <a:t>            res *= base;</a:t>
            </a:r>
            <a:br>
              <a:rPr lang="fr-FR" altLang="zh-CN" dirty="0" smtClean="0"/>
            </a:br>
            <a:r>
              <a:rPr lang="fr-FR" altLang="zh-CN" dirty="0" smtClean="0"/>
              <a:t>	 base *= base;</a:t>
            </a:r>
            <a:br>
              <a:rPr lang="fr-FR" altLang="zh-CN" dirty="0" smtClean="0"/>
            </a:br>
            <a:r>
              <a:rPr lang="fr-FR" altLang="zh-CN" dirty="0" smtClean="0"/>
              <a:t>	 </a:t>
            </a:r>
            <a:r>
              <a:rPr lang="en-US" altLang="zh-CN" dirty="0" smtClean="0"/>
              <a:t>n &gt;&gt; 1;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return res;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smtClean="0"/>
              <a:t>		</a:t>
            </a:r>
            <a:br>
              <a:rPr lang="fr-FR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快速幂取模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由于幂运算的结果非常大，常常会超过变量类型的最大值。为此，我们需要先对每一个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进行取模，然后将它们相乘，最后再计算取模值。</a:t>
            </a:r>
            <a:endParaRPr lang="en-US" altLang="zh-CN" dirty="0" smtClean="0"/>
          </a:p>
          <a:p>
            <a:r>
              <a:rPr lang="zh-CN" altLang="en-US" dirty="0" smtClean="0"/>
              <a:t>快速幂取模的方法：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mod;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&gt;&gt; mod;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fastMode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fr-FR" altLang="zh-CN" dirty="0" smtClean="0"/>
              <a:t>int base = a;</a:t>
            </a:r>
            <a:br>
              <a:rPr lang="fr-FR" altLang="zh-CN" dirty="0" smtClean="0"/>
            </a:br>
            <a:r>
              <a:rPr lang="fr-FR" altLang="zh-CN" dirty="0" smtClean="0"/>
              <a:t>    int res = 1;</a:t>
            </a:r>
            <a:br>
              <a:rPr lang="fr-FR" altLang="zh-CN" dirty="0" smtClean="0"/>
            </a:br>
            <a:r>
              <a:rPr lang="fr-FR" altLang="zh-CN" dirty="0" smtClean="0"/>
              <a:t>    while(n) {</a:t>
            </a:r>
            <a:br>
              <a:rPr lang="fr-FR" altLang="zh-CN" dirty="0" smtClean="0"/>
            </a:br>
            <a:r>
              <a:rPr lang="fr-FR" altLang="zh-CN" dirty="0" smtClean="0"/>
              <a:t>        if (n &amp; 1)</a:t>
            </a:r>
            <a:br>
              <a:rPr lang="fr-FR" altLang="zh-CN" dirty="0" smtClean="0"/>
            </a:br>
            <a:r>
              <a:rPr lang="fr-FR" altLang="zh-CN" dirty="0" smtClean="0"/>
              <a:t>	    res = (res * base) % mod;</a:t>
            </a:r>
            <a:br>
              <a:rPr lang="fr-FR" altLang="zh-CN" dirty="0" smtClean="0"/>
            </a:br>
            <a:r>
              <a:rPr lang="fr-FR" altLang="zh-CN" dirty="0" smtClean="0"/>
              <a:t>	base = (base * base) % mod;</a:t>
            </a:r>
            <a:br>
              <a:rPr lang="fr-FR" altLang="zh-CN" dirty="0" smtClean="0"/>
            </a:br>
            <a:r>
              <a:rPr lang="fr-FR" altLang="zh-CN" dirty="0" smtClean="0"/>
              <a:t>	</a:t>
            </a:r>
            <a:r>
              <a:rPr lang="en-US" altLang="zh-CN" dirty="0" smtClean="0"/>
              <a:t>n &gt;&gt; 1;</a:t>
            </a:r>
            <a:br>
              <a:rPr lang="en-US" altLang="zh-CN" dirty="0" smtClean="0"/>
            </a:br>
            <a:r>
              <a:rPr lang="en-US" altLang="zh-CN" dirty="0" smtClean="0"/>
              <a:t>     }</a:t>
            </a:r>
            <a:br>
              <a:rPr lang="en-US" altLang="zh-CN" dirty="0" smtClean="0"/>
            </a:br>
            <a:r>
              <a:rPr lang="en-US" altLang="zh-CN" dirty="0" smtClean="0"/>
              <a:t>     return res;</a:t>
            </a:r>
            <a:br>
              <a:rPr lang="en-US" altLang="zh-CN" dirty="0" smtClean="0"/>
            </a:br>
            <a:r>
              <a:rPr lang="en-US" altLang="zh-CN" dirty="0" smtClean="0"/>
              <a:t>}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快速矩阵幂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err="1" smtClean="0"/>
              <a:t>m×m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，求它的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次幂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矩阵快速幂：把矩阵当做变量来操作。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方法：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）定义矩阵结构体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）定义矩阵乘法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）矩阵快速幂</a:t>
            </a:r>
            <a:endParaRPr lang="en-US" altLang="zh-CN" dirty="0" smtClean="0"/>
          </a:p>
          <a:p>
            <a:endParaRPr lang="en-US" altLang="zh-CN" baseline="30000" dirty="0" smtClean="0"/>
          </a:p>
          <a:p>
            <a:endParaRPr lang="zh-CN" altLang="en-US" baseline="30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定义矩阵的结构体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MAXN = 2;    //</a:t>
            </a:r>
            <a:r>
              <a:rPr lang="zh-CN" altLang="en-US" dirty="0" smtClean="0"/>
              <a:t>定义矩阵的阶，本例子是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 = 1e4;   //</a:t>
            </a:r>
            <a:r>
              <a:rPr lang="zh-CN" altLang="en-US" dirty="0" smtClean="0"/>
              <a:t>根据题目要求定义模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struct</a:t>
            </a:r>
            <a:r>
              <a:rPr lang="en-US" altLang="zh-CN" dirty="0" smtClean="0"/>
              <a:t> Matrix{         //</a:t>
            </a:r>
            <a:r>
              <a:rPr lang="zh-CN" altLang="en-US" dirty="0" smtClean="0"/>
              <a:t>定义矩阵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m[MAXN][MAXN];</a:t>
            </a:r>
            <a:br>
              <a:rPr lang="en-US" altLang="zh-CN" dirty="0" smtClean="0"/>
            </a:br>
            <a:r>
              <a:rPr lang="en-US" altLang="zh-CN" dirty="0" smtClean="0"/>
              <a:t>	Matrix() {</a:t>
            </a:r>
            <a:br>
              <a:rPr lang="en-US" altLang="zh-CN" dirty="0" smtClean="0"/>
            </a:br>
            <a:r>
              <a:rPr lang="en-US" altLang="zh-CN" dirty="0" smtClean="0"/>
              <a:t>	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(m, 0,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(m));</a:t>
            </a:r>
            <a:br>
              <a:rPr lang="en-US" altLang="zh-CN" dirty="0" smtClean="0"/>
            </a:br>
            <a:r>
              <a:rPr lang="en-US" altLang="zh-CN" dirty="0" smtClean="0"/>
              <a:t>	}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定义矩阵乘法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Matrix Multi(Matrix a, Matrix b) {</a:t>
            </a:r>
            <a:br>
              <a:rPr lang="en-US" altLang="zh-CN" dirty="0" smtClean="0"/>
            </a:br>
            <a:r>
              <a:rPr lang="en-US" altLang="zh-CN" dirty="0" smtClean="0"/>
              <a:t>Matrix res;</a:t>
            </a:r>
            <a:br>
              <a:rPr lang="en-US" altLang="zh-CN" dirty="0" smtClean="0"/>
            </a:b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MAXN;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smtClean="0"/>
              <a:t>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 = 0; j &lt; MAXN; j++)</a:t>
            </a:r>
            <a:br>
              <a:rPr lang="en-US" altLang="zh-CN" dirty="0" smtClean="0"/>
            </a:br>
            <a:r>
              <a:rPr lang="en-US" altLang="zh-CN" dirty="0" smtClean="0"/>
              <a:t>	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 = 0; k &lt; MAXN; k++)</a:t>
            </a:r>
            <a:br>
              <a:rPr lang="en-US" altLang="zh-CN" dirty="0" smtClean="0"/>
            </a:br>
            <a:r>
              <a:rPr lang="en-US" altLang="zh-CN" dirty="0" smtClean="0"/>
              <a:t>	       </a:t>
            </a:r>
            <a:r>
              <a:rPr lang="en-US" altLang="zh-CN" dirty="0" err="1" smtClean="0"/>
              <a:t>res.m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(</a:t>
            </a:r>
            <a:r>
              <a:rPr lang="en-US" altLang="zh-CN" dirty="0" err="1" smtClean="0"/>
              <a:t>res.m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+ </a:t>
            </a:r>
            <a:r>
              <a:rPr lang="en-US" altLang="zh-CN" dirty="0" err="1" smtClean="0"/>
              <a:t>a.m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 * </a:t>
            </a:r>
            <a:r>
              <a:rPr lang="en-US" altLang="zh-CN" dirty="0" err="1" smtClean="0"/>
              <a:t>b.m</a:t>
            </a:r>
            <a:r>
              <a:rPr lang="en-US" altLang="zh-CN" dirty="0" smtClean="0"/>
              <a:t>[k][j]) % MOD;</a:t>
            </a:r>
            <a:br>
              <a:rPr lang="en-US" altLang="zh-CN" dirty="0" smtClean="0"/>
            </a:br>
            <a:r>
              <a:rPr lang="en-US" altLang="zh-CN" dirty="0" smtClean="0"/>
              <a:t>return res;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28046</TotalTime>
  <Words>1700</Words>
  <Application>Microsoft Macintosh PowerPoint</Application>
  <PresentationFormat>全屏显示(4:3)</PresentationFormat>
  <Paragraphs>137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微风</vt:lpstr>
      <vt:lpstr>ACM-ICPC程序设计竞赛基础</vt:lpstr>
      <vt:lpstr>数论</vt:lpstr>
      <vt:lpstr>模运算</vt:lpstr>
      <vt:lpstr>快速幂</vt:lpstr>
      <vt:lpstr>改进的快速幂</vt:lpstr>
      <vt:lpstr>快速幂取模</vt:lpstr>
      <vt:lpstr>快速矩阵幂</vt:lpstr>
      <vt:lpstr>(1)定义矩阵的结构体</vt:lpstr>
      <vt:lpstr>(2)定义矩阵乘法</vt:lpstr>
      <vt:lpstr>(3)矩阵快速幂</vt:lpstr>
      <vt:lpstr>最大公约数GCD</vt:lpstr>
      <vt:lpstr>最小公倍数LCM</vt:lpstr>
      <vt:lpstr>二元一次方程的整数解</vt:lpstr>
      <vt:lpstr>扩展欧几里得算法</vt:lpstr>
      <vt:lpstr>扩展欧几里得算法</vt:lpstr>
      <vt:lpstr>扩展欧几里得算法</vt:lpstr>
      <vt:lpstr>同余</vt:lpstr>
      <vt:lpstr>一元线性同余方程</vt:lpstr>
      <vt:lpstr>逆元</vt:lpstr>
      <vt:lpstr>求逆元的代码</vt:lpstr>
      <vt:lpstr>中国剩余定理</vt:lpstr>
      <vt:lpstr>中国剩余定理证明</vt:lpstr>
      <vt:lpstr>素数</vt:lpstr>
      <vt:lpstr>素数的判断</vt:lpstr>
      <vt:lpstr>求素数数量：埃式筛法</vt:lpstr>
      <vt:lpstr>埃式筛法代码</vt:lpstr>
      <vt:lpstr>埃式筛法的复杂度</vt:lpstr>
      <vt:lpstr>剩余类</vt:lpstr>
      <vt:lpstr>剩余类性质</vt:lpstr>
      <vt:lpstr>欧拉函数</vt:lpstr>
      <vt:lpstr>欧拉函数定理</vt:lpstr>
      <vt:lpstr>欧拉函数的实现算法</vt:lpstr>
      <vt:lpstr>积性函数</vt:lpstr>
      <vt:lpstr>积性函数定理</vt:lpstr>
      <vt:lpstr>欧拉定理和费马小定理</vt:lpstr>
      <vt:lpstr>高精度计算</vt:lpstr>
      <vt:lpstr>用Java类库</vt:lpstr>
      <vt:lpstr>Java计算1000！的代码</vt:lpstr>
      <vt:lpstr>如果一定要用C++计算</vt:lpstr>
      <vt:lpstr>数论综合习题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ACM-ICPC程序设计竞赛基础</dc:title>
  <dc:creator>Hu Yuli</dc:creator>
  <cp:lastModifiedBy>huyl</cp:lastModifiedBy>
  <cp:revision>645</cp:revision>
  <dcterms:created xsi:type="dcterms:W3CDTF">2022-02-22T13:23:58Z</dcterms:created>
  <dcterms:modified xsi:type="dcterms:W3CDTF">2022-05-17T12:49:58Z</dcterms:modified>
</cp:coreProperties>
</file>