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2" r:id="rId10"/>
    <p:sldId id="333" r:id="rId11"/>
    <p:sldId id="334" r:id="rId12"/>
    <p:sldId id="361" r:id="rId13"/>
    <p:sldId id="335" r:id="rId14"/>
    <p:sldId id="336" r:id="rId15"/>
    <p:sldId id="338" r:id="rId16"/>
    <p:sldId id="362" r:id="rId17"/>
    <p:sldId id="339" r:id="rId18"/>
    <p:sldId id="363" r:id="rId19"/>
    <p:sldId id="341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64" r:id="rId28"/>
    <p:sldId id="350" r:id="rId29"/>
    <p:sldId id="351" r:id="rId30"/>
    <p:sldId id="365" r:id="rId31"/>
    <p:sldId id="352" r:id="rId32"/>
    <p:sldId id="353" r:id="rId33"/>
    <p:sldId id="359" r:id="rId34"/>
    <p:sldId id="360" r:id="rId35"/>
    <p:sldId id="287" r:id="rId3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2022/5/7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2022/5/7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2022/5/7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2022/5/7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2022/5/7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CABC-1F50-3E40-AA34-B22AD1F1A1CC}" type="datetimeFigureOut">
              <a:rPr kumimoji="1" lang="zh-CN" altLang="en-US" smtClean="0"/>
              <a:pPr/>
              <a:t>2022/5/7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501CABC-1F50-3E40-AA34-B22AD1F1A1CC}" type="datetimeFigureOut">
              <a:rPr kumimoji="1" lang="zh-CN" altLang="en-US" smtClean="0"/>
              <a:pPr/>
              <a:t>2022/5/7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9BD90032-D765-224A-94A9-D19D98F92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2921" y="1574145"/>
            <a:ext cx="6498158" cy="1724867"/>
          </a:xfrm>
        </p:spPr>
        <p:txBody>
          <a:bodyPr/>
          <a:lstStyle/>
          <a:p>
            <a:r>
              <a:rPr lang="en-US" altLang="zh-CN" dirty="0" smtClean="0"/>
              <a:t>ACM-ICPC</a:t>
            </a:r>
            <a:r>
              <a:rPr lang="zh-CN" altLang="en-US" dirty="0" smtClean="0"/>
              <a:t>程序设计竞赛基础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45841" y="5578999"/>
            <a:ext cx="6498159" cy="916641"/>
          </a:xfrm>
        </p:spPr>
        <p:txBody>
          <a:bodyPr>
            <a:normAutofit lnSpcReduction="10000"/>
          </a:bodyPr>
          <a:lstStyle/>
          <a:p>
            <a:pPr algn="r"/>
            <a:r>
              <a:rPr kumimoji="1" lang="zh-CN" altLang="en-US" dirty="0" smtClean="0"/>
              <a:t>计算机与信息工程学院</a:t>
            </a:r>
            <a:endParaRPr kumimoji="1" lang="en-US" altLang="zh-CN" dirty="0" smtClean="0"/>
          </a:p>
          <a:p>
            <a:pPr algn="r"/>
            <a:r>
              <a:rPr kumimoji="1" lang="zh-CN" altLang="en-US" dirty="0" smtClean="0"/>
              <a:t>胡毓励</a:t>
            </a:r>
            <a:endParaRPr kumimoji="1" lang="en-US" altLang="zh-CN" dirty="0" smtClean="0"/>
          </a:p>
          <a:p>
            <a:pPr algn="r"/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022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53868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Ramsey</a:t>
            </a:r>
            <a:r>
              <a:rPr lang="zh-CN" altLang="en-US" dirty="0" smtClean="0"/>
              <a:t>定理的性质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很显然，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Ramsey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值有以下性质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r(m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n) = r(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n,m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r(2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n) =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r(m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2) =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容斥原理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容斥原理：用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|A|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表示集合中的元素个数，若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A∩B =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空，则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A∪B|=|A| + |B|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A∩B ≠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空，则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|A∪B|=|A| + |B| - |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A∩B|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容斥原理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的一般性描述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是一个集合，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=1,2,...,n)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的有限子集，则：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862187" y="3848100"/>
          <a:ext cx="7198079" cy="965200"/>
        </p:xfrm>
        <a:graphic>
          <a:graphicData uri="http://schemas.openxmlformats.org/presentationml/2006/ole">
            <p:oleObj spid="_x0000_s8194" name="公式" r:id="rId3" imgW="5193000" imgH="484560" progId="Equation.3">
              <p:embed/>
            </p:oleObj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862187" y="4978401"/>
          <a:ext cx="7198079" cy="965200"/>
        </p:xfrm>
        <a:graphic>
          <a:graphicData uri="http://schemas.openxmlformats.org/presentationml/2006/ole">
            <p:oleObj spid="_x0000_s8195" name="公式" r:id="rId4" imgW="5193000" imgH="484560" progId="Equation.3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二项式系数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排列公式：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/>
              <a:t>组合公式：</a:t>
            </a:r>
            <a:endParaRPr lang="en-US" altLang="zh-CN" dirty="0" smtClean="0"/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二项式系数：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2552700" y="1473200"/>
          <a:ext cx="1079500" cy="647700"/>
        </p:xfrm>
        <a:graphic>
          <a:graphicData uri="http://schemas.openxmlformats.org/presentationml/2006/ole">
            <p:oleObj spid="_x0000_s9219" name="公式" r:id="rId3" imgW="849960" imgH="429480" progId="Equation.3">
              <p:embed/>
            </p:oleObj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2552700" y="2165350"/>
          <a:ext cx="2222500" cy="647700"/>
        </p:xfrm>
        <a:graphic>
          <a:graphicData uri="http://schemas.openxmlformats.org/presentationml/2006/ole">
            <p:oleObj spid="_x0000_s9220" name="公式" r:id="rId4" imgW="1883160" imgH="530280" progId="Equation.3">
              <p:embed/>
            </p:oleObj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2768600" y="2813050"/>
          <a:ext cx="927100" cy="571500"/>
        </p:xfrm>
        <a:graphic>
          <a:graphicData uri="http://schemas.openxmlformats.org/presentationml/2006/ole">
            <p:oleObj spid="_x0000_s9221" name="公式" r:id="rId5" imgW="749520" imgH="49356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杨辉三</a:t>
            </a:r>
            <a:r>
              <a:rPr lang="zh-CN" altLang="en-US" dirty="0" smtClean="0"/>
              <a:t>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杨辉三角是二项式系数的典型应用。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它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是排列成如下三角形的数字：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1</a:t>
            </a:r>
          </a:p>
          <a:p>
            <a:pPr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1        1</a:t>
            </a:r>
          </a:p>
          <a:p>
            <a:pPr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1       2       1</a:t>
            </a:r>
          </a:p>
          <a:p>
            <a:pPr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1      3        3       1</a:t>
            </a:r>
          </a:p>
          <a:p>
            <a:pPr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...        ...      ...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二项式定理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二项式定理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其系数的物理意义就是从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中选出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个的组合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杨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辉三角的第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行数字就可以用这个公式去计算。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899833" y="1444532"/>
          <a:ext cx="2298700" cy="787400"/>
        </p:xfrm>
        <a:graphic>
          <a:graphicData uri="http://schemas.openxmlformats.org/presentationml/2006/ole">
            <p:oleObj spid="_x0000_s10243" name="公式" r:id="rId3" imgW="1407960" imgH="493560" progId="Equation.3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母函数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母函数（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function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），又翻译成生成函数，它用代数的方法解决组合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计数问题。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它分为普通型母函数和指数型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母函数。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普通型母函数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任意的实数系列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,..,a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,...}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，构造一个幂级函数：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f(x) = 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x+a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+...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为该数列的普通型母函数。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普通型母函数应用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题目：有质量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的砝码各两个，问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）可以称出多少种不同质量的物品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）要称出质量为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的物品有几种可能的方案？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解答：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砝码用多项式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1+x+x</a:t>
            </a:r>
            <a:r>
              <a:rPr lang="en-US" altLang="zh-CN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表示不用，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的砝码，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表示用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的砝码；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砝码用多项式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1+x</a:t>
            </a:r>
            <a:r>
              <a:rPr lang="en-US" altLang="zh-CN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US" altLang="zh-CN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表示不用，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的砝码，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表示用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的砝码；依次类推，最后将这三个多项式相乘并展开，即可找出所有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不同指数的项数即为第一小题答案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小题为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的系数。</a:t>
            </a:r>
            <a:endParaRPr lang="en-US" altLang="zh-CN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指数型母函数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定义：对于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任意的实数系列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,..,a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,...}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，构造一个幂级函数：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f(x) = 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x+a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!+a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/3!...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为该数列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的指数型母函数。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定理：对于一个多重集，其中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重复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重复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重复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次，如果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n=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n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+… +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个元素中取出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个元素的排列，就是如下指数型母函数展开的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/r!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的系数：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1001887" y="4847167"/>
          <a:ext cx="7159979" cy="863600"/>
        </p:xfrm>
        <a:graphic>
          <a:graphicData uri="http://schemas.openxmlformats.org/presentationml/2006/ole">
            <p:oleObj spid="_x0000_s11268" name="公式" r:id="rId3" imgW="3976920" imgH="466200" progId="Equation.3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指数型母函数应用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题目：由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这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个数字组成的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位数中，要求数字</a:t>
            </a:r>
            <a:r>
              <a:rPr lang="en-US" altLang="zh-CN" dirty="0" smtClean="0"/>
              <a:t>1</a:t>
            </a:r>
            <a:r>
              <a:rPr lang="zh-CN" altLang="en-US" dirty="0" smtClean="0"/>
              <a:t>出现次数不超过</a:t>
            </a:r>
            <a:r>
              <a:rPr lang="zh-CN" altLang="en-US" dirty="0" smtClean="0"/>
              <a:t>两</a:t>
            </a:r>
            <a:r>
              <a:rPr lang="zh-CN" altLang="en-US" dirty="0" smtClean="0"/>
              <a:t>次，但不能不出现；数字</a:t>
            </a:r>
            <a:r>
              <a:rPr lang="en-US" altLang="zh-CN" dirty="0" smtClean="0"/>
              <a:t>2</a:t>
            </a:r>
            <a:r>
              <a:rPr lang="zh-CN" altLang="en-US" dirty="0" smtClean="0"/>
              <a:t>出现次数不超过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次；数字</a:t>
            </a:r>
            <a:r>
              <a:rPr lang="en-US" altLang="zh-CN" dirty="0" smtClean="0"/>
              <a:t>3</a:t>
            </a:r>
            <a:r>
              <a:rPr lang="zh-CN" altLang="en-US" dirty="0" smtClean="0"/>
              <a:t>出现次数可达三次，也可以不出现；数字</a:t>
            </a:r>
            <a:r>
              <a:rPr lang="en-US" altLang="zh-CN" dirty="0" smtClean="0"/>
              <a:t>4</a:t>
            </a:r>
            <a:r>
              <a:rPr lang="zh-CN" altLang="en-US" dirty="0" smtClean="0"/>
              <a:t>出现次数为偶数。求满足上述条件的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位数个数。</a:t>
            </a:r>
            <a:endParaRPr lang="en-US" altLang="zh-CN" dirty="0" smtClean="0"/>
          </a:p>
          <a:p>
            <a:r>
              <a:rPr lang="zh-CN" altLang="en-US" dirty="0" smtClean="0"/>
              <a:t>解答：对应上述条件的指数型母函数为：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G(x)=(x/1!+x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/2!)(1+x)(1+x/1!+x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/2!+x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/3!)(1+x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/2!+x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/4!)</a:t>
            </a:r>
            <a:br>
              <a:rPr lang="en-US" altLang="zh-CN" dirty="0" smtClean="0"/>
            </a:br>
            <a:r>
              <a:rPr lang="zh-CN" altLang="en-US" dirty="0" smtClean="0"/>
              <a:t>求得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5</a:t>
            </a:r>
            <a:r>
              <a:rPr lang="en-US" altLang="zh-CN" dirty="0" smtClean="0"/>
              <a:t>/5! </a:t>
            </a:r>
            <a:r>
              <a:rPr lang="zh-CN" altLang="en-US" dirty="0" smtClean="0"/>
              <a:t>的系数为</a:t>
            </a:r>
            <a:r>
              <a:rPr lang="en-US" altLang="zh-CN" dirty="0" smtClean="0"/>
              <a:t>215</a:t>
            </a:r>
            <a:r>
              <a:rPr lang="zh-CN" altLang="en-US" dirty="0" smtClean="0"/>
              <a:t>，所以满足条件的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位数个数为</a:t>
            </a:r>
            <a:r>
              <a:rPr lang="en-US" altLang="zh-CN" dirty="0" smtClean="0"/>
              <a:t>215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组合数学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组合数学就是研究一个集合内满足一定规则的排列问题，其主要内容有组合计数、存在性理论、构造性问题和组合优化等。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组合计数理论系统是组合数学中最基本的知识，包括容斥原理、母函数、递归关系和基本的排列组合计数法。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存在性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理论包括鸽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笼原理和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Ramsey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定理。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构造性问题主要是简单排列和组合的构造方法；组合优化包括线性规划、图着色、最大团原理和方法。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Catalan</a:t>
            </a:r>
            <a:r>
              <a:rPr lang="zh-CN" altLang="en-US" dirty="0" smtClean="0"/>
              <a:t>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Catalan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数是组合数学中一个常出现于各种计数问题中的数列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，以比利时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的数学家欧仁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卡特兰的名字来命名，其前几项为（从第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项开始）：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1, 1, 2, 5, 14, 42, 132, 429, 1430,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4862,...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/>
              <a:t>公式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公式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409" y="3212134"/>
            <a:ext cx="3211642" cy="7603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942" y="3972466"/>
            <a:ext cx="4792086" cy="549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942" y="4606313"/>
            <a:ext cx="4561769" cy="125306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Catalan</a:t>
            </a:r>
            <a:r>
              <a:rPr lang="zh-CN" alt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数公式</a:t>
            </a:r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把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排成一行；使这一行的任意前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个数，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的数量总是大于或等于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的数量（或者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的数量大于等于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的数量，二者等价）。这样的排列有多少个？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答案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：这样的排列一共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Catalan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Catalan</a:t>
            </a:r>
            <a:r>
              <a:rPr lang="zh-CN" alt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数公式</a:t>
            </a:r>
            <a:r>
              <a:rPr lang="zh-CN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个结点构成的二叉树，共有多少种情况</a:t>
            </a:r>
            <a:r>
              <a:rPr lang="zh-CN" altLang="en-US" dirty="0" smtClean="0"/>
              <a:t>？例如</a:t>
            </a:r>
            <a:r>
              <a:rPr lang="zh-CN" altLang="en-US" dirty="0" smtClean="0"/>
              <a:t>，有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个结点（图中的黑点）的二叉树，可以构成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种二叉树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C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n-1</a:t>
            </a:r>
            <a:r>
              <a:rPr lang="zh-CN" altLang="en-US" dirty="0" smtClean="0"/>
              <a:t>：右子树有</a:t>
            </a:r>
            <a:r>
              <a:rPr lang="en-US" altLang="zh-CN" dirty="0" smtClean="0"/>
              <a:t>0</a:t>
            </a:r>
            <a:r>
              <a:rPr lang="zh-CN" altLang="en-US" dirty="0" smtClean="0"/>
              <a:t>个结点 </a:t>
            </a:r>
            <a:r>
              <a:rPr lang="en-US" altLang="zh-CN" dirty="0" smtClean="0"/>
              <a:t>+</a:t>
            </a:r>
            <a:r>
              <a:rPr lang="zh-CN" altLang="en-US" dirty="0" smtClean="0"/>
              <a:t> 左子树有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个结点</a:t>
            </a:r>
            <a:r>
              <a:rPr lang="zh-CN" altLang="en-US" dirty="0" smtClean="0"/>
              <a:t>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n-2</a:t>
            </a:r>
            <a:r>
              <a:rPr lang="zh-CN" altLang="en-US" dirty="0" smtClean="0"/>
              <a:t>：右子树有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个结点 </a:t>
            </a:r>
            <a:r>
              <a:rPr lang="en-US" altLang="zh-CN" dirty="0" smtClean="0"/>
              <a:t>+</a:t>
            </a:r>
            <a:r>
              <a:rPr lang="zh-CN" altLang="en-US" dirty="0" smtClean="0"/>
              <a:t> 左子树有</a:t>
            </a:r>
            <a:r>
              <a:rPr lang="en-US" altLang="zh-CN" dirty="0" smtClean="0"/>
              <a:t>n-2</a:t>
            </a:r>
            <a:r>
              <a:rPr lang="zh-CN" altLang="en-US" dirty="0" smtClean="0"/>
              <a:t>个结点</a:t>
            </a:r>
            <a:r>
              <a:rPr lang="zh-CN" altLang="en-US" dirty="0" smtClean="0"/>
              <a:t>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……</a:t>
            </a:r>
            <a:br>
              <a:rPr lang="en-US" altLang="zh-CN" dirty="0" smtClean="0"/>
            </a:br>
            <a:r>
              <a:rPr lang="en-US" altLang="zh-CN" dirty="0" smtClean="0"/>
              <a:t>C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：右子树有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个结点 </a:t>
            </a:r>
            <a:r>
              <a:rPr lang="en-US" altLang="zh-CN" dirty="0" smtClean="0"/>
              <a:t>+</a:t>
            </a:r>
            <a:r>
              <a:rPr lang="zh-CN" altLang="en-US" dirty="0" smtClean="0"/>
              <a:t> 左子树有</a:t>
            </a:r>
            <a:r>
              <a:rPr lang="en-US" altLang="zh-CN" dirty="0" smtClean="0"/>
              <a:t>0</a:t>
            </a:r>
            <a:r>
              <a:rPr lang="zh-CN" altLang="en-US" dirty="0" smtClean="0"/>
              <a:t>个结点</a:t>
            </a:r>
            <a:r>
              <a:rPr lang="zh-CN" altLang="en-US" dirty="0" smtClean="0"/>
              <a:t>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所以</a:t>
            </a:r>
            <a:r>
              <a:rPr lang="zh-CN" altLang="en-US" dirty="0" smtClean="0"/>
              <a:t>符合公式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</p:txBody>
      </p:sp>
      <p:pic>
        <p:nvPicPr>
          <p:cNvPr id="5" name="Picture 2" descr="C:\Users\luo\AppData\Local\Temp\ksohtml10320\wp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537178"/>
            <a:ext cx="8836063" cy="126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942" y="5080000"/>
            <a:ext cx="4561769" cy="125306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Catalan</a:t>
            </a:r>
            <a:r>
              <a:rPr lang="zh-CN" altLang="en-US" dirty="0" smtClean="0"/>
              <a:t>数的计算方法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方法一：</a:t>
            </a:r>
            <a:r>
              <a:rPr lang="en-US" altLang="zh-CN" dirty="0" err="1" smtClean="0"/>
              <a:t>C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=C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n-1 </a:t>
            </a:r>
            <a:r>
              <a:rPr lang="en-US" altLang="zh-CN" dirty="0" smtClean="0"/>
              <a:t>+ 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n-2</a:t>
            </a:r>
            <a:r>
              <a:rPr lang="en-US" altLang="zh-CN" dirty="0" smtClean="0"/>
              <a:t>+…+C</a:t>
            </a:r>
            <a:r>
              <a:rPr lang="en-US" altLang="zh-CN" baseline="-25000" dirty="0" smtClean="0"/>
              <a:t>n-2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+C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 </a:t>
            </a:r>
            <a:r>
              <a:rPr lang="en-US" altLang="zh-CN" dirty="0" smtClean="0"/>
              <a:t>∑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</a:t>
            </a:r>
            <a:r>
              <a:rPr lang="en-US" altLang="zh-CN" baseline="-25000" dirty="0" err="1" smtClean="0"/>
              <a:t>k</a:t>
            </a:r>
            <a:r>
              <a:rPr lang="en-US" altLang="zh-CN" dirty="0" err="1" smtClean="0"/>
              <a:t>C</a:t>
            </a:r>
            <a:r>
              <a:rPr lang="en-US" altLang="zh-CN" baseline="-25000" dirty="0" err="1" smtClean="0"/>
              <a:t>n</a:t>
            </a:r>
            <a:r>
              <a:rPr lang="en-US" altLang="zh-CN" baseline="-25000" dirty="0" smtClean="0"/>
              <a:t>-k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方法二：</a:t>
            </a:r>
            <a:r>
              <a:rPr lang="en-US" altLang="zh-CN" dirty="0" err="1" smtClean="0"/>
              <a:t>C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=(4n-2)/(n+1) C</a:t>
            </a:r>
            <a:r>
              <a:rPr lang="en-US" altLang="zh-CN" baseline="-25000" dirty="0" smtClean="0"/>
              <a:t>n-1</a:t>
            </a:r>
            <a:r>
              <a:rPr lang="zh-CN" altLang="en-US" dirty="0" smtClean="0"/>
              <a:t> ，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方法三：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=1/(n+1)C</a:t>
            </a:r>
            <a:r>
              <a:rPr lang="en-US" altLang="zh-CN" baseline="-25000" dirty="0" smtClean="0"/>
              <a:t>2n</a:t>
            </a:r>
            <a:r>
              <a:rPr lang="en-US" altLang="zh-CN" baseline="30000" dirty="0" smtClean="0"/>
              <a:t>n </a:t>
            </a:r>
            <a:r>
              <a:rPr lang="en-US" altLang="zh-CN" dirty="0" smtClean="0"/>
              <a:t>= (2n)!/((n+1)!n!)</a:t>
            </a:r>
            <a:endParaRPr lang="zh-CN" altLang="en-US" baseline="30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Stirling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经典问题描述：有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个仓库，每个仓库有两把钥匙，共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把钥匙，有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位保管员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如何放钥匙使得保管员都能打开所有仓库；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保管员分别属于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个不同的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部门，部门中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的保管员数量和他们管理的仓库数量一样多，例如第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部门有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个管理员，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管理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个仓库。问：如何放钥匙，使得同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部门的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所有保管员能打开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本部门的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所有仓库，但是无法打开其他的仓库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问题解答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的答案为把每个仓库的一把钥匙放到下一个仓库里，这样就形成一个闭环的圆；任一仓库保管员只要打开一个仓库，就能拿到任一其它仓库的钥匙。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是问题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的扩展：相当于把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个仓库分成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个圆排列，不能有空的圆，求共有多少种分法？答案就是第一类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Stirling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第一类</a:t>
            </a:r>
            <a:r>
              <a:rPr lang="en-US" altLang="zh-CN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Stirling</a:t>
            </a:r>
            <a:r>
              <a:rPr lang="zh-CN" alt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Wingdings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第一类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Stirling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数表示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把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不同元素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构成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圆的排列方案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s(n, m)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分类讨论：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不同元素构成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m-1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圆，则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元素必须单独构成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个圆，方案数为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s(n-1, m-1)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-1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个不同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元素已经构成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个圆，则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个元素可以放在前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-1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个元素中任意一个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前面，方案数为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(n-1)s(n-1, m)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所以，第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一类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Stirling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数的递推公式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n,k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s(n-1,k-1) +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(n-1)s(n-1,k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&lt;=k&lt;=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s(0,0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1, s(k,0) = 0, 1&lt;=k&lt;=n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第二类</a:t>
            </a:r>
            <a:r>
              <a:rPr lang="en-US" altLang="zh-CN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Stirling</a:t>
            </a:r>
            <a:r>
              <a:rPr lang="zh-CN" alt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把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个不同的球分配到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个相同的盒子里，不能有空盒子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。问有多少种分法？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与第一类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Stirling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数相比，此时不必考虑排列次序。所以答案为第二类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Stirling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S(n, k)=S(n-1, k-1) +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(n-1, k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1&lt;=k&lt;=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S(0, 0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)=1,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0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)=0, 1&lt;=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公平组合游戏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公平组合游戏是指满足以下特征的一类问题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）有两个玩家，游戏规则对两人是公平的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）游戏的状态有限，能走的步数也有限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）两人轮流走步，当一个玩家不能走步时游戏结束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4）游戏的局势不能区分玩家身份，像围棋这样有黑白两方的游戏就不属于此类问题。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巴什游戏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例题：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颗石子，甲乙两人分别轮流拿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颗石子，拿到最后一颗的人获胜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鸽笼原理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鸽笼原理（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Pigeonhole Principle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），又称之为抽屉原理（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drawer Principle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），其最简单的描述就是：把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个物体放进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个盒子，那么至少存在一个盒子，其包含两个或者更多的物体。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例如：在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人中，至少有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个人生日相同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个人相互握手，一定有两个人握手的次数相同。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巴什游戏解答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(1)</a:t>
            </a:r>
            <a:r>
              <a:rPr lang="zh-CN" altLang="en-US" dirty="0" smtClean="0"/>
              <a:t>当</a:t>
            </a:r>
            <a:r>
              <a:rPr lang="en-US" altLang="zh-CN" dirty="0" smtClean="0"/>
              <a:t>n&lt;=m</a:t>
            </a:r>
            <a:r>
              <a:rPr lang="zh-CN" altLang="en-US" dirty="0" smtClean="0"/>
              <a:t>时，甲可以一次性拿完，先手胜。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(2)</a:t>
            </a:r>
            <a:r>
              <a:rPr lang="zh-CN" altLang="en-US" dirty="0" smtClean="0"/>
              <a:t>当</a:t>
            </a:r>
            <a:r>
              <a:rPr lang="en-US" altLang="zh-CN" dirty="0" smtClean="0"/>
              <a:t>n=m+1</a:t>
            </a:r>
            <a:r>
              <a:rPr lang="zh-CN" altLang="en-US" dirty="0" smtClean="0"/>
              <a:t>时，无论甲拿走多少个</a:t>
            </a:r>
            <a:r>
              <a:rPr lang="en-US" altLang="zh-CN" dirty="0" smtClean="0"/>
              <a:t>(1~m</a:t>
            </a:r>
            <a:r>
              <a:rPr lang="zh-CN" altLang="en-US" dirty="0" smtClean="0"/>
              <a:t>个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，剩下的个数是</a:t>
            </a:r>
            <a:r>
              <a:rPr lang="en-US" altLang="zh-CN" dirty="0" smtClean="0"/>
              <a:t>1~m</a:t>
            </a:r>
            <a:r>
              <a:rPr lang="zh-CN" altLang="en-US" dirty="0" smtClean="0"/>
              <a:t>之间，乙能一次性拿完，后手胜。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扩展：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(a)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n%(m+1) = 0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n</a:t>
            </a:r>
            <a:r>
              <a:rPr lang="zh-CN" altLang="en-US" dirty="0" smtClean="0"/>
              <a:t>是</a:t>
            </a:r>
            <a:r>
              <a:rPr lang="en-US" altLang="zh-CN" dirty="0" smtClean="0"/>
              <a:t>m+1</a:t>
            </a:r>
            <a:r>
              <a:rPr lang="zh-CN" altLang="en-US" dirty="0" smtClean="0"/>
              <a:t>的整数倍，那么不管甲拿多少个，乙总能和甲凑成</a:t>
            </a:r>
            <a:r>
              <a:rPr lang="en-US" altLang="zh-CN" dirty="0" smtClean="0"/>
              <a:t>m+1</a:t>
            </a:r>
            <a:r>
              <a:rPr lang="zh-CN" altLang="en-US" dirty="0" smtClean="0"/>
              <a:t>个，所以乙胜。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(b)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 </a:t>
            </a:r>
            <a:r>
              <a:rPr lang="en-US" altLang="zh-CN" dirty="0" smtClean="0"/>
              <a:t>n%(m+1) </a:t>
            </a:r>
            <a:r>
              <a:rPr lang="en-US" altLang="zh-CN" dirty="0" smtClean="0"/>
              <a:t>!= 0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即</a:t>
            </a:r>
            <a:r>
              <a:rPr lang="en-US" altLang="zh-CN" dirty="0" smtClean="0"/>
              <a:t>n</a:t>
            </a:r>
            <a:r>
              <a:rPr lang="zh-CN" altLang="en-US" dirty="0" smtClean="0"/>
              <a:t>不是</a:t>
            </a:r>
            <a:r>
              <a:rPr lang="en-US" altLang="zh-CN" dirty="0" smtClean="0"/>
              <a:t>m+1</a:t>
            </a:r>
            <a:r>
              <a:rPr lang="zh-CN" altLang="en-US" dirty="0" smtClean="0"/>
              <a:t>的整数</a:t>
            </a:r>
            <a:r>
              <a:rPr lang="zh-CN" altLang="en-US" dirty="0" smtClean="0"/>
              <a:t>倍，还有余数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，那么甲先拿走</a:t>
            </a:r>
            <a:r>
              <a:rPr lang="en-US" altLang="zh-CN" dirty="0" smtClean="0"/>
              <a:t>r</a:t>
            </a:r>
            <a:r>
              <a:rPr lang="zh-CN" altLang="en-US" dirty="0" smtClean="0"/>
              <a:t>个，于是情况就转换成</a:t>
            </a:r>
            <a:r>
              <a:rPr lang="en-US" altLang="zh-CN" dirty="0" smtClean="0"/>
              <a:t>(a)</a:t>
            </a:r>
            <a:r>
              <a:rPr lang="zh-CN" altLang="en-US" dirty="0" smtClean="0"/>
              <a:t>，甲胜。</a:t>
            </a:r>
            <a:endParaRPr lang="en-US" altLang="zh-CN" dirty="0" smtClean="0"/>
          </a:p>
          <a:p>
            <a:r>
              <a:rPr lang="zh-CN" altLang="en-US" dirty="0" smtClean="0"/>
              <a:t>答案为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n%(m+1) = 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，输出</a:t>
            </a:r>
            <a:r>
              <a:rPr lang="en-US" altLang="zh-CN" dirty="0" smtClean="0"/>
              <a:t>second</a:t>
            </a:r>
            <a:r>
              <a:rPr lang="zh-CN" altLang="en-US" dirty="0" smtClean="0"/>
              <a:t>，否则输出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尼姆</a:t>
            </a:r>
            <a:r>
              <a:rPr lang="zh-CN" alt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游戏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问题：有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堆石子，数量分别是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..., 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；两个玩家轮流拿石子，每次从任意一堆中，拿走任意数量的石子；最后一个拿石子的获胜。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堆石头，简单情况的胜负是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 0, 0}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{0, 1, 1}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{0, k, k}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：先手必败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 1, 1}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{1, 1, 2}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{1, 1, 3}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：先手必胜。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尼姆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游戏解答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堆石子的数量相互异或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，即：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⊕a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⊕a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…⊕a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≠ 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，先手必胜。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⊕a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⊕a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…⊕a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，先手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必败。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堆石子全部为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，先手必败；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对于情况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⊕a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⊕a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…⊕a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≠ 0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，那么一定存在一个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，对其数量减少后，使得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⊕a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⊕a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…⊕a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。不妨设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⊕a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⊕a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…⊕a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，则一定存在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，它的二进制在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的最高位是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，所以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⊕ k &lt;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。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此时，我们可以将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减小成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⊕ k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，那么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⊕a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⊕a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…⊕a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k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⊕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= 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。因此，先手可以不断地进行这样的操作，使之最后所有石子堆数量变为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，先手必胜；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对于情况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⊕a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⊕a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…⊕a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先手无论如何操作，都将使得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⊕a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⊕a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…⊕a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≠ 0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，此时就变成第二步地情况。先手必败。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结合上述三种情况，结论成立。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数学期望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概率和数学期望是概率论和统计学中的数学概念。设有随机变量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，出现取值为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的概率为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，把它们的乘积之和称为数学期望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(Expected Value),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记为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E(X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E(X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数学期望值是基本的数学特征之一，它反映了随机变量平均值的大小。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数学期望的性质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是任意两个随机变量，则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E(X+Y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)=E(X)+E(Y)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是相互独立的随机变量，则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E(XY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)=E(X)×E(Y)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为常数，则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E(C)=C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组合数学综合</a:t>
            </a:r>
            <a:r>
              <a:rPr kumimoji="1" lang="zh-CN" altLang="en-US" dirty="0" smtClean="0"/>
              <a:t>习题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ZOJ 1062 Catalan</a:t>
            </a:r>
            <a:r>
              <a:rPr kumimoji="1" lang="zh-CN" altLang="en-US" dirty="0" smtClean="0"/>
              <a:t>数</a:t>
            </a:r>
            <a:endParaRPr kumimoji="1" lang="en-US" altLang="zh-CN" dirty="0" smtClean="0"/>
          </a:p>
          <a:p>
            <a:r>
              <a:rPr kumimoji="1" lang="en-US" altLang="zh-CN" dirty="0" smtClean="0"/>
              <a:t>ZOJ 2734 </a:t>
            </a:r>
            <a:r>
              <a:rPr kumimoji="1" lang="zh-CN" altLang="en-US" dirty="0" smtClean="0"/>
              <a:t>母函数</a:t>
            </a:r>
            <a:endParaRPr kumimoji="1" lang="en-US" altLang="zh-CN" dirty="0" smtClean="0"/>
          </a:p>
          <a:p>
            <a:r>
              <a:rPr kumimoji="1" lang="en-US" altLang="zh-CN" dirty="0" smtClean="0"/>
              <a:t>ZOJ </a:t>
            </a:r>
            <a:r>
              <a:rPr kumimoji="1" lang="en-US" altLang="zh-CN" dirty="0" smtClean="0"/>
              <a:t>2836 </a:t>
            </a:r>
            <a:r>
              <a:rPr kumimoji="1" lang="zh-CN" altLang="en-US" dirty="0" smtClean="0"/>
              <a:t>容斥原理</a:t>
            </a:r>
            <a:endParaRPr kumimoji="1" lang="en-US" altLang="zh-CN" dirty="0" smtClean="0"/>
          </a:p>
          <a:p>
            <a:r>
              <a:rPr kumimoji="1" lang="en-US" altLang="zh-CN" dirty="0" smtClean="0"/>
              <a:t>ZOJ </a:t>
            </a:r>
            <a:r>
              <a:rPr kumimoji="1" lang="en-US" altLang="zh-CN" dirty="0" smtClean="0"/>
              <a:t>2955 </a:t>
            </a:r>
            <a:r>
              <a:rPr kumimoji="1" lang="zh-CN" altLang="en-US" dirty="0" smtClean="0"/>
              <a:t>鸽笼原理</a:t>
            </a:r>
            <a:endParaRPr kumimoji="1" lang="en-US" altLang="zh-CN" dirty="0" smtClean="0"/>
          </a:p>
          <a:p>
            <a:r>
              <a:rPr kumimoji="1" lang="en-US" altLang="zh-CN" dirty="0" smtClean="0"/>
              <a:t>ZOJ 3344 </a:t>
            </a:r>
            <a:r>
              <a:rPr kumimoji="1" lang="zh-CN" altLang="en-US" dirty="0" smtClean="0"/>
              <a:t>第一类</a:t>
            </a:r>
            <a:r>
              <a:rPr kumimoji="1" lang="en-US" altLang="zh-CN" dirty="0" err="1" smtClean="0"/>
              <a:t>Stirling</a:t>
            </a:r>
            <a:r>
              <a:rPr kumimoji="1" lang="zh-CN" altLang="en-US" dirty="0" smtClean="0"/>
              <a:t>数</a:t>
            </a:r>
            <a:endParaRPr kumimoji="1" lang="en-US" altLang="zh-CN" dirty="0" smtClean="0"/>
          </a:p>
          <a:p>
            <a:r>
              <a:rPr kumimoji="1" lang="en-US" altLang="zh-CN" dirty="0" smtClean="0"/>
              <a:t>ZOJ 3964 </a:t>
            </a:r>
            <a:r>
              <a:rPr kumimoji="1" lang="zh-CN" altLang="en-US" dirty="0" smtClean="0"/>
              <a:t>博弈论 </a:t>
            </a:r>
            <a:r>
              <a:rPr kumimoji="1" lang="en-US" altLang="zh-CN" dirty="0" smtClean="0"/>
              <a:t>2017</a:t>
            </a:r>
            <a:r>
              <a:rPr kumimoji="1" lang="zh-CN" altLang="en-US" dirty="0" smtClean="0"/>
              <a:t>年浙江省赛真题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90302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鸽笼原理的加强形式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定理：令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,...,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都是正整数，如果将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+... +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-n +1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个物体放入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个盒子，那么第一个盒子至少有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个物体，或第二个盒子至少有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个物体，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或第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个盒子至少有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个物体。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推论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：如果把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n(m-1) + 1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个物体放入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个盒子中，则至少有一个盒子有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个物体。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推论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,m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,...,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都是正整数，且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+m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+...+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)/n &gt;= 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,m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,...,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中至少有一个数小于等于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鸽笼原理</a:t>
            </a:r>
            <a:r>
              <a:rPr lang="zh-CN" altLang="en-US" dirty="0" smtClean="0"/>
              <a:t>例子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例子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证明在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个小于等于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的不相等的正整数中，一定存在两个数是互素的。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证明：把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的数字分成以下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{1, 2,}, {3, 4}, {2n-1, 2n}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，从这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组数字中取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个数，那么一定存在有两个数是来自同一组的，而两个连续的正整数是互素的。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鸽笼原理</a:t>
            </a:r>
            <a:r>
              <a:rPr lang="zh-CN" altLang="en-US" dirty="0" smtClean="0"/>
              <a:t>例子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例子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在某中学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班有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名学生，其中年龄最小的是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岁，最大的是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岁，证明这个班至少有三名学生是同年同月生的。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证明：一年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个月，年龄跨度是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岁，所以总共最多有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个月不同的年龄，而总共是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名学生，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50/24=2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，所以至少有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名学生是同年同月生的。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Ramsey</a:t>
            </a:r>
            <a:r>
              <a:rPr lang="zh-CN" altLang="en-US" dirty="0" smtClean="0"/>
              <a:t>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定理直观描述：在超过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人的群体中，必然有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个人互相都认识或者有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个人互相都不认识。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Ramsey</a:t>
            </a:r>
            <a:r>
              <a:rPr lang="zh-CN" altLang="en-US" dirty="0" smtClean="0"/>
              <a:t>定理</a:t>
            </a:r>
            <a:r>
              <a:rPr lang="zh-CN" altLang="en-US" dirty="0" smtClean="0"/>
              <a:t>证明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证明：将这六个人描述为构成一个六边形的六个顶点，相互认识就用红边连接两个点，相互不认识就用蓝边连接两个点。任取一个顶点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条边与其相连，那么至少存在三条边是同一颜色的。不妨设为红色，如下图所示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从这个图中可以看出，如果这个蓝色三角形的边有一条是红色，那么它就可以与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点两外两条边形成一个红色三角形；所以从这里看出，这六个点总是能至少构成一个红色三角形或者蓝色三角形。即，在超过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人的群体中，必然有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个人互相都认识或者有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个人互相都不认识。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185" y="2945326"/>
            <a:ext cx="2497370" cy="12315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Ramsey</a:t>
            </a:r>
            <a:r>
              <a:rPr lang="zh-CN" altLang="en-US" dirty="0" smtClean="0"/>
              <a:t>定理的一般形式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个物体集合及其任意两个物体连接的关系，则上述定理直观描述为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-&gt;K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,K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457200" indent="-457200">
              <a:buFont typeface="Wingdings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m,n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Km,Kn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值，那么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Ramsey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定理的一般形式为：如果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m&gt;=2, n&gt;=2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，那么总是存在一个正整数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Km,Kn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m,n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p</a:t>
            </a:r>
          </a:p>
          <a:p>
            <a:pPr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微风">
  <a:themeElements>
    <a:clrScheme name="微风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微风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微风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微风.thmx</Template>
  <TotalTime>29770</TotalTime>
  <Words>1886</Words>
  <Application>Microsoft Macintosh PowerPoint</Application>
  <PresentationFormat>全屏显示(4:3)</PresentationFormat>
  <Paragraphs>126</Paragraphs>
  <Slides>35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7" baseType="lpstr">
      <vt:lpstr>微风</vt:lpstr>
      <vt:lpstr>公式</vt:lpstr>
      <vt:lpstr>ACM-ICPC程序设计竞赛基础</vt:lpstr>
      <vt:lpstr>组合数学</vt:lpstr>
      <vt:lpstr>鸽笼原理</vt:lpstr>
      <vt:lpstr>鸽笼原理的加强形式</vt:lpstr>
      <vt:lpstr>鸽笼原理例子1</vt:lpstr>
      <vt:lpstr>鸽笼原理例子2</vt:lpstr>
      <vt:lpstr>Ramsey定理</vt:lpstr>
      <vt:lpstr>Ramsey定理证明</vt:lpstr>
      <vt:lpstr>Ramsey定理的一般形式</vt:lpstr>
      <vt:lpstr>Ramsey定理的性质</vt:lpstr>
      <vt:lpstr>容斥原理</vt:lpstr>
      <vt:lpstr>二项式系数</vt:lpstr>
      <vt:lpstr>杨辉三角</vt:lpstr>
      <vt:lpstr>二项式定理</vt:lpstr>
      <vt:lpstr>母函数</vt:lpstr>
      <vt:lpstr>普通型母函数</vt:lpstr>
      <vt:lpstr>普通型母函数应用</vt:lpstr>
      <vt:lpstr>指数型母函数</vt:lpstr>
      <vt:lpstr>指数型母函数应用</vt:lpstr>
      <vt:lpstr>Catalan数</vt:lpstr>
      <vt:lpstr>Catalan数公式1的应用</vt:lpstr>
      <vt:lpstr>Catalan数公式2的应用</vt:lpstr>
      <vt:lpstr>Catalan数的计算方法</vt:lpstr>
      <vt:lpstr>Stirling数</vt:lpstr>
      <vt:lpstr>问题解答</vt:lpstr>
      <vt:lpstr>第一类Stirling数</vt:lpstr>
      <vt:lpstr>第二类Stirling数</vt:lpstr>
      <vt:lpstr>公平组合游戏</vt:lpstr>
      <vt:lpstr>巴什游戏</vt:lpstr>
      <vt:lpstr>巴什游戏解答</vt:lpstr>
      <vt:lpstr>尼姆游戏</vt:lpstr>
      <vt:lpstr>尼姆游戏解答</vt:lpstr>
      <vt:lpstr>数学期望</vt:lpstr>
      <vt:lpstr>数学期望的性质</vt:lpstr>
      <vt:lpstr>组合数学综合习题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ACM-ICPC程序设计竞赛基础</dc:title>
  <dc:creator>Hu Yuli</dc:creator>
  <cp:lastModifiedBy>huyl</cp:lastModifiedBy>
  <cp:revision>458</cp:revision>
  <dcterms:created xsi:type="dcterms:W3CDTF">2022-02-22T13:23:58Z</dcterms:created>
  <dcterms:modified xsi:type="dcterms:W3CDTF">2022-05-22T04:18:23Z</dcterms:modified>
</cp:coreProperties>
</file>