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308" r:id="rId4"/>
    <p:sldId id="309" r:id="rId5"/>
    <p:sldId id="310" r:id="rId6"/>
    <p:sldId id="311" r:id="rId7"/>
    <p:sldId id="276" r:id="rId8"/>
    <p:sldId id="288" r:id="rId9"/>
    <p:sldId id="289" r:id="rId10"/>
    <p:sldId id="290" r:id="rId11"/>
    <p:sldId id="291" r:id="rId12"/>
    <p:sldId id="292" r:id="rId13"/>
    <p:sldId id="277" r:id="rId14"/>
    <p:sldId id="293" r:id="rId15"/>
    <p:sldId id="294" r:id="rId16"/>
    <p:sldId id="295" r:id="rId17"/>
    <p:sldId id="278" r:id="rId18"/>
    <p:sldId id="296" r:id="rId19"/>
    <p:sldId id="298" r:id="rId20"/>
    <p:sldId id="297" r:id="rId21"/>
    <p:sldId id="299" r:id="rId22"/>
    <p:sldId id="27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287" r:id="rId3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501CABC-1F50-3E40-AA34-B22AD1F1A1CC}" type="datetimeFigureOut">
              <a:rPr kumimoji="1" lang="zh-CN" altLang="en-US" smtClean="0"/>
              <a:pPr/>
              <a:t>2022/3/6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2921" y="1574145"/>
            <a:ext cx="6498158" cy="1724867"/>
          </a:xfrm>
        </p:spPr>
        <p:txBody>
          <a:bodyPr/>
          <a:lstStyle/>
          <a:p>
            <a:r>
              <a:rPr lang="en-US" altLang="zh-CN" dirty="0" smtClean="0"/>
              <a:t>ACM-ICPC</a:t>
            </a:r>
            <a:r>
              <a:rPr lang="zh-CN" altLang="en-US" dirty="0" smtClean="0"/>
              <a:t>程序设计竞赛基础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45841" y="5578999"/>
            <a:ext cx="6498159" cy="916641"/>
          </a:xfrm>
        </p:spPr>
        <p:txBody>
          <a:bodyPr>
            <a:normAutofit lnSpcReduction="10000"/>
          </a:bodyPr>
          <a:lstStyle/>
          <a:p>
            <a:pPr algn="r"/>
            <a:r>
              <a:rPr kumimoji="1" lang="zh-CN" altLang="en-US" dirty="0" smtClean="0"/>
              <a:t>计算机与信息工程学院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胡毓励</a:t>
            </a:r>
            <a:endParaRPr kumimoji="1" lang="en-US" altLang="zh-CN" dirty="0" smtClean="0"/>
          </a:p>
          <a:p>
            <a:pPr algn="r"/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022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月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5386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字典树的应用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字符串检索：基本功能</a:t>
            </a:r>
            <a:endParaRPr kumimoji="1" lang="en-US" altLang="zh-CN" dirty="0" smtClean="0"/>
          </a:p>
          <a:p>
            <a:r>
              <a:rPr kumimoji="1" lang="zh-CN" altLang="en-US" dirty="0" smtClean="0"/>
              <a:t>词频统计：统计一个单词出现了多少次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字符串排序：在插入的时候，在树的平级按字母表的顺序插入。字典树建好之后，用先序遍历，就得到了字典树的排序。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前缀匹配：字典树是按公共前缀来建树的，很适合用于搜索提示。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0152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字典树的实现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33" y="1444532"/>
            <a:ext cx="5644446" cy="54134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456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字典树的实现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97" y="1444532"/>
            <a:ext cx="6415969" cy="54134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3960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KMP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KMP</a:t>
            </a:r>
            <a:r>
              <a:rPr kumimoji="1" lang="zh-CN" altLang="en-US" dirty="0" smtClean="0"/>
              <a:t>算法是单模匹配算法，即在一个长度为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的文本串中查找一个长度为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的模式串。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时间复杂度：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n+m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，差不多是此类算法能达到的最优复杂度。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对于</a:t>
            </a:r>
            <a:r>
              <a:rPr kumimoji="1" lang="en-US" altLang="zh-CN" dirty="0" smtClean="0"/>
              <a:t>S=“</a:t>
            </a:r>
            <a:r>
              <a:rPr kumimoji="1" lang="en-US" altLang="zh-CN" dirty="0" err="1" smtClean="0"/>
              <a:t>aaaaaaab</a:t>
            </a:r>
            <a:r>
              <a:rPr kumimoji="1" lang="en-US" altLang="zh-CN" dirty="0" smtClean="0"/>
              <a:t>”, P=“</a:t>
            </a:r>
            <a:r>
              <a:rPr kumimoji="1" lang="en-US" altLang="zh-CN" dirty="0" err="1" smtClean="0"/>
              <a:t>aab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，先看暴力算法的匹配过程：设置两个指针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，分别指向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的第一个位置，然后逐一比较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P[j]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若相等：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j++</a:t>
            </a:r>
            <a:r>
              <a:rPr kumimoji="1" lang="zh-CN" altLang="en-US" dirty="0" smtClean="0"/>
              <a:t>；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若不相等：</a:t>
            </a:r>
            <a:r>
              <a:rPr kumimoji="1" lang="en-US" altLang="zh-CN" dirty="0" smtClean="0"/>
              <a:t>j = 0</a:t>
            </a:r>
            <a:r>
              <a:rPr kumimoji="1" lang="zh-CN" altLang="en-US" dirty="0" smtClean="0"/>
              <a:t>；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退回到首次就匹配成功位置的下一个位置</a:t>
            </a:r>
            <a:r>
              <a:rPr kumimoji="1" lang="zh-CN" altLang="zh-CN" dirty="0"/>
              <a:t>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790830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KMP</a:t>
            </a:r>
            <a:r>
              <a:rPr kumimoji="1" lang="zh-CN" altLang="en-US" dirty="0" smtClean="0"/>
              <a:t>算法思想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KMP</a:t>
            </a:r>
            <a:r>
              <a:rPr kumimoji="1" lang="zh-CN" altLang="en-US" dirty="0" smtClean="0"/>
              <a:t>算法的思想是通过分析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的特征对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进行预处理，从而在与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匹配的时候能够跳过一些字符串，从而达到快速匹配的目的。其核心思想是不回溯文本串</a:t>
            </a:r>
            <a:r>
              <a:rPr kumimoji="1" lang="en-US" altLang="zh-CN" dirty="0" smtClean="0"/>
              <a:t>S</a:t>
            </a:r>
            <a:r>
              <a:rPr kumimoji="1" lang="zh-CN" altLang="en-US" dirty="0"/>
              <a:t>。</a:t>
            </a:r>
            <a:endParaRPr kumimoji="1" lang="en-US" altLang="zh-CN" dirty="0" smtClean="0"/>
          </a:p>
          <a:p>
            <a:r>
              <a:rPr kumimoji="1" lang="en-US" altLang="zh-CN" dirty="0"/>
              <a:t>KMP</a:t>
            </a:r>
            <a:r>
              <a:rPr kumimoji="1" lang="zh-CN" altLang="en-US" dirty="0"/>
              <a:t>的算法的过程：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假设</a:t>
            </a:r>
            <a:r>
              <a:rPr kumimoji="1" lang="zh-CN" altLang="en-US" dirty="0"/>
              <a:t>文本串的长度为</a:t>
            </a:r>
            <a:r>
              <a:rPr kumimoji="1" lang="en-US" altLang="zh-CN" dirty="0"/>
              <a:t>n</a:t>
            </a:r>
            <a:r>
              <a:rPr kumimoji="1" lang="zh-CN" altLang="en-US" dirty="0"/>
              <a:t>，模式串的长度为</a:t>
            </a:r>
            <a:r>
              <a:rPr kumimoji="1" lang="en-US" altLang="zh-CN" dirty="0"/>
              <a:t>m</a:t>
            </a:r>
            <a:r>
              <a:rPr kumimoji="1" lang="zh-CN" altLang="en-US" dirty="0"/>
              <a:t>；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先例用</a:t>
            </a:r>
            <a:r>
              <a:rPr kumimoji="1" lang="en-US" altLang="zh-CN" dirty="0"/>
              <a:t>O(m)</a:t>
            </a:r>
            <a:r>
              <a:rPr kumimoji="1" lang="zh-CN" altLang="en-US" dirty="0"/>
              <a:t>的时间去预处理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数组，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数组的意思指的是当前的字符串匹配失败后要转到的下一个状态，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数组和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是无关的，所以可以事先预处理；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利用</a:t>
            </a:r>
            <a:r>
              <a:rPr kumimoji="1" lang="en-US" altLang="zh-CN" dirty="0"/>
              <a:t>o(n)</a:t>
            </a:r>
            <a:r>
              <a:rPr kumimoji="1" lang="zh-CN" altLang="en-US" dirty="0" smtClean="0"/>
              <a:t>的时间去完成匹配。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90425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如何求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数组？</a:t>
            </a:r>
            <a:r>
              <a:rPr kumimoji="1" lang="en-US" altLang="zh-CN" dirty="0"/>
              <a:t>next[j]</a:t>
            </a:r>
            <a:r>
              <a:rPr kumimoji="1" lang="zh-CN" altLang="en-US" dirty="0"/>
              <a:t>存储的就是模式串前</a:t>
            </a:r>
            <a:r>
              <a:rPr kumimoji="1" lang="en-US" altLang="zh-CN" dirty="0"/>
              <a:t>j-1</a:t>
            </a:r>
            <a:r>
              <a:rPr kumimoji="1" lang="zh-CN" altLang="en-US" dirty="0"/>
              <a:t>个字符（包含</a:t>
            </a:r>
            <a:r>
              <a:rPr kumimoji="1" lang="en-US" altLang="zh-CN" dirty="0"/>
              <a:t>j-1</a:t>
            </a:r>
            <a:r>
              <a:rPr kumimoji="1" lang="zh-CN" altLang="en-US" dirty="0"/>
              <a:t>）里前缀和后缀</a:t>
            </a:r>
            <a:r>
              <a:rPr kumimoji="1" lang="zh-CN" altLang="en-US" dirty="0" smtClean="0"/>
              <a:t>最大的匹配长度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“ABCDABD”</a:t>
            </a:r>
            <a:r>
              <a:rPr kumimoji="1" lang="zh-CN" altLang="en-US" dirty="0" smtClean="0"/>
              <a:t>为例：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“A”</a:t>
            </a:r>
            <a:r>
              <a:rPr kumimoji="1" lang="zh-CN" altLang="en-US" dirty="0" smtClean="0"/>
              <a:t>的前缀和后缀都为</a:t>
            </a:r>
            <a:r>
              <a:rPr kumimoji="1" lang="zh-CN" altLang="en-US" dirty="0"/>
              <a:t>空集，共有元素的长度为</a:t>
            </a:r>
            <a:r>
              <a:rPr kumimoji="1" lang="en-US" altLang="zh-CN" dirty="0"/>
              <a:t>0</a:t>
            </a:r>
            <a:r>
              <a:rPr kumimoji="1" lang="zh-CN" altLang="en-US" dirty="0" smtClean="0"/>
              <a:t>；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“AB”</a:t>
            </a:r>
            <a:r>
              <a:rPr kumimoji="1" lang="zh-CN" altLang="en-US" dirty="0" smtClean="0"/>
              <a:t>的前缀为</a:t>
            </a:r>
            <a:r>
              <a:rPr kumimoji="1" lang="en-US" altLang="zh-CN" dirty="0"/>
              <a:t>[A]</a:t>
            </a:r>
            <a:r>
              <a:rPr kumimoji="1" lang="zh-CN" altLang="en-US" dirty="0"/>
              <a:t>，后缀为</a:t>
            </a:r>
            <a:r>
              <a:rPr kumimoji="1" lang="en-US" altLang="zh-CN" dirty="0"/>
              <a:t>[B]</a:t>
            </a:r>
            <a:r>
              <a:rPr kumimoji="1" lang="zh-CN" altLang="en-US" dirty="0"/>
              <a:t>，共有元素的长度为</a:t>
            </a:r>
            <a:r>
              <a:rPr kumimoji="1" lang="en-US" altLang="zh-CN" dirty="0"/>
              <a:t>0</a:t>
            </a:r>
            <a:r>
              <a:rPr kumimoji="1" lang="zh-CN" altLang="en-US" dirty="0" smtClean="0"/>
              <a:t>；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“ABC”</a:t>
            </a:r>
            <a:r>
              <a:rPr kumimoji="1" lang="zh-CN" altLang="en-US" dirty="0" smtClean="0"/>
              <a:t>的前缀为</a:t>
            </a:r>
            <a:r>
              <a:rPr kumimoji="1" lang="en-US" altLang="zh-CN" dirty="0"/>
              <a:t>[A, AB]</a:t>
            </a:r>
            <a:r>
              <a:rPr kumimoji="1" lang="zh-CN" altLang="en-US" dirty="0"/>
              <a:t>，后缀为</a:t>
            </a:r>
            <a:r>
              <a:rPr kumimoji="1" lang="en-US" altLang="zh-CN" dirty="0"/>
              <a:t>[BC, C]</a:t>
            </a:r>
            <a:r>
              <a:rPr kumimoji="1" lang="zh-CN" altLang="en-US" dirty="0"/>
              <a:t>，共有元素的长度</a:t>
            </a:r>
            <a:r>
              <a:rPr kumimoji="1" lang="en-US" altLang="zh-CN" dirty="0"/>
              <a:t>0</a:t>
            </a:r>
            <a:r>
              <a:rPr kumimoji="1" lang="zh-CN" altLang="en-US" dirty="0" smtClean="0"/>
              <a:t>；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“ABCD”</a:t>
            </a:r>
            <a:r>
              <a:rPr kumimoji="1" lang="zh-CN" altLang="en-US" dirty="0" smtClean="0"/>
              <a:t>的前缀为</a:t>
            </a:r>
            <a:r>
              <a:rPr kumimoji="1" lang="en-US" altLang="zh-CN" dirty="0"/>
              <a:t>[A, AB, ABC]</a:t>
            </a:r>
            <a:r>
              <a:rPr kumimoji="1" lang="zh-CN" altLang="en-US" dirty="0"/>
              <a:t>，后缀为</a:t>
            </a:r>
            <a:r>
              <a:rPr kumimoji="1" lang="en-US" altLang="zh-CN" dirty="0"/>
              <a:t>[BCD, CD, D]</a:t>
            </a:r>
            <a:r>
              <a:rPr kumimoji="1" lang="zh-CN" altLang="en-US" dirty="0"/>
              <a:t>，共有元素的长度为</a:t>
            </a:r>
            <a:r>
              <a:rPr kumimoji="1" lang="en-US" altLang="zh-CN" dirty="0"/>
              <a:t>0</a:t>
            </a:r>
            <a:r>
              <a:rPr kumimoji="1" lang="zh-CN" altLang="en-US" dirty="0" smtClean="0"/>
              <a:t>；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“ABCDA”</a:t>
            </a:r>
            <a:r>
              <a:rPr kumimoji="1" lang="zh-CN" altLang="en-US" dirty="0" smtClean="0"/>
              <a:t>的前缀为</a:t>
            </a:r>
            <a:r>
              <a:rPr kumimoji="1" lang="en-US" altLang="zh-CN" dirty="0"/>
              <a:t>[A, AB, ABC, ABCD]</a:t>
            </a:r>
            <a:r>
              <a:rPr kumimoji="1" lang="zh-CN" altLang="en-US" dirty="0"/>
              <a:t>，后缀为</a:t>
            </a:r>
            <a:r>
              <a:rPr kumimoji="1" lang="en-US" altLang="zh-CN" dirty="0"/>
              <a:t>[BCDA, CDA, DA, A]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共有元素为</a:t>
            </a:r>
            <a:r>
              <a:rPr kumimoji="1" lang="en-US" altLang="zh-CN" dirty="0" smtClean="0"/>
              <a:t>“A”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长度为</a:t>
            </a:r>
            <a:r>
              <a:rPr kumimoji="1" lang="en-US" altLang="zh-CN" dirty="0"/>
              <a:t>1</a:t>
            </a:r>
            <a:r>
              <a:rPr kumimoji="1" lang="zh-CN" altLang="en-US" dirty="0" smtClean="0"/>
              <a:t>；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“ABCDAB”</a:t>
            </a:r>
            <a:r>
              <a:rPr kumimoji="1" lang="zh-CN" altLang="en-US" dirty="0" smtClean="0"/>
              <a:t>的前缀为</a:t>
            </a:r>
            <a:r>
              <a:rPr kumimoji="1" lang="en-US" altLang="zh-CN" dirty="0"/>
              <a:t>[A, AB, ABC, ABCD, ABCDA]</a:t>
            </a:r>
            <a:r>
              <a:rPr kumimoji="1" lang="zh-CN" altLang="en-US" dirty="0"/>
              <a:t>，后缀为</a:t>
            </a:r>
            <a:r>
              <a:rPr kumimoji="1" lang="en-US" altLang="zh-CN" dirty="0"/>
              <a:t>[BCDAB, CDAB, DAB, AB, B]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共有元素为</a:t>
            </a:r>
            <a:r>
              <a:rPr kumimoji="1" lang="en-US" altLang="zh-CN" dirty="0" smtClean="0"/>
              <a:t>“AB”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长度为</a:t>
            </a:r>
            <a:r>
              <a:rPr kumimoji="1" lang="en-US" altLang="zh-CN" dirty="0"/>
              <a:t>2</a:t>
            </a:r>
            <a:r>
              <a:rPr kumimoji="1" lang="zh-CN" altLang="en-US" dirty="0" smtClean="0"/>
              <a:t>；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"</a:t>
            </a:r>
            <a:r>
              <a:rPr kumimoji="1" lang="en-US" altLang="zh-CN" dirty="0"/>
              <a:t>ABCDABD"</a:t>
            </a:r>
            <a:r>
              <a:rPr kumimoji="1" lang="zh-CN" altLang="en-US" dirty="0"/>
              <a:t>的前缀为</a:t>
            </a:r>
            <a:r>
              <a:rPr kumimoji="1" lang="en-US" altLang="zh-CN" dirty="0"/>
              <a:t>[A, AB, ABC, ABCD, ABCDA, ABCDAB]</a:t>
            </a:r>
            <a:r>
              <a:rPr kumimoji="1" lang="zh-CN" altLang="en-US" dirty="0"/>
              <a:t>，后缀为</a:t>
            </a:r>
            <a:r>
              <a:rPr kumimoji="1" lang="en-US" altLang="zh-CN" dirty="0"/>
              <a:t>[BCDABD, CDABD, DABD, ABD, BD, D]</a:t>
            </a:r>
            <a:r>
              <a:rPr kumimoji="1" lang="zh-CN" altLang="en-US" dirty="0"/>
              <a:t>，共有元素的长度为</a:t>
            </a:r>
            <a:r>
              <a:rPr kumimoji="1" lang="en-US" altLang="zh-CN" dirty="0" smtClean="0"/>
              <a:t>0</a:t>
            </a:r>
          </a:p>
          <a:p>
            <a:r>
              <a:rPr kumimoji="1" lang="tr-TR" altLang="zh-CN" dirty="0" smtClean="0"/>
              <a:t>A B C D A B D</a:t>
            </a:r>
            <a:br>
              <a:rPr kumimoji="1" lang="tr-TR" altLang="zh-CN" dirty="0" smtClean="0"/>
            </a:br>
            <a:r>
              <a:rPr kumimoji="1" lang="tr-TR" altLang="zh-CN" dirty="0" smtClean="0"/>
              <a:t>0 0 0  0 1 2  0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54150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KMP</a:t>
            </a:r>
            <a:r>
              <a:rPr kumimoji="1" lang="zh-CN" altLang="en-US" dirty="0" smtClean="0"/>
              <a:t>算法实现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144" y="1444532"/>
            <a:ext cx="5806722" cy="54134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1524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</a:t>
            </a:r>
            <a:r>
              <a:rPr kumimoji="1" lang="zh-CN" altLang="en-US" dirty="0" smtClean="0"/>
              <a:t>自动机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AC</a:t>
            </a:r>
            <a:r>
              <a:rPr kumimoji="1" lang="zh-CN" altLang="en-US" dirty="0" smtClean="0"/>
              <a:t>自动机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Aho-Corasick</a:t>
            </a:r>
            <a:r>
              <a:rPr kumimoji="1" lang="en-US" altLang="zh-CN" dirty="0" smtClean="0"/>
              <a:t> automation)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KMP</a:t>
            </a:r>
            <a:r>
              <a:rPr kumimoji="1" lang="zh-CN" altLang="en-US" dirty="0" smtClean="0"/>
              <a:t>的升级版</a:t>
            </a:r>
            <a:endParaRPr kumimoji="1" lang="en-US" altLang="zh-CN" dirty="0" smtClean="0"/>
          </a:p>
          <a:p>
            <a:r>
              <a:rPr kumimoji="1" lang="en-US" altLang="zh-CN" dirty="0" smtClean="0"/>
              <a:t>KMP</a:t>
            </a:r>
            <a:r>
              <a:rPr kumimoji="1" lang="zh-CN" altLang="en-US" dirty="0" smtClean="0"/>
              <a:t>是单模匹配算法，处理在一个文本串中查找一个模式串的问题；</a:t>
            </a:r>
            <a:r>
              <a:rPr kumimoji="1" lang="en-US" altLang="zh-CN" dirty="0" smtClean="0"/>
              <a:t>AC</a:t>
            </a:r>
            <a:r>
              <a:rPr kumimoji="1" lang="zh-CN" altLang="en-US" dirty="0" smtClean="0"/>
              <a:t>自动机是多模匹配算法，能在一个文本串中同时查找多个不同的模式串。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多模匹配问题：给定一个长度为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的文本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，以及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个平均长度为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的模式串</a:t>
            </a:r>
            <a:r>
              <a:rPr kumimoji="1" lang="en-US" altLang="zh-CN" dirty="0" smtClean="0"/>
              <a:t>P1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P2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...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Pk</a:t>
            </a:r>
            <a:r>
              <a:rPr kumimoji="1" lang="zh-CN" altLang="en-US" dirty="0" smtClean="0"/>
              <a:t>，要求搜索这些模式串在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中出现的位置。</a:t>
            </a:r>
            <a:endParaRPr kumimoji="1" lang="en-US" altLang="zh-CN" dirty="0"/>
          </a:p>
          <a:p>
            <a:r>
              <a:rPr kumimoji="1" lang="en-US" altLang="zh-CN" dirty="0"/>
              <a:t>AC</a:t>
            </a:r>
            <a:r>
              <a:rPr kumimoji="1" lang="zh-CN" altLang="en-US" dirty="0"/>
              <a:t>自动机：</a:t>
            </a:r>
            <a:r>
              <a:rPr kumimoji="1" lang="en-US" altLang="zh-CN" dirty="0"/>
              <a:t>KMP + </a:t>
            </a:r>
            <a:r>
              <a:rPr kumimoji="1" lang="en-US" altLang="zh-CN" dirty="0" err="1" smtClean="0"/>
              <a:t>Trie</a:t>
            </a:r>
            <a:r>
              <a:rPr kumimoji="1" lang="zh-CN" altLang="en-US" dirty="0" smtClean="0"/>
              <a:t>，建立字典树需要</a:t>
            </a:r>
            <a:r>
              <a:rPr kumimoji="1" lang="en-US" altLang="zh-CN" dirty="0" smtClean="0"/>
              <a:t>O(km)</a:t>
            </a:r>
            <a:r>
              <a:rPr kumimoji="1" lang="zh-CN" altLang="en-US" dirty="0" smtClean="0"/>
              <a:t>时间，建立</a:t>
            </a:r>
            <a:r>
              <a:rPr kumimoji="1" lang="en-US" altLang="zh-CN" dirty="0" smtClean="0"/>
              <a:t>fail </a:t>
            </a:r>
            <a:r>
              <a:rPr kumimoji="1" lang="zh-CN" altLang="en-US" dirty="0" smtClean="0"/>
              <a:t>指针</a:t>
            </a:r>
            <a:r>
              <a:rPr kumimoji="1" lang="en-US" altLang="zh-CN" dirty="0" smtClean="0"/>
              <a:t>O(km)</a:t>
            </a:r>
            <a:r>
              <a:rPr kumimoji="1" lang="zh-CN" altLang="en-US" dirty="0" smtClean="0"/>
              <a:t>，模式匹配</a:t>
            </a:r>
            <a:r>
              <a:rPr kumimoji="1" lang="en-US" altLang="zh-CN" dirty="0" smtClean="0"/>
              <a:t>O(nm)</a:t>
            </a:r>
            <a:r>
              <a:rPr kumimoji="1" lang="zh-CN" altLang="en-US" dirty="0" smtClean="0"/>
              <a:t>，总时间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km+nm</a:t>
            </a:r>
            <a:r>
              <a:rPr kumimoji="1" lang="en-US" altLang="zh-CN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750154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</a:t>
            </a:r>
            <a:r>
              <a:rPr kumimoji="1" lang="zh-CN" altLang="en-US" dirty="0" smtClean="0"/>
              <a:t>自动机的三个步骤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第一步，利用文本串建立字典树；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第二步，在字典树上构造失配指针；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第三步，在字典树上匹配。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020036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</a:t>
            </a:r>
            <a:r>
              <a:rPr kumimoji="1" lang="zh-CN" altLang="en-US" dirty="0" smtClean="0"/>
              <a:t>自动机建立字典树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25" y="1976951"/>
            <a:ext cx="5830224" cy="29870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542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字符串处理是竞赛中的常见问题，除了要掌握简单的查找，替换，匹配等，还应掌握比较复杂的字符串算法。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目标：掌握常用字符串函数，字符串哈希，字典树，</a:t>
            </a:r>
            <a:r>
              <a:rPr kumimoji="1" lang="en-US" altLang="zh-CN" dirty="0" smtClean="0"/>
              <a:t>KMP</a:t>
            </a:r>
            <a:r>
              <a:rPr kumimoji="1" lang="zh-CN" altLang="en-US" dirty="0" smtClean="0"/>
              <a:t>算法，</a:t>
            </a:r>
            <a:r>
              <a:rPr kumimoji="1" lang="en-US" altLang="zh-CN" dirty="0" smtClean="0"/>
              <a:t>AC</a:t>
            </a:r>
            <a:r>
              <a:rPr kumimoji="1" lang="zh-CN" altLang="en-US" dirty="0" smtClean="0"/>
              <a:t>自动机，后缀树和后缀数组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42139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</a:t>
            </a:r>
            <a:r>
              <a:rPr kumimoji="1" lang="zh-CN" altLang="en-US" dirty="0" smtClean="0"/>
              <a:t>自动机的</a:t>
            </a:r>
            <a:r>
              <a:rPr kumimoji="1" lang="en-US" altLang="zh-CN" dirty="0" smtClean="0"/>
              <a:t>Fail</a:t>
            </a:r>
            <a:r>
              <a:rPr kumimoji="1" lang="zh-CN" altLang="en-US" dirty="0" smtClean="0"/>
              <a:t>指针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+mn-ea"/>
              </a:rPr>
              <a:t>如果一个点</a:t>
            </a:r>
            <a:r>
              <a:rPr kumimoji="1" lang="en-US" altLang="zh-CN" dirty="0" err="1" smtClean="0">
                <a:latin typeface="+mn-ea"/>
              </a:rPr>
              <a:t>i</a:t>
            </a:r>
            <a:r>
              <a:rPr kumimoji="1" lang="zh-CN" altLang="en-US" dirty="0" smtClean="0">
                <a:latin typeface="+mn-ea"/>
              </a:rPr>
              <a:t>的</a:t>
            </a:r>
            <a:r>
              <a:rPr kumimoji="1" lang="en-US" altLang="zh-CN" dirty="0" smtClean="0">
                <a:latin typeface="+mn-ea"/>
              </a:rPr>
              <a:t>Fail</a:t>
            </a:r>
            <a:r>
              <a:rPr kumimoji="1" lang="zh-CN" altLang="en-US" dirty="0" smtClean="0">
                <a:latin typeface="+mn-ea"/>
              </a:rPr>
              <a:t>指针指向</a:t>
            </a:r>
            <a:r>
              <a:rPr kumimoji="1" lang="en-US" altLang="zh-CN" dirty="0" smtClean="0">
                <a:latin typeface="+mn-ea"/>
              </a:rPr>
              <a:t>j</a:t>
            </a:r>
            <a:r>
              <a:rPr kumimoji="1" lang="zh-CN" altLang="en-US" dirty="0" smtClean="0">
                <a:latin typeface="+mn-ea"/>
              </a:rPr>
              <a:t>，那么</a:t>
            </a:r>
            <a:r>
              <a:rPr kumimoji="1" lang="en-US" altLang="zh-CN" dirty="0" smtClean="0">
                <a:latin typeface="+mn-ea"/>
              </a:rPr>
              <a:t>root</a:t>
            </a:r>
            <a:r>
              <a:rPr kumimoji="1" lang="zh-CN" altLang="en-US" dirty="0" smtClean="0">
                <a:latin typeface="+mn-ea"/>
              </a:rPr>
              <a:t>到</a:t>
            </a:r>
            <a:r>
              <a:rPr kumimoji="1" lang="en-US" altLang="zh-CN" dirty="0" smtClean="0">
                <a:latin typeface="+mn-ea"/>
              </a:rPr>
              <a:t>j</a:t>
            </a:r>
            <a:r>
              <a:rPr kumimoji="1" lang="zh-CN" altLang="en-US" dirty="0" smtClean="0">
                <a:latin typeface="+mn-ea"/>
              </a:rPr>
              <a:t>的字符串是</a:t>
            </a:r>
            <a:r>
              <a:rPr kumimoji="1" lang="en-US" altLang="zh-CN" dirty="0" smtClean="0">
                <a:latin typeface="+mn-ea"/>
              </a:rPr>
              <a:t>root</a:t>
            </a:r>
            <a:r>
              <a:rPr kumimoji="1" lang="zh-CN" altLang="en-US" dirty="0" smtClean="0">
                <a:latin typeface="+mn-ea"/>
              </a:rPr>
              <a:t>到</a:t>
            </a:r>
            <a:r>
              <a:rPr kumimoji="1" lang="en-US" altLang="zh-CN" dirty="0" err="1" smtClean="0">
                <a:latin typeface="+mn-ea"/>
              </a:rPr>
              <a:t>i</a:t>
            </a:r>
            <a:r>
              <a:rPr kumimoji="1" lang="zh-CN" altLang="en-US" dirty="0" smtClean="0">
                <a:latin typeface="+mn-ea"/>
              </a:rPr>
              <a:t>的字符串的一个后缀。</a:t>
            </a:r>
            <a:r>
              <a:rPr kumimoji="1" lang="zh-CN" altLang="en-US" dirty="0"/>
              <a:t>利用</a:t>
            </a:r>
            <a:r>
              <a:rPr kumimoji="1" lang="en-US" altLang="zh-CN" dirty="0" smtClean="0"/>
              <a:t>BFS</a:t>
            </a:r>
            <a:r>
              <a:rPr kumimoji="1" lang="zh-CN" altLang="en-US" dirty="0" smtClean="0"/>
              <a:t>算法求</a:t>
            </a:r>
            <a:r>
              <a:rPr kumimoji="1" lang="en-US" altLang="zh-CN" dirty="0"/>
              <a:t>Fail</a:t>
            </a:r>
            <a:r>
              <a:rPr kumimoji="1" lang="zh-CN" altLang="en-US" dirty="0"/>
              <a:t>指针</a:t>
            </a:r>
            <a:endParaRPr kumimoji="1" lang="en-US" altLang="zh-CN" dirty="0" smtClean="0">
              <a:latin typeface="+mn-ea"/>
            </a:endParaRPr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503" y="2395430"/>
            <a:ext cx="4788341" cy="44625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40015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</a:t>
            </a:r>
            <a:r>
              <a:rPr kumimoji="1" lang="zh-CN" altLang="en-US" dirty="0" smtClean="0"/>
              <a:t>自动机的匹配算法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600200"/>
            <a:ext cx="6985000" cy="46769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59768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后缀树和后缀数组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后缀树和后缀数组能解决大部分字符串问题，前面提到的字符串匹配问题，查找子串、最长重复子串、最长公共子串等，都可以用后缀数组解决。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后缀</a:t>
            </a:r>
            <a:r>
              <a:rPr kumimoji="1" lang="en-US" altLang="zh-CN" dirty="0" smtClean="0"/>
              <a:t>(Suffix)</a:t>
            </a:r>
            <a:r>
              <a:rPr kumimoji="1" lang="zh-CN" altLang="en-US" dirty="0" smtClean="0"/>
              <a:t>：字符串的一个后缀是指从某个位置开始到末尾的一个子串。例如字符串</a:t>
            </a:r>
            <a:r>
              <a:rPr kumimoji="1" lang="en-US" altLang="zh-CN" dirty="0" smtClean="0"/>
              <a:t> string s = “</a:t>
            </a:r>
            <a:r>
              <a:rPr kumimoji="1" lang="en-US" altLang="zh-CN" dirty="0" err="1" smtClean="0"/>
              <a:t>vamamadn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，它的后缀有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个，即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s[0] = “</a:t>
            </a:r>
            <a:r>
              <a:rPr kumimoji="1" lang="en-US" altLang="zh-CN" dirty="0" err="1"/>
              <a:t>vamamadn</a:t>
            </a:r>
            <a:r>
              <a:rPr kumimoji="1" lang="en-US" altLang="zh-CN" dirty="0" smtClean="0"/>
              <a:t>”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s[1] = “</a:t>
            </a:r>
            <a:r>
              <a:rPr kumimoji="1" lang="en-US" altLang="zh-CN" dirty="0" err="1" smtClean="0"/>
              <a:t>amamadn</a:t>
            </a:r>
            <a:r>
              <a:rPr kumimoji="1" lang="en-US" altLang="zh-CN" dirty="0" smtClean="0"/>
              <a:t>”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s[2] = “</a:t>
            </a:r>
            <a:r>
              <a:rPr kumimoji="1" lang="en-US" altLang="zh-CN" dirty="0" err="1" smtClean="0"/>
              <a:t>mamadn</a:t>
            </a:r>
            <a:r>
              <a:rPr kumimoji="1" lang="en-US" altLang="zh-CN" dirty="0" smtClean="0"/>
              <a:t>”</a:t>
            </a:r>
            <a:br>
              <a:rPr kumimoji="1" lang="en-US" altLang="zh-CN" dirty="0" smtClean="0"/>
            </a:br>
            <a:r>
              <a:rPr kumimoji="1" lang="en-US" altLang="zh-CN" dirty="0" smtClean="0"/>
              <a:t>...</a:t>
            </a:r>
            <a:br>
              <a:rPr kumimoji="1" lang="en-US" altLang="zh-CN" dirty="0" smtClean="0"/>
            </a:br>
            <a:r>
              <a:rPr kumimoji="1" lang="en-US" altLang="zh-CN" dirty="0" smtClean="0"/>
              <a:t>s[7] = “n”</a:t>
            </a:r>
          </a:p>
        </p:txBody>
      </p:sp>
    </p:spTree>
    <p:extLst>
      <p:ext uri="{BB962C8B-B14F-4D97-AF65-F5344CB8AC3E}">
        <p14:creationId xmlns="" xmlns:p14="http://schemas.microsoft.com/office/powerpoint/2010/main" val="1303977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后缀树和后缀数组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后缀树</a:t>
            </a:r>
            <a:r>
              <a:rPr kumimoji="1" lang="en-US" altLang="zh-CN" dirty="0" smtClean="0"/>
              <a:t>(Suffix tree)</a:t>
            </a:r>
            <a:r>
              <a:rPr kumimoji="1" lang="zh-CN" altLang="en-US" dirty="0" smtClean="0"/>
              <a:t>：就是把所有的后缀子串用字典树的方法建立一棵树。（特殊符号</a:t>
            </a:r>
            <a:r>
              <a:rPr kumimoji="1" lang="en-US" altLang="zh-CN" dirty="0" smtClean="0"/>
              <a:t>$</a:t>
            </a:r>
            <a:r>
              <a:rPr kumimoji="1" lang="zh-CN" altLang="en-US" dirty="0" smtClean="0"/>
              <a:t>表示末尾）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pic>
        <p:nvPicPr>
          <p:cNvPr id="4" name="Picture 2" descr="C:\Users\luo\AppData\Local\Temp\ksohtml5984\wps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78" y="2700416"/>
            <a:ext cx="7927173" cy="35317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7362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后缀数组应用举例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由于直接对后缀树进行构造不方便，所以用后缀数组这种简单的方法来替代。针对字符串</a:t>
            </a:r>
            <a:r>
              <a:rPr kumimoji="1" lang="en-US" altLang="zh-CN" dirty="0" smtClean="0"/>
              <a:t>S=</a:t>
            </a:r>
            <a:r>
              <a:rPr kumimoji="1" lang="zh-CN" altLang="en-US" dirty="0" smtClean="0"/>
              <a:t>“</a:t>
            </a:r>
            <a:r>
              <a:rPr kumimoji="1" lang="en-US" altLang="zh-CN" dirty="0" err="1" smtClean="0"/>
              <a:t>vamamadn</a:t>
            </a:r>
            <a:r>
              <a:rPr kumimoji="1" lang="zh-CN" altLang="en-US" dirty="0" smtClean="0"/>
              <a:t>”，它的按字典序对应的后缀下标为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sa</a:t>
            </a:r>
            <a:r>
              <a:rPr kumimoji="1" lang="en-US" altLang="zh-CN" dirty="0" smtClean="0"/>
              <a:t>[]={5,3,1,6,4,2,7,0}</a:t>
            </a:r>
          </a:p>
          <a:p>
            <a:r>
              <a:rPr kumimoji="1" lang="zh-CN" altLang="en-US" dirty="0" smtClean="0"/>
              <a:t>如果已知</a:t>
            </a:r>
            <a:r>
              <a:rPr kumimoji="1" lang="en-US" altLang="zh-CN" dirty="0" err="1" smtClean="0"/>
              <a:t>sa</a:t>
            </a:r>
            <a:r>
              <a:rPr kumimoji="1" lang="zh-CN" altLang="en-US" dirty="0" smtClean="0"/>
              <a:t>数组，那么就可以用二分法来求子串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在母串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中的位置，时间复杂度为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mlgn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20471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如何求后缀数组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相关定义：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sa</a:t>
            </a:r>
            <a:r>
              <a:rPr kumimoji="1" lang="en-US" altLang="zh-CN" dirty="0" smtClean="0"/>
              <a:t>[]:</a:t>
            </a:r>
            <a:r>
              <a:rPr kumimoji="1" lang="zh-CN" altLang="en-US" dirty="0"/>
              <a:t>后缀数组</a:t>
            </a:r>
            <a:r>
              <a:rPr kumimoji="1" lang="en-US" altLang="zh-CN" dirty="0"/>
              <a:t>suffix array</a:t>
            </a:r>
            <a:r>
              <a:rPr kumimoji="1" lang="zh-CN" altLang="en-US" dirty="0"/>
              <a:t>。保存</a:t>
            </a:r>
            <a:r>
              <a:rPr kumimoji="1" lang="en-US" altLang="zh-CN" dirty="0"/>
              <a:t>0 ~ n-1</a:t>
            </a:r>
            <a:r>
              <a:rPr kumimoji="1" lang="zh-CN" altLang="en-US" dirty="0"/>
              <a:t>的全排列，含义是，把所有后缀按字典序排序后，后缀在原串中的位置。性质：</a:t>
            </a:r>
            <a:r>
              <a:rPr kumimoji="1" lang="en-US" altLang="zh-CN" dirty="0"/>
              <a:t>suffix(</a:t>
            </a:r>
            <a:r>
              <a:rPr kumimoji="1" lang="en-US" altLang="zh-CN" dirty="0" err="1"/>
              <a:t>sa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]) &lt; suffix(</a:t>
            </a:r>
            <a:r>
              <a:rPr kumimoji="1" lang="en-US" altLang="zh-CN" dirty="0" err="1"/>
              <a:t>sa</a:t>
            </a:r>
            <a:r>
              <a:rPr kumimoji="1" lang="en-US" altLang="zh-CN" dirty="0"/>
              <a:t>[i+1])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/>
              <a:t>rk</a:t>
            </a:r>
            <a:r>
              <a:rPr kumimoji="1" lang="en-US" altLang="zh-CN" dirty="0"/>
              <a:t>[]</a:t>
            </a:r>
            <a:r>
              <a:rPr kumimoji="1" lang="zh-CN" altLang="en-US" dirty="0"/>
              <a:t>：名次数组</a:t>
            </a:r>
            <a:r>
              <a:rPr kumimoji="1" lang="en-US" altLang="zh-CN" dirty="0"/>
              <a:t>rank array</a:t>
            </a:r>
            <a:r>
              <a:rPr kumimoji="1" lang="zh-CN" altLang="en-US" dirty="0"/>
              <a:t>。最后得到的</a:t>
            </a:r>
            <a:r>
              <a:rPr kumimoji="1" lang="en-US" altLang="zh-CN" dirty="0" err="1"/>
              <a:t>rk</a:t>
            </a:r>
            <a:r>
              <a:rPr kumimoji="1" lang="en-US" altLang="zh-CN" dirty="0"/>
              <a:t>[]</a:t>
            </a:r>
            <a:r>
              <a:rPr kumimoji="1" lang="zh-CN" altLang="en-US" dirty="0"/>
              <a:t>也是</a:t>
            </a:r>
            <a:r>
              <a:rPr kumimoji="1" lang="en-US" altLang="zh-CN" dirty="0"/>
              <a:t>0 ~ n-1</a:t>
            </a:r>
            <a:r>
              <a:rPr kumimoji="1" lang="zh-CN" altLang="en-US" dirty="0"/>
              <a:t>的全排列，保存</a:t>
            </a:r>
            <a:r>
              <a:rPr kumimoji="1" lang="en-US" altLang="zh-CN" dirty="0"/>
              <a:t>suffix(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  <a:r>
              <a:rPr kumimoji="1" lang="zh-CN" altLang="en-US" dirty="0"/>
              <a:t>在所有后缀中按字典序排序的“名次”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629923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rk</a:t>
            </a:r>
            <a:r>
              <a:rPr kumimoji="1" lang="en-US" altLang="zh-CN" dirty="0" smtClean="0"/>
              <a:t>[]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sa</a:t>
            </a:r>
            <a:r>
              <a:rPr kumimoji="1" lang="en-US" altLang="zh-CN" dirty="0" smtClean="0"/>
              <a:t>[]</a:t>
            </a:r>
            <a:r>
              <a:rPr kumimoji="1" lang="zh-CN" altLang="en-US" dirty="0" smtClean="0"/>
              <a:t>互为逆运算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mr-IN" dirty="0"/>
              <a:t>（</a:t>
            </a:r>
            <a:r>
              <a:rPr kumimoji="1" lang="mr-IN" altLang="zh-CN" dirty="0"/>
              <a:t>1</a:t>
            </a:r>
            <a:r>
              <a:rPr kumimoji="1" lang="zh-CN" altLang="mr-IN" dirty="0"/>
              <a:t>）用</a:t>
            </a:r>
            <a:r>
              <a:rPr kumimoji="1" lang="mr-IN" altLang="zh-CN" dirty="0" smtClean="0"/>
              <a:t>rk</a:t>
            </a:r>
            <a:r>
              <a:rPr kumimoji="1" lang="en-US" altLang="zh-CN" dirty="0" smtClean="0"/>
              <a:t>[]</a:t>
            </a:r>
            <a:r>
              <a:rPr kumimoji="1" lang="zh-CN" altLang="mr-IN" dirty="0" smtClean="0"/>
              <a:t>推导</a:t>
            </a:r>
            <a:r>
              <a:rPr kumimoji="1" lang="mr-IN" altLang="zh-CN" dirty="0" smtClean="0"/>
              <a:t>sa</a:t>
            </a:r>
            <a:r>
              <a:rPr kumimoji="1" lang="en-US" altLang="zh-CN" dirty="0" smtClean="0"/>
              <a:t>[]</a:t>
            </a:r>
            <a:r>
              <a:rPr kumimoji="1" lang="zh-CN" altLang="mr-IN" dirty="0" smtClean="0"/>
              <a:t>：   </a:t>
            </a:r>
            <a:endParaRPr kumimoji="1" lang="zh-CN" altLang="mr-IN" dirty="0"/>
          </a:p>
          <a:p>
            <a:pPr marL="0" indent="0">
              <a:buNone/>
            </a:pPr>
            <a:r>
              <a:rPr kumimoji="1" lang="zh-CN" altLang="mr-IN" dirty="0"/>
              <a:t>	</a:t>
            </a:r>
            <a:r>
              <a:rPr kumimoji="1" lang="mr-IN" altLang="zh-CN" dirty="0" smtClean="0">
                <a:latin typeface="+mn-ea"/>
              </a:rPr>
              <a:t>for</a:t>
            </a:r>
            <a:r>
              <a:rPr kumimoji="1" lang="en-US" altLang="zh-CN" dirty="0" smtClean="0">
                <a:latin typeface="+mn-ea"/>
              </a:rPr>
              <a:t>(</a:t>
            </a:r>
            <a:r>
              <a:rPr kumimoji="1" lang="mr-IN" altLang="zh-CN" dirty="0" smtClean="0">
                <a:latin typeface="+mn-ea"/>
              </a:rPr>
              <a:t>int i</a:t>
            </a:r>
            <a:r>
              <a:rPr kumimoji="1" lang="en-US" altLang="zh-CN" dirty="0" smtClean="0">
                <a:latin typeface="+mn-ea"/>
              </a:rPr>
              <a:t> = </a:t>
            </a:r>
            <a:r>
              <a:rPr kumimoji="1" lang="mr-IN" altLang="zh-CN" dirty="0" smtClean="0">
                <a:latin typeface="+mn-ea"/>
              </a:rPr>
              <a:t>0</a:t>
            </a:r>
            <a:r>
              <a:rPr kumimoji="1" lang="mr-IN" altLang="zh-CN" dirty="0">
                <a:latin typeface="+mn-ea"/>
              </a:rPr>
              <a:t>; </a:t>
            </a:r>
            <a:r>
              <a:rPr kumimoji="1" lang="mr-IN" altLang="zh-CN" dirty="0" smtClean="0">
                <a:latin typeface="+mn-ea"/>
              </a:rPr>
              <a:t>i</a:t>
            </a:r>
            <a:r>
              <a:rPr kumimoji="1" lang="en-US" altLang="zh-CN" dirty="0" smtClean="0">
                <a:latin typeface="+mn-ea"/>
              </a:rPr>
              <a:t> &lt; </a:t>
            </a:r>
            <a:r>
              <a:rPr kumimoji="1" lang="mr-IN" altLang="zh-CN" dirty="0" smtClean="0">
                <a:latin typeface="+mn-ea"/>
              </a:rPr>
              <a:t>n;</a:t>
            </a:r>
            <a:r>
              <a:rPr kumimoji="1" lang="en-US" altLang="zh-CN" dirty="0" smtClean="0">
                <a:latin typeface="+mn-ea"/>
              </a:rPr>
              <a:t> </a:t>
            </a:r>
            <a:r>
              <a:rPr kumimoji="1" lang="mr-IN" altLang="zh-CN" dirty="0" smtClean="0">
                <a:latin typeface="+mn-ea"/>
              </a:rPr>
              <a:t> i</a:t>
            </a:r>
            <a:r>
              <a:rPr kumimoji="1" lang="en-US" altLang="zh-CN" dirty="0" smtClean="0">
                <a:latin typeface="+mn-ea"/>
              </a:rPr>
              <a:t>++)</a:t>
            </a:r>
            <a:r>
              <a:rPr kumimoji="1" lang="mr-IN" altLang="zh-CN" dirty="0" smtClean="0">
                <a:latin typeface="+mn-ea"/>
              </a:rPr>
              <a:t>   </a:t>
            </a:r>
            <a:endParaRPr kumimoji="1" lang="mr-IN" altLang="zh-CN" dirty="0">
              <a:latin typeface="+mn-ea"/>
            </a:endParaRPr>
          </a:p>
          <a:p>
            <a:pPr marL="0" indent="0">
              <a:buNone/>
            </a:pPr>
            <a:r>
              <a:rPr kumimoji="1" lang="mr-IN" altLang="zh-CN" dirty="0">
                <a:latin typeface="+mn-ea"/>
              </a:rPr>
              <a:t>		</a:t>
            </a:r>
            <a:r>
              <a:rPr kumimoji="1" lang="mr-IN" altLang="zh-CN" dirty="0" smtClean="0">
                <a:latin typeface="+mn-ea"/>
              </a:rPr>
              <a:t>sa</a:t>
            </a:r>
            <a:r>
              <a:rPr kumimoji="1" lang="en-US" altLang="zh-CN" dirty="0" smtClean="0">
                <a:latin typeface="+mn-ea"/>
              </a:rPr>
              <a:t>[</a:t>
            </a:r>
            <a:r>
              <a:rPr kumimoji="1" lang="mr-IN" altLang="zh-CN" dirty="0" smtClean="0">
                <a:latin typeface="+mn-ea"/>
              </a:rPr>
              <a:t>rk</a:t>
            </a:r>
            <a:r>
              <a:rPr kumimoji="1" lang="en-US" altLang="zh-CN" dirty="0" smtClean="0">
                <a:latin typeface="+mn-ea"/>
              </a:rPr>
              <a:t>[</a:t>
            </a:r>
            <a:r>
              <a:rPr kumimoji="1" lang="mr-IN" altLang="zh-CN" dirty="0" smtClean="0">
                <a:latin typeface="+mn-ea"/>
              </a:rPr>
              <a:t>i</a:t>
            </a:r>
            <a:r>
              <a:rPr kumimoji="1" lang="en-US" altLang="zh-CN" dirty="0" smtClean="0">
                <a:latin typeface="+mn-ea"/>
              </a:rPr>
              <a:t>]]</a:t>
            </a:r>
            <a:r>
              <a:rPr kumimoji="1" lang="mr-IN" altLang="zh-CN" dirty="0" smtClean="0">
                <a:latin typeface="+mn-ea"/>
              </a:rPr>
              <a:t> </a:t>
            </a:r>
            <a:r>
              <a:rPr kumimoji="1" lang="en-US" altLang="zh-CN" dirty="0" smtClean="0">
                <a:latin typeface="+mn-ea"/>
              </a:rPr>
              <a:t>=</a:t>
            </a:r>
            <a:r>
              <a:rPr kumimoji="1" lang="mr-IN" altLang="zh-CN" dirty="0" smtClean="0">
                <a:latin typeface="+mn-ea"/>
              </a:rPr>
              <a:t> </a:t>
            </a:r>
            <a:r>
              <a:rPr kumimoji="1" lang="mr-IN" altLang="zh-CN" dirty="0">
                <a:latin typeface="+mn-ea"/>
              </a:rPr>
              <a:t>i;</a:t>
            </a:r>
          </a:p>
          <a:p>
            <a:pPr marL="0" indent="0">
              <a:buNone/>
            </a:pPr>
            <a:r>
              <a:rPr kumimoji="1" lang="zh-CN" altLang="mr-IN" dirty="0">
                <a:latin typeface="+mn-ea"/>
              </a:rPr>
              <a:t>（</a:t>
            </a:r>
            <a:r>
              <a:rPr kumimoji="1" lang="mr-IN" altLang="zh-CN" dirty="0">
                <a:latin typeface="+mn-ea"/>
              </a:rPr>
              <a:t>2</a:t>
            </a:r>
            <a:r>
              <a:rPr kumimoji="1" lang="zh-CN" altLang="mr-IN" dirty="0">
                <a:latin typeface="+mn-ea"/>
              </a:rPr>
              <a:t>）用</a:t>
            </a:r>
            <a:r>
              <a:rPr kumimoji="1" lang="mr-IN" altLang="zh-CN" dirty="0" smtClean="0">
                <a:latin typeface="+mn-ea"/>
              </a:rPr>
              <a:t>sa</a:t>
            </a:r>
            <a:r>
              <a:rPr kumimoji="1" lang="en-US" altLang="zh-CN" dirty="0" smtClean="0">
                <a:latin typeface="+mn-ea"/>
              </a:rPr>
              <a:t>[]</a:t>
            </a:r>
            <a:r>
              <a:rPr kumimoji="1" lang="zh-CN" altLang="mr-IN" dirty="0" smtClean="0">
                <a:latin typeface="+mn-ea"/>
              </a:rPr>
              <a:t>推导</a:t>
            </a:r>
            <a:r>
              <a:rPr kumimoji="1" lang="mr-IN" altLang="zh-CN" dirty="0" smtClean="0">
                <a:latin typeface="+mn-ea"/>
              </a:rPr>
              <a:t>rk</a:t>
            </a:r>
            <a:r>
              <a:rPr kumimoji="1" lang="en-US" altLang="zh-CN" dirty="0" smtClean="0">
                <a:latin typeface="+mn-ea"/>
              </a:rPr>
              <a:t>[]</a:t>
            </a:r>
            <a:r>
              <a:rPr kumimoji="1" lang="zh-CN" altLang="mr-IN" dirty="0" smtClean="0">
                <a:latin typeface="+mn-ea"/>
              </a:rPr>
              <a:t>：   </a:t>
            </a:r>
            <a:endParaRPr kumimoji="1" lang="zh-CN" altLang="mr-IN" dirty="0">
              <a:latin typeface="+mn-ea"/>
            </a:endParaRPr>
          </a:p>
          <a:p>
            <a:pPr marL="0" indent="0">
              <a:buNone/>
            </a:pPr>
            <a:r>
              <a:rPr kumimoji="1" lang="zh-CN" altLang="mr-IN" dirty="0">
                <a:latin typeface="+mn-ea"/>
              </a:rPr>
              <a:t>	</a:t>
            </a:r>
            <a:r>
              <a:rPr kumimoji="1" lang="mr-IN" altLang="zh-CN" dirty="0" smtClean="0">
                <a:latin typeface="+mn-ea"/>
              </a:rPr>
              <a:t>for</a:t>
            </a:r>
            <a:r>
              <a:rPr kumimoji="1" lang="en-US" altLang="zh-CN" dirty="0" smtClean="0">
                <a:latin typeface="+mn-ea"/>
              </a:rPr>
              <a:t>(</a:t>
            </a:r>
            <a:r>
              <a:rPr kumimoji="1" lang="mr-IN" altLang="zh-CN" dirty="0" smtClean="0">
                <a:latin typeface="+mn-ea"/>
              </a:rPr>
              <a:t>int i</a:t>
            </a:r>
            <a:r>
              <a:rPr kumimoji="1" lang="en-US" altLang="zh-CN" dirty="0" smtClean="0">
                <a:latin typeface="+mn-ea"/>
              </a:rPr>
              <a:t>=</a:t>
            </a:r>
            <a:r>
              <a:rPr kumimoji="1" lang="mr-IN" altLang="zh-CN" dirty="0" smtClean="0">
                <a:latin typeface="+mn-ea"/>
              </a:rPr>
              <a:t>0</a:t>
            </a:r>
            <a:r>
              <a:rPr kumimoji="1" lang="mr-IN" altLang="zh-CN" dirty="0">
                <a:latin typeface="+mn-ea"/>
              </a:rPr>
              <a:t>; </a:t>
            </a:r>
            <a:r>
              <a:rPr kumimoji="1" lang="mr-IN" altLang="zh-CN" dirty="0" smtClean="0">
                <a:latin typeface="+mn-ea"/>
              </a:rPr>
              <a:t>i</a:t>
            </a:r>
            <a:r>
              <a:rPr kumimoji="1" lang="en-US" altLang="zh-CN" dirty="0" smtClean="0">
                <a:latin typeface="+mn-ea"/>
              </a:rPr>
              <a:t>&lt;</a:t>
            </a:r>
            <a:r>
              <a:rPr kumimoji="1" lang="mr-IN" altLang="zh-CN" dirty="0" smtClean="0">
                <a:latin typeface="+mn-ea"/>
              </a:rPr>
              <a:t>n</a:t>
            </a:r>
            <a:r>
              <a:rPr kumimoji="1" lang="mr-IN" altLang="zh-CN" dirty="0">
                <a:latin typeface="+mn-ea"/>
              </a:rPr>
              <a:t>; </a:t>
            </a:r>
            <a:r>
              <a:rPr kumimoji="1" lang="mr-IN" altLang="zh-CN" dirty="0" smtClean="0">
                <a:latin typeface="+mn-ea"/>
              </a:rPr>
              <a:t>i</a:t>
            </a:r>
            <a:r>
              <a:rPr kumimoji="1" lang="en-US" altLang="zh-CN" dirty="0" smtClean="0">
                <a:latin typeface="+mn-ea"/>
              </a:rPr>
              <a:t>++)</a:t>
            </a:r>
            <a:endParaRPr kumimoji="1" lang="mr-IN" altLang="zh-CN" dirty="0">
              <a:latin typeface="+mn-ea"/>
            </a:endParaRPr>
          </a:p>
          <a:p>
            <a:pPr marL="0" indent="0">
              <a:buNone/>
            </a:pPr>
            <a:r>
              <a:rPr kumimoji="1" lang="mr-IN" altLang="zh-CN" dirty="0">
                <a:latin typeface="+mn-ea"/>
              </a:rPr>
              <a:t>		</a:t>
            </a:r>
            <a:r>
              <a:rPr kumimoji="1" lang="mr-IN" altLang="zh-CN" dirty="0" smtClean="0">
                <a:latin typeface="+mn-ea"/>
              </a:rPr>
              <a:t>rk</a:t>
            </a:r>
            <a:r>
              <a:rPr kumimoji="1" lang="en-US" altLang="zh-CN" dirty="0" smtClean="0">
                <a:latin typeface="+mn-ea"/>
              </a:rPr>
              <a:t>[</a:t>
            </a:r>
            <a:r>
              <a:rPr kumimoji="1" lang="mr-IN" altLang="zh-CN" dirty="0" smtClean="0">
                <a:latin typeface="+mn-ea"/>
              </a:rPr>
              <a:t>sa</a:t>
            </a:r>
            <a:r>
              <a:rPr kumimoji="1" lang="en-US" altLang="zh-CN" dirty="0" smtClean="0">
                <a:latin typeface="+mn-ea"/>
              </a:rPr>
              <a:t>[</a:t>
            </a:r>
            <a:r>
              <a:rPr kumimoji="1" lang="mr-IN" altLang="zh-CN" dirty="0" smtClean="0">
                <a:latin typeface="+mn-ea"/>
              </a:rPr>
              <a:t>i</a:t>
            </a:r>
            <a:r>
              <a:rPr kumimoji="1" lang="en-US" altLang="zh-CN" dirty="0" smtClean="0">
                <a:latin typeface="+mn-ea"/>
              </a:rPr>
              <a:t>]]=</a:t>
            </a:r>
            <a:r>
              <a:rPr kumimoji="1" lang="en-US" altLang="zh-CN" dirty="0" err="1" smtClean="0">
                <a:latin typeface="+mn-ea"/>
              </a:rPr>
              <a:t>i</a:t>
            </a:r>
            <a:r>
              <a:rPr kumimoji="1" lang="mr-IN" altLang="zh-CN" dirty="0" smtClean="0">
                <a:latin typeface="+mn-ea"/>
              </a:rPr>
              <a:t>;</a:t>
            </a:r>
            <a:endParaRPr kumimoji="1"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7496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计算后缀数组的模板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>
              <a:latin typeface="+mn-ea"/>
            </a:endParaRPr>
          </a:p>
          <a:p>
            <a:pPr marL="0" indent="0">
              <a:buNone/>
            </a:pPr>
            <a:endParaRPr kumimoji="1" lang="en-US" altLang="zh-CN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444531"/>
            <a:ext cx="7205133" cy="54134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94352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height[]</a:t>
            </a:r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>
                <a:latin typeface="+mn-ea"/>
              </a:rPr>
              <a:t>height[]</a:t>
            </a:r>
            <a:r>
              <a:rPr kumimoji="1" lang="zh-CN" altLang="en-US" dirty="0" smtClean="0">
                <a:latin typeface="+mn-ea"/>
              </a:rPr>
              <a:t>数组是一个辅助数组，和最长公共前缀</a:t>
            </a:r>
            <a:r>
              <a:rPr kumimoji="1" lang="en-US" altLang="zh-CN" dirty="0" smtClean="0">
                <a:latin typeface="+mn-ea"/>
              </a:rPr>
              <a:t>(Longest Common </a:t>
            </a:r>
            <a:r>
              <a:rPr kumimoji="1" lang="en-US" altLang="zh-CN" dirty="0" err="1" smtClean="0">
                <a:latin typeface="+mn-ea"/>
              </a:rPr>
              <a:t>Prefix,LCP</a:t>
            </a:r>
            <a:r>
              <a:rPr kumimoji="1" lang="en-US" altLang="zh-CN" dirty="0" smtClean="0">
                <a:latin typeface="+mn-ea"/>
              </a:rPr>
              <a:t>)</a:t>
            </a:r>
            <a:r>
              <a:rPr kumimoji="1" lang="zh-CN" altLang="en-US" dirty="0" smtClean="0">
                <a:latin typeface="+mn-ea"/>
              </a:rPr>
              <a:t>相关。</a:t>
            </a:r>
            <a:endParaRPr kumimoji="1" lang="en-US" altLang="zh-CN" dirty="0" smtClean="0">
              <a:latin typeface="+mn-ea"/>
            </a:endParaRPr>
          </a:p>
          <a:p>
            <a:r>
              <a:rPr kumimoji="1" lang="en-US" altLang="zh-CN" dirty="0" smtClean="0">
                <a:latin typeface="+mn-ea"/>
              </a:rPr>
              <a:t>LCP(</a:t>
            </a:r>
            <a:r>
              <a:rPr kumimoji="1" lang="en-US" altLang="zh-CN" dirty="0" err="1" smtClean="0">
                <a:latin typeface="+mn-ea"/>
              </a:rPr>
              <a:t>i,j</a:t>
            </a:r>
            <a:r>
              <a:rPr kumimoji="1" lang="en-US" altLang="zh-CN" dirty="0" smtClean="0">
                <a:latin typeface="+mn-ea"/>
              </a:rPr>
              <a:t>)</a:t>
            </a:r>
            <a:r>
              <a:rPr kumimoji="1" lang="zh-CN" altLang="en-US" dirty="0" smtClean="0">
                <a:latin typeface="+mn-ea"/>
              </a:rPr>
              <a:t>：</a:t>
            </a:r>
            <a:r>
              <a:rPr kumimoji="1" lang="en-US" altLang="zh-CN" dirty="0" smtClean="0">
                <a:latin typeface="+mn-ea"/>
              </a:rPr>
              <a:t>suffix(</a:t>
            </a:r>
            <a:r>
              <a:rPr kumimoji="1" lang="en-US" altLang="zh-CN" dirty="0" err="1" smtClean="0">
                <a:latin typeface="+mn-ea"/>
              </a:rPr>
              <a:t>sa</a:t>
            </a:r>
            <a:r>
              <a:rPr kumimoji="1" lang="en-US" altLang="zh-CN" dirty="0" smtClean="0">
                <a:latin typeface="+mn-ea"/>
              </a:rPr>
              <a:t>[</a:t>
            </a:r>
            <a:r>
              <a:rPr kumimoji="1" lang="en-US" altLang="zh-CN" dirty="0" err="1" smtClean="0">
                <a:latin typeface="+mn-ea"/>
              </a:rPr>
              <a:t>i</a:t>
            </a:r>
            <a:r>
              <a:rPr kumimoji="1" lang="en-US" altLang="zh-CN" dirty="0" smtClean="0">
                <a:latin typeface="+mn-ea"/>
              </a:rPr>
              <a:t>])</a:t>
            </a:r>
            <a:r>
              <a:rPr kumimoji="1" lang="zh-CN" altLang="en-US" dirty="0" smtClean="0">
                <a:latin typeface="+mn-ea"/>
              </a:rPr>
              <a:t>与</a:t>
            </a:r>
            <a:r>
              <a:rPr kumimoji="1" lang="en-US" altLang="zh-CN" dirty="0" smtClean="0">
                <a:latin typeface="+mn-ea"/>
              </a:rPr>
              <a:t>suffix(</a:t>
            </a:r>
            <a:r>
              <a:rPr kumimoji="1" lang="en-US" altLang="zh-CN" dirty="0" err="1" smtClean="0">
                <a:latin typeface="+mn-ea"/>
              </a:rPr>
              <a:t>sa</a:t>
            </a:r>
            <a:r>
              <a:rPr kumimoji="1" lang="en-US" altLang="zh-CN" dirty="0" smtClean="0">
                <a:latin typeface="+mn-ea"/>
              </a:rPr>
              <a:t>[j])</a:t>
            </a:r>
            <a:r>
              <a:rPr kumimoji="1" lang="zh-CN" altLang="en-US" dirty="0" smtClean="0">
                <a:latin typeface="+mn-ea"/>
              </a:rPr>
              <a:t>的最长公共前缀长度，即排序后第</a:t>
            </a:r>
            <a:r>
              <a:rPr kumimoji="1" lang="en-US" altLang="zh-CN" dirty="0" err="1" smtClean="0">
                <a:latin typeface="+mn-ea"/>
              </a:rPr>
              <a:t>i</a:t>
            </a:r>
            <a:r>
              <a:rPr kumimoji="1" lang="zh-CN" altLang="en-US" dirty="0" smtClean="0">
                <a:latin typeface="+mn-ea"/>
              </a:rPr>
              <a:t>个后缀和第</a:t>
            </a:r>
            <a:r>
              <a:rPr kumimoji="1" lang="en-US" altLang="zh-CN" dirty="0" smtClean="0">
                <a:latin typeface="+mn-ea"/>
              </a:rPr>
              <a:t>j</a:t>
            </a:r>
            <a:r>
              <a:rPr kumimoji="1" lang="zh-CN" altLang="en-US" dirty="0" smtClean="0">
                <a:latin typeface="+mn-ea"/>
              </a:rPr>
              <a:t>个后缀的最长公共前缀长度。</a:t>
            </a:r>
            <a:endParaRPr kumimoji="1" lang="en-US" altLang="zh-CN" dirty="0" smtClean="0">
              <a:latin typeface="+mn-ea"/>
            </a:endParaRPr>
          </a:p>
          <a:p>
            <a:r>
              <a:rPr kumimoji="1" lang="en-US" altLang="zh-CN" dirty="0" smtClean="0">
                <a:latin typeface="+mn-ea"/>
              </a:rPr>
              <a:t>LCP(</a:t>
            </a:r>
            <a:r>
              <a:rPr kumimoji="1" lang="en-US" altLang="zh-CN" dirty="0" err="1" smtClean="0">
                <a:latin typeface="+mn-ea"/>
              </a:rPr>
              <a:t>i,j</a:t>
            </a:r>
            <a:r>
              <a:rPr kumimoji="1" lang="en-US" altLang="zh-CN" dirty="0" smtClean="0">
                <a:latin typeface="+mn-ea"/>
              </a:rPr>
              <a:t>) = min{LCP(k-1,k)}, </a:t>
            </a:r>
            <a:r>
              <a:rPr kumimoji="1" lang="en-US" altLang="zh-CN" dirty="0" err="1" smtClean="0">
                <a:latin typeface="+mn-ea"/>
              </a:rPr>
              <a:t>i</a:t>
            </a:r>
            <a:r>
              <a:rPr kumimoji="1" lang="en-US" altLang="zh-CN" dirty="0" smtClean="0">
                <a:latin typeface="+mn-ea"/>
              </a:rPr>
              <a:t>&lt;k&lt;=j</a:t>
            </a:r>
          </a:p>
          <a:p>
            <a:r>
              <a:rPr kumimoji="1" lang="zh-CN" altLang="en-US" dirty="0">
                <a:latin typeface="+mn-ea"/>
              </a:rPr>
              <a:t>定义</a:t>
            </a:r>
            <a:r>
              <a:rPr kumimoji="1" lang="en-US" altLang="zh-CN" dirty="0">
                <a:latin typeface="+mn-ea"/>
              </a:rPr>
              <a:t>height[</a:t>
            </a:r>
            <a:r>
              <a:rPr kumimoji="1" lang="en-US" altLang="zh-CN" dirty="0" err="1">
                <a:latin typeface="+mn-ea"/>
              </a:rPr>
              <a:t>i</a:t>
            </a:r>
            <a:r>
              <a:rPr kumimoji="1" lang="en-US" altLang="zh-CN" dirty="0">
                <a:latin typeface="+mn-ea"/>
              </a:rPr>
              <a:t>]</a:t>
            </a:r>
            <a:r>
              <a:rPr kumimoji="1" lang="zh-CN" altLang="en-US" dirty="0">
                <a:latin typeface="+mn-ea"/>
              </a:rPr>
              <a:t>：排名相邻的两个后缀的最长公共前缀长度。</a:t>
            </a:r>
          </a:p>
          <a:p>
            <a:pPr marL="0" indent="0">
              <a:buNone/>
            </a:pPr>
            <a:r>
              <a:rPr kumimoji="1" lang="zh-CN" altLang="en-US" dirty="0">
                <a:latin typeface="+mn-ea"/>
              </a:rPr>
              <a:t>例：“</a:t>
            </a:r>
            <a:r>
              <a:rPr kumimoji="1" lang="en-US" altLang="zh-CN" dirty="0" err="1">
                <a:latin typeface="+mn-ea"/>
              </a:rPr>
              <a:t>vamamadn</a:t>
            </a:r>
            <a:r>
              <a:rPr kumimoji="1" lang="en-US" altLang="zh-CN" dirty="0">
                <a:latin typeface="+mn-ea"/>
              </a:rPr>
              <a:t>”</a:t>
            </a:r>
            <a:r>
              <a:rPr kumimoji="1" lang="zh-CN" altLang="en-US" dirty="0">
                <a:latin typeface="+mn-ea"/>
              </a:rPr>
              <a:t>中，</a:t>
            </a:r>
          </a:p>
          <a:p>
            <a:pPr marL="0" indent="0">
              <a:buNone/>
            </a:pPr>
            <a:r>
              <a:rPr kumimoji="1" lang="en-US" altLang="zh-CN" dirty="0" err="1">
                <a:latin typeface="+mn-ea"/>
              </a:rPr>
              <a:t>sa</a:t>
            </a:r>
            <a:r>
              <a:rPr kumimoji="1" lang="en-US" altLang="zh-CN" dirty="0">
                <a:latin typeface="+mn-ea"/>
              </a:rPr>
              <a:t>[1]</a:t>
            </a:r>
            <a:r>
              <a:rPr kumimoji="1" lang="zh-CN" altLang="en-US" dirty="0">
                <a:latin typeface="+mn-ea"/>
              </a:rPr>
              <a:t>表示</a:t>
            </a:r>
            <a:r>
              <a:rPr kumimoji="1" lang="en-US" altLang="zh-CN" dirty="0">
                <a:latin typeface="+mn-ea"/>
              </a:rPr>
              <a:t>"</a:t>
            </a:r>
            <a:r>
              <a:rPr kumimoji="1" lang="en-US" altLang="zh-CN" dirty="0" err="1">
                <a:latin typeface="+mn-ea"/>
              </a:rPr>
              <a:t>amadn</a:t>
            </a:r>
            <a:r>
              <a:rPr kumimoji="1" lang="en-US" altLang="zh-CN" dirty="0">
                <a:latin typeface="+mn-ea"/>
              </a:rPr>
              <a:t>"</a:t>
            </a:r>
            <a:r>
              <a:rPr kumimoji="1" lang="zh-CN" altLang="en-US" dirty="0">
                <a:latin typeface="+mn-ea"/>
              </a:rPr>
              <a:t>，</a:t>
            </a:r>
          </a:p>
          <a:p>
            <a:pPr marL="0" indent="0">
              <a:buNone/>
            </a:pPr>
            <a:r>
              <a:rPr kumimoji="1" lang="en-US" altLang="zh-CN" dirty="0" err="1">
                <a:latin typeface="+mn-ea"/>
              </a:rPr>
              <a:t>sa</a:t>
            </a:r>
            <a:r>
              <a:rPr kumimoji="1" lang="en-US" altLang="zh-CN" dirty="0">
                <a:latin typeface="+mn-ea"/>
              </a:rPr>
              <a:t>[2]</a:t>
            </a:r>
            <a:r>
              <a:rPr kumimoji="1" lang="zh-CN" altLang="en-US" dirty="0">
                <a:latin typeface="+mn-ea"/>
              </a:rPr>
              <a:t>表示</a:t>
            </a:r>
            <a:r>
              <a:rPr kumimoji="1" lang="en-US" altLang="zh-CN" dirty="0">
                <a:latin typeface="+mn-ea"/>
              </a:rPr>
              <a:t>"</a:t>
            </a:r>
            <a:r>
              <a:rPr kumimoji="1" lang="en-US" altLang="zh-CN" dirty="0" err="1">
                <a:latin typeface="+mn-ea"/>
              </a:rPr>
              <a:t>amamadn</a:t>
            </a:r>
            <a:r>
              <a:rPr kumimoji="1" lang="en-US" altLang="zh-CN" dirty="0">
                <a:latin typeface="+mn-ea"/>
              </a:rPr>
              <a:t>"</a:t>
            </a:r>
            <a:r>
              <a:rPr kumimoji="1" lang="zh-CN" altLang="en-US" dirty="0">
                <a:latin typeface="+mn-ea"/>
              </a:rPr>
              <a:t>，</a:t>
            </a:r>
          </a:p>
          <a:p>
            <a:pPr marL="0" indent="0">
              <a:buNone/>
            </a:pPr>
            <a:r>
              <a:rPr kumimoji="1" lang="zh-CN" altLang="en-US" dirty="0">
                <a:latin typeface="+mn-ea"/>
              </a:rPr>
              <a:t>那么</a:t>
            </a:r>
            <a:r>
              <a:rPr kumimoji="1" lang="en-US" altLang="zh-CN" dirty="0">
                <a:latin typeface="+mn-ea"/>
              </a:rPr>
              <a:t>height[2]=3</a:t>
            </a:r>
            <a:r>
              <a:rPr kumimoji="1" lang="zh-CN" altLang="en-US" dirty="0">
                <a:latin typeface="+mn-ea"/>
              </a:rPr>
              <a:t>，表示</a:t>
            </a:r>
            <a:r>
              <a:rPr kumimoji="1" lang="en-US" altLang="zh-CN" dirty="0" err="1">
                <a:latin typeface="+mn-ea"/>
              </a:rPr>
              <a:t>sa</a:t>
            </a:r>
            <a:r>
              <a:rPr kumimoji="1" lang="en-US" altLang="zh-CN" dirty="0">
                <a:latin typeface="+mn-ea"/>
              </a:rPr>
              <a:t>[1]</a:t>
            </a:r>
            <a:r>
              <a:rPr kumimoji="1" lang="zh-CN" altLang="en-US" dirty="0">
                <a:latin typeface="+mn-ea"/>
              </a:rPr>
              <a:t>和</a:t>
            </a:r>
            <a:r>
              <a:rPr kumimoji="1" lang="en-US" altLang="zh-CN" dirty="0" err="1">
                <a:latin typeface="+mn-ea"/>
              </a:rPr>
              <a:t>sa</a:t>
            </a:r>
            <a:r>
              <a:rPr kumimoji="1" lang="en-US" altLang="zh-CN" dirty="0">
                <a:latin typeface="+mn-ea"/>
              </a:rPr>
              <a:t>[2]</a:t>
            </a:r>
            <a:r>
              <a:rPr kumimoji="1" lang="zh-CN" altLang="en-US" dirty="0">
                <a:latin typeface="+mn-ea"/>
              </a:rPr>
              <a:t>这</a:t>
            </a:r>
            <a:r>
              <a:rPr kumimoji="1" lang="en-US" altLang="zh-CN" dirty="0">
                <a:latin typeface="+mn-ea"/>
              </a:rPr>
              <a:t>2</a:t>
            </a:r>
            <a:r>
              <a:rPr kumimoji="1" lang="zh-CN" altLang="en-US" dirty="0">
                <a:latin typeface="+mn-ea"/>
              </a:rPr>
              <a:t>个后缀的前</a:t>
            </a:r>
            <a:r>
              <a:rPr kumimoji="1" lang="en-US" altLang="zh-CN" dirty="0">
                <a:latin typeface="+mn-ea"/>
              </a:rPr>
              <a:t>3</a:t>
            </a:r>
            <a:r>
              <a:rPr kumimoji="1" lang="zh-CN" altLang="en-US" dirty="0">
                <a:latin typeface="+mn-ea"/>
              </a:rPr>
              <a:t>个字符相同。</a:t>
            </a:r>
            <a:endParaRPr kumimoji="1"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2976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求</a:t>
            </a:r>
            <a:r>
              <a:rPr kumimoji="1" lang="en-US" altLang="zh-CN" dirty="0" smtClean="0"/>
              <a:t>height[]</a:t>
            </a:r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一个复杂度为</a:t>
            </a:r>
            <a:r>
              <a:rPr kumimoji="1" lang="en-US" altLang="zh-CN" dirty="0"/>
              <a:t>O(n)</a:t>
            </a:r>
            <a:r>
              <a:rPr kumimoji="1" lang="zh-CN" altLang="en-US" dirty="0"/>
              <a:t>的代码，利用</a:t>
            </a:r>
            <a:r>
              <a:rPr kumimoji="1" lang="en-US" altLang="zh-CN" dirty="0" err="1"/>
              <a:t>sa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rk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75" y="2184399"/>
            <a:ext cx="5261325" cy="29816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5080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常用字符串函数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 smtClean="0"/>
              <a:t>字符串的基本操作有读入、查找、替换、截取、数字和字符串转换等。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读入单个字符：</a:t>
            </a:r>
            <a:r>
              <a:rPr kumimoji="1" lang="en-US" altLang="zh-CN" dirty="0" err="1" smtClean="0"/>
              <a:t>getchar</a:t>
            </a:r>
            <a:r>
              <a:rPr kumimoji="1" lang="en-US" altLang="zh-CN" dirty="0" smtClean="0"/>
              <a:t>()</a:t>
            </a:r>
          </a:p>
          <a:p>
            <a:r>
              <a:rPr kumimoji="1" lang="zh-CN" altLang="en-US" dirty="0" smtClean="0"/>
              <a:t>读入字符串：</a:t>
            </a:r>
            <a:endParaRPr kumimoji="1" lang="en-US" altLang="zh-CN" dirty="0" smtClean="0"/>
          </a:p>
          <a:p>
            <a:pPr>
              <a:buNone/>
            </a:pPr>
            <a:r>
              <a:rPr kumimoji="1" lang="en-US" altLang="zh-CN" dirty="0" smtClean="0"/>
              <a:t>   char s[100]; gets(s); // </a:t>
            </a:r>
            <a:r>
              <a:rPr kumimoji="1" lang="zh-CN" altLang="en-US" dirty="0" smtClean="0"/>
              <a:t>读入一个字符串，缓冲区丢弃回车符</a:t>
            </a:r>
            <a:endParaRPr kumimoji="1" lang="en-US" altLang="zh-CN" dirty="0" smtClean="0"/>
          </a:p>
          <a:p>
            <a:pPr>
              <a:buNone/>
            </a:pPr>
            <a:r>
              <a:rPr kumimoji="1" lang="en-US" altLang="zh-CN" dirty="0" smtClean="0"/>
              <a:t>  char s[100]; </a:t>
            </a:r>
            <a:r>
              <a:rPr kumimoji="1" lang="en-US" altLang="zh-CN" dirty="0" err="1" smtClean="0"/>
              <a:t>scanf</a:t>
            </a:r>
            <a:r>
              <a:rPr kumimoji="1" lang="en-US" altLang="zh-CN" dirty="0" smtClean="0"/>
              <a:t>(“%s”, s); //</a:t>
            </a:r>
            <a:r>
              <a:rPr kumimoji="1" lang="zh-CN" altLang="en-US" dirty="0" smtClean="0"/>
              <a:t>回车符留在缓冲区</a:t>
            </a:r>
            <a:endParaRPr kumimoji="1" lang="en-US" altLang="zh-CN" dirty="0" smtClean="0"/>
          </a:p>
          <a:p>
            <a:pPr>
              <a:buNone/>
            </a:pPr>
            <a:r>
              <a:rPr kumimoji="1" lang="en-US" altLang="zh-CN" dirty="0" smtClean="0"/>
              <a:t>  string s; </a:t>
            </a:r>
            <a:r>
              <a:rPr kumimoji="1" lang="en-US" altLang="zh-CN" dirty="0" err="1" smtClean="0"/>
              <a:t>cin</a:t>
            </a:r>
            <a:r>
              <a:rPr kumimoji="1" lang="en-US" altLang="zh-CN" dirty="0" smtClean="0"/>
              <a:t> &gt;&gt; s; // 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读入字符串</a:t>
            </a:r>
            <a:endParaRPr kumimoji="1" lang="en-US" altLang="zh-CN" dirty="0" smtClean="0"/>
          </a:p>
          <a:p>
            <a:pPr>
              <a:buNone/>
            </a:pPr>
            <a:r>
              <a:rPr kumimoji="1" lang="en-US" altLang="zh-CN" dirty="0" smtClean="0"/>
              <a:t>   string s; </a:t>
            </a:r>
            <a:r>
              <a:rPr kumimoji="1" lang="en-US" altLang="zh-CN" dirty="0" err="1" smtClean="0"/>
              <a:t>getline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cin</a:t>
            </a:r>
            <a:r>
              <a:rPr kumimoji="1" lang="en-US" altLang="zh-CN" dirty="0" smtClean="0"/>
              <a:t>, s); // 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读入字符串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809361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后缀数组的应用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在字符串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中查找子串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在字符串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中找最长重复子串。先求</a:t>
            </a:r>
            <a:r>
              <a:rPr kumimoji="1" lang="en-US" altLang="zh-CN" dirty="0" smtClean="0"/>
              <a:t>height[]</a:t>
            </a:r>
            <a:r>
              <a:rPr kumimoji="1" lang="zh-CN" altLang="en-US" dirty="0" smtClean="0"/>
              <a:t>数组，其中的最大值</a:t>
            </a:r>
            <a:r>
              <a:rPr kumimoji="1" lang="en-US" altLang="zh-CN" dirty="0" smtClean="0"/>
              <a:t>height[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就是最长重复子串的长度。如果需要打印最长重复子串，它就是后缀子串</a:t>
            </a:r>
            <a:r>
              <a:rPr kumimoji="1" lang="en-US" altLang="zh-CN" dirty="0" err="1" smtClean="0"/>
              <a:t>sa</a:t>
            </a:r>
            <a:r>
              <a:rPr kumimoji="1" lang="en-US" altLang="zh-CN" dirty="0" smtClean="0"/>
              <a:t>[i-1]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sa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的最长公共前缀</a:t>
            </a:r>
            <a:endParaRPr kumimoji="1" lang="en-US" altLang="zh-CN" dirty="0" smtClean="0"/>
          </a:p>
          <a:p>
            <a:r>
              <a:rPr kumimoji="1" lang="zh-CN" altLang="en-US" dirty="0" smtClean="0"/>
              <a:t>找字符串</a:t>
            </a:r>
            <a:r>
              <a:rPr kumimoji="1" lang="en-US" altLang="zh-CN" dirty="0" smtClean="0"/>
              <a:t>s1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s2</a:t>
            </a:r>
            <a:r>
              <a:rPr kumimoji="1" lang="zh-CN" altLang="en-US" dirty="0" smtClean="0"/>
              <a:t>的最长公共子串，以及扩展到求多个字符串的最长公共子串。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/>
              <a:t>方法：合并</a:t>
            </a:r>
            <a:r>
              <a:rPr kumimoji="1" lang="en-US" altLang="zh-CN" dirty="0"/>
              <a:t>S1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S2</a:t>
            </a:r>
            <a:r>
              <a:rPr kumimoji="1" lang="zh-CN" altLang="en-US" dirty="0"/>
              <a:t>，得到一个大串</a:t>
            </a:r>
            <a:r>
              <a:rPr kumimoji="1" lang="en-US" altLang="zh-CN" dirty="0"/>
              <a:t>S</a:t>
            </a:r>
            <a:r>
              <a:rPr kumimoji="1" lang="zh-CN" altLang="en-US" dirty="0"/>
              <a:t>，就变成了最长重复子串问题。合并时，在</a:t>
            </a:r>
            <a:r>
              <a:rPr kumimoji="1" lang="en-US" altLang="zh-CN" dirty="0"/>
              <a:t>S1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S2</a:t>
            </a:r>
            <a:r>
              <a:rPr kumimoji="1" lang="zh-CN" altLang="en-US" dirty="0"/>
              <a:t>之间插入一个未出现过的特殊字符，例如’</a:t>
            </a:r>
            <a:r>
              <a:rPr kumimoji="1" lang="en-US" altLang="zh-CN" dirty="0"/>
              <a:t>$’</a:t>
            </a:r>
            <a:r>
              <a:rPr kumimoji="1" lang="zh-CN" altLang="en-US" dirty="0"/>
              <a:t>，进行分隔，避免合并产生更长的子串</a:t>
            </a:r>
            <a:r>
              <a:rPr kumimoji="1" lang="zh-CN" altLang="en-US" dirty="0" smtClean="0"/>
              <a:t>。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具体操作：首先计算</a:t>
            </a:r>
            <a:r>
              <a:rPr kumimoji="1" lang="en-US" altLang="zh-CN" dirty="0" smtClean="0"/>
              <a:t>height[]</a:t>
            </a:r>
            <a:r>
              <a:rPr kumimoji="1" lang="zh-CN" altLang="en-US" dirty="0" smtClean="0"/>
              <a:t>数组，然后查找最大的</a:t>
            </a:r>
            <a:r>
              <a:rPr kumimoji="1" lang="en-US" altLang="zh-CN" dirty="0" smtClean="0"/>
              <a:t>height[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，而且它对应的</a:t>
            </a:r>
            <a:r>
              <a:rPr kumimoji="1" lang="en-US" altLang="zh-CN" dirty="0" err="1" smtClean="0"/>
              <a:t>sa</a:t>
            </a:r>
            <a:r>
              <a:rPr kumimoji="1" lang="en-US" altLang="zh-CN" dirty="0" smtClean="0"/>
              <a:t>[i-1]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sa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分别属于被</a:t>
            </a:r>
            <a:r>
              <a:rPr kumimoji="1" lang="en-US" altLang="zh-CN" dirty="0" smtClean="0"/>
              <a:t>’$’</a:t>
            </a:r>
            <a:r>
              <a:rPr kumimoji="1" lang="zh-CN" altLang="en-US" dirty="0" smtClean="0"/>
              <a:t>分隔的前后两个字符串时，就是解。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206299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字符串综合习题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ZOJ 1109</a:t>
            </a:r>
            <a:r>
              <a:rPr kumimoji="1" lang="zh-CN" altLang="en-US" dirty="0" smtClean="0"/>
              <a:t>：字典树</a:t>
            </a:r>
            <a:endParaRPr kumimoji="1" lang="en-US" altLang="zh-CN" dirty="0" smtClean="0"/>
          </a:p>
          <a:p>
            <a:r>
              <a:rPr kumimoji="1" lang="en-US" altLang="zh-CN" dirty="0" smtClean="0"/>
              <a:t>ZOJ 3395</a:t>
            </a:r>
            <a:r>
              <a:rPr kumimoji="1" lang="zh-CN" altLang="en-US" dirty="0" smtClean="0"/>
              <a:t>：字符串哈希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二分</a:t>
            </a:r>
            <a:endParaRPr kumimoji="1" lang="en-US" altLang="zh-CN" dirty="0" smtClean="0"/>
          </a:p>
          <a:p>
            <a:r>
              <a:rPr kumimoji="1" lang="en-US" altLang="zh-CN" dirty="0" smtClean="0"/>
              <a:t>ZOJ 3643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KMP</a:t>
            </a:r>
          </a:p>
          <a:p>
            <a:r>
              <a:rPr kumimoji="1" lang="en-US" altLang="zh-CN" dirty="0" smtClean="0"/>
              <a:t>ZOJ 3957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KMP</a:t>
            </a:r>
          </a:p>
          <a:p>
            <a:r>
              <a:rPr kumimoji="1" lang="en-US" altLang="zh-CN" dirty="0" smtClean="0"/>
              <a:t>ZOJ 3228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AC</a:t>
            </a:r>
            <a:r>
              <a:rPr kumimoji="1" lang="zh-CN" altLang="en-US" dirty="0" smtClean="0"/>
              <a:t>自动机</a:t>
            </a:r>
            <a:endParaRPr kumimoji="1" lang="en-US" altLang="zh-CN" dirty="0" smtClean="0"/>
          </a:p>
          <a:p>
            <a:r>
              <a:rPr kumimoji="1" lang="en-US" altLang="zh-CN" dirty="0" smtClean="0"/>
              <a:t>ZOJ 3430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AC</a:t>
            </a:r>
            <a:r>
              <a:rPr kumimoji="1" lang="zh-CN" altLang="en-US" dirty="0" smtClean="0"/>
              <a:t>自动机</a:t>
            </a:r>
            <a:endParaRPr kumimoji="1" lang="en-US" altLang="zh-CN" dirty="0" smtClean="0"/>
          </a:p>
          <a:p>
            <a:r>
              <a:rPr kumimoji="1" lang="en-US" altLang="zh-CN" dirty="0" smtClean="0"/>
              <a:t>ZOJ 1729</a:t>
            </a:r>
            <a:r>
              <a:rPr kumimoji="1" lang="zh-CN" altLang="en-US" dirty="0" smtClean="0"/>
              <a:t>：后缀数组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0302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字符串常用操作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string s = “</a:t>
            </a:r>
            <a:r>
              <a:rPr lang="en-US" altLang="zh-CN" dirty="0" err="1" smtClean="0"/>
              <a:t>abcdeabcde</a:t>
            </a:r>
            <a:r>
              <a:rPr lang="en-US" altLang="zh-CN" dirty="0" smtClean="0"/>
              <a:t>”;</a:t>
            </a:r>
          </a:p>
          <a:p>
            <a:pPr>
              <a:buNone/>
            </a:pPr>
            <a:r>
              <a:rPr lang="en-US" altLang="zh-CN" dirty="0" smtClean="0"/>
              <a:t>    string s1 =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s.find</a:t>
            </a:r>
            <a:r>
              <a:rPr lang="en-US" altLang="zh-CN" dirty="0" smtClean="0"/>
              <a:t>(s1); //</a:t>
            </a:r>
            <a:r>
              <a:rPr lang="zh-CN" altLang="en-US" dirty="0" smtClean="0"/>
              <a:t>查找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中第一次出现</a:t>
            </a:r>
            <a:r>
              <a:rPr lang="en-US" altLang="zh-CN" dirty="0" smtClean="0"/>
              <a:t>s1</a:t>
            </a:r>
            <a:r>
              <a:rPr lang="zh-CN" altLang="en-US" dirty="0" smtClean="0"/>
              <a:t>的位置，并返回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s.rfind</a:t>
            </a:r>
            <a:r>
              <a:rPr lang="en-US" altLang="zh-CN" dirty="0" smtClean="0"/>
              <a:t>(s1); //</a:t>
            </a:r>
            <a:r>
              <a:rPr lang="zh-CN" altLang="en-US" dirty="0" smtClean="0"/>
              <a:t>查找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中最后次出现</a:t>
            </a:r>
            <a:r>
              <a:rPr lang="en-US" altLang="zh-CN" dirty="0" smtClean="0"/>
              <a:t>s1</a:t>
            </a:r>
            <a:r>
              <a:rPr lang="zh-CN" altLang="en-US" dirty="0" smtClean="0"/>
              <a:t>的位置，并返回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s.find_first_of</a:t>
            </a:r>
            <a:r>
              <a:rPr lang="en-US" altLang="zh-CN" dirty="0" smtClean="0"/>
              <a:t>(s1); //</a:t>
            </a:r>
            <a:r>
              <a:rPr lang="zh-CN" altLang="en-US" dirty="0" smtClean="0"/>
              <a:t>查找在</a:t>
            </a:r>
            <a:r>
              <a:rPr lang="en-US" altLang="zh-CN" dirty="0" smtClean="0"/>
              <a:t>s1</a:t>
            </a:r>
            <a:r>
              <a:rPr lang="zh-CN" altLang="en-US" dirty="0" smtClean="0"/>
              <a:t>中任意一个字符在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中第一次出现的位置，并返回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s.find_last_of</a:t>
            </a:r>
            <a:r>
              <a:rPr lang="en-US" altLang="zh-CN" dirty="0" smtClean="0"/>
              <a:t>(s1); //</a:t>
            </a:r>
            <a:r>
              <a:rPr lang="zh-CN" altLang="en-US" dirty="0" smtClean="0"/>
              <a:t>查找在</a:t>
            </a:r>
            <a:r>
              <a:rPr lang="en-US" altLang="zh-CN" dirty="0" smtClean="0"/>
              <a:t>s1</a:t>
            </a:r>
            <a:r>
              <a:rPr lang="zh-CN" altLang="en-US" dirty="0" smtClean="0"/>
              <a:t>中任意一个字符在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中最后一次出现的位置，并返回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字符串常用操作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s.substr</a:t>
            </a:r>
            <a:r>
              <a:rPr lang="en-US" altLang="zh-CN" dirty="0" smtClean="0"/>
              <a:t>(pos, n); //</a:t>
            </a:r>
            <a:r>
              <a:rPr lang="zh-CN" altLang="en-US" dirty="0" smtClean="0"/>
              <a:t>截取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中从</a:t>
            </a:r>
            <a:r>
              <a:rPr lang="en-US" altLang="zh-CN" dirty="0" smtClean="0"/>
              <a:t>pos</a:t>
            </a:r>
            <a:r>
              <a:rPr lang="zh-CN" altLang="en-US" dirty="0" smtClean="0"/>
              <a:t>开始（包括）的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个字符的子串，并返回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s.substr</a:t>
            </a:r>
            <a:r>
              <a:rPr lang="en-US" altLang="zh-CN" dirty="0" smtClean="0"/>
              <a:t>(pos); //</a:t>
            </a:r>
            <a:r>
              <a:rPr lang="zh-CN" altLang="en-US" dirty="0" smtClean="0"/>
              <a:t>截取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中从从</a:t>
            </a:r>
            <a:r>
              <a:rPr lang="en-US" altLang="zh-CN" dirty="0" smtClean="0"/>
              <a:t>pos</a:t>
            </a:r>
            <a:r>
              <a:rPr lang="zh-CN" altLang="en-US" dirty="0" smtClean="0"/>
              <a:t>开始（包括）到末尾的所有字符的子串，并返回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s.replace</a:t>
            </a:r>
            <a:r>
              <a:rPr lang="en-US" altLang="zh-CN" dirty="0" smtClean="0"/>
              <a:t>(pos, n, s1); //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s1</a:t>
            </a:r>
            <a:r>
              <a:rPr lang="zh-CN" altLang="en-US" dirty="0" smtClean="0"/>
              <a:t>替换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中从</a:t>
            </a:r>
            <a:r>
              <a:rPr lang="en-US" altLang="zh-CN" dirty="0" smtClean="0"/>
              <a:t>pos</a:t>
            </a:r>
            <a:r>
              <a:rPr lang="zh-CN" altLang="en-US" dirty="0" smtClean="0"/>
              <a:t>开始（包括）的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个字符的子串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字符串哈希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字符串哈希就是用哈希函数对字符串进行哈希映射到数字，即一个整数哈希值。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哈希函数是核心，好的哈希函数要尽量避免冲突。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经典的字符串哈希函数包括：</a:t>
            </a:r>
            <a:r>
              <a:rPr kumimoji="1" lang="en-US" altLang="zh-CN" dirty="0" err="1" smtClean="0"/>
              <a:t>BKDRHash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APHash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DJBHash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JSHash</a:t>
            </a:r>
            <a:r>
              <a:rPr kumimoji="1" lang="zh-CN" altLang="en-US" dirty="0" smtClean="0"/>
              <a:t>等。</a:t>
            </a:r>
            <a:endParaRPr kumimoji="1" lang="en-US" altLang="zh-CN" dirty="0" smtClean="0"/>
          </a:p>
          <a:p>
            <a:pPr>
              <a:buNone/>
            </a:pPr>
            <a:r>
              <a:rPr kumimoji="1" lang="en-US" altLang="zh-CN" dirty="0" smtClean="0"/>
              <a:t>unsigned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BKDRHash</a:t>
            </a:r>
            <a:r>
              <a:rPr kumimoji="1" lang="en-US" altLang="zh-CN" dirty="0" smtClean="0"/>
              <a:t>(char *</a:t>
            </a:r>
            <a:r>
              <a:rPr kumimoji="1" lang="en-US" altLang="zh-CN" dirty="0" err="1" smtClean="0"/>
              <a:t>str</a:t>
            </a:r>
            <a:r>
              <a:rPr kumimoji="1" lang="en-US" altLang="zh-CN" dirty="0" smtClean="0"/>
              <a:t>) {</a:t>
            </a:r>
          </a:p>
          <a:p>
            <a:pPr>
              <a:buNone/>
            </a:pPr>
            <a:r>
              <a:rPr kumimoji="1" lang="en-US" altLang="zh-CN" dirty="0" smtClean="0"/>
              <a:t>    unsigned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seed = 31, key = 0;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>
              <a:buNone/>
            </a:pPr>
            <a:r>
              <a:rPr kumimoji="1" lang="en-US" altLang="zh-CN" dirty="0" smtClean="0"/>
              <a:t>    while(*</a:t>
            </a:r>
            <a:r>
              <a:rPr kumimoji="1" lang="en-US" altLang="zh-CN" dirty="0" err="1" smtClean="0"/>
              <a:t>str</a:t>
            </a:r>
            <a:r>
              <a:rPr kumimoji="1" lang="en-US" altLang="zh-CN" dirty="0" smtClean="0"/>
              <a:t>)</a:t>
            </a:r>
          </a:p>
          <a:p>
            <a:pPr>
              <a:buNone/>
            </a:pPr>
            <a:r>
              <a:rPr kumimoji="1" lang="en-US" altLang="zh-CN" dirty="0" smtClean="0"/>
              <a:t>         key = key *seed + (*</a:t>
            </a:r>
            <a:r>
              <a:rPr kumimoji="1" lang="en-US" altLang="zh-CN" dirty="0" err="1" smtClean="0"/>
              <a:t>str</a:t>
            </a:r>
            <a:r>
              <a:rPr kumimoji="1" lang="en-US" altLang="zh-CN" dirty="0" smtClean="0"/>
              <a:t>++);</a:t>
            </a:r>
          </a:p>
          <a:p>
            <a:pPr>
              <a:buNone/>
            </a:pPr>
            <a:r>
              <a:rPr kumimoji="1" lang="en-US" altLang="zh-CN" dirty="0" smtClean="0"/>
              <a:t>     return key &amp;0x7fffffff;</a:t>
            </a:r>
          </a:p>
          <a:p>
            <a:pPr>
              <a:buNone/>
            </a:pPr>
            <a:r>
              <a:rPr kumimoji="1"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61039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字典树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一个常见的字符串匹配问题：在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个字符串中查找某个字符串。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暴力法：逐个匹配每个字符串，复杂度是</a:t>
            </a:r>
            <a:r>
              <a:rPr kumimoji="1" lang="en-US" altLang="zh-CN" dirty="0" smtClean="0"/>
              <a:t>O(nm)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是字符串的平均长度。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字典法：例如查找单词“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”，先翻到字典的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部分，再翻到第二个字母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，接下来翻到第三个字母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，最后是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。最多查找的次数是这个单词字母的长度。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9828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字典树</a:t>
            </a:r>
            <a:r>
              <a:rPr kumimoji="1" lang="en-US" altLang="zh-CN" dirty="0" err="1" smtClean="0"/>
              <a:t>Trie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模拟查字典的树形结构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时间复杂度：插入和查找的时间复杂度都是</a:t>
            </a:r>
            <a:r>
              <a:rPr kumimoji="1" lang="en-US" altLang="zh-CN" dirty="0" smtClean="0"/>
              <a:t>O(m)</a:t>
            </a:r>
            <a:r>
              <a:rPr kumimoji="1" lang="zh-CN" altLang="en-US" dirty="0" smtClean="0"/>
              <a:t>，其中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是待插入或查找的字符串长度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空间复杂度：有公共前缀的单词，可以一起存公共前缀，节省了空间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7436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字典树</a:t>
            </a:r>
            <a:r>
              <a:rPr kumimoji="1" lang="en-US" altLang="zh-CN" dirty="0" err="1" smtClean="0"/>
              <a:t>Trie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例如：单词</a:t>
            </a:r>
            <a:r>
              <a:rPr kumimoji="1" lang="en-US" altLang="zh-CN" dirty="0" smtClean="0"/>
              <a:t>be, bee, may, man, mom, he</a:t>
            </a:r>
            <a:r>
              <a:rPr kumimoji="1" lang="zh-CN" altLang="en-US" dirty="0" smtClean="0"/>
              <a:t>的字典树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Picture 2" descr="C:\Users\luo\AppData\Local\Temp\ksohtml5984\wps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795" y="2479183"/>
            <a:ext cx="5091303" cy="31837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42442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微风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微风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微风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1763</TotalTime>
  <Words>1735</Words>
  <Application>Microsoft Macintosh PowerPoint</Application>
  <PresentationFormat>全屏显示(4:3)</PresentationFormat>
  <Paragraphs>127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微风</vt:lpstr>
      <vt:lpstr>ACM-ICPC程序设计竞赛基础</vt:lpstr>
      <vt:lpstr>字符串</vt:lpstr>
      <vt:lpstr>常用字符串函数</vt:lpstr>
      <vt:lpstr>C++字符串常用操作</vt:lpstr>
      <vt:lpstr>C++字符串常用操作</vt:lpstr>
      <vt:lpstr>字符串哈希</vt:lpstr>
      <vt:lpstr>字典树</vt:lpstr>
      <vt:lpstr>字典树Trie</vt:lpstr>
      <vt:lpstr>字典树Trie</vt:lpstr>
      <vt:lpstr>字典树的应用</vt:lpstr>
      <vt:lpstr>字典树的实现1</vt:lpstr>
      <vt:lpstr>字典树的实现2</vt:lpstr>
      <vt:lpstr>KMP算法</vt:lpstr>
      <vt:lpstr>KMP算法思想</vt:lpstr>
      <vt:lpstr>next数组</vt:lpstr>
      <vt:lpstr>KMP算法实现</vt:lpstr>
      <vt:lpstr>AC自动机</vt:lpstr>
      <vt:lpstr>AC自动机的三个步骤</vt:lpstr>
      <vt:lpstr>AC自动机建立字典树</vt:lpstr>
      <vt:lpstr>AC自动机的Fail指针</vt:lpstr>
      <vt:lpstr>AC自动机的匹配算法</vt:lpstr>
      <vt:lpstr>后缀树和后缀数组</vt:lpstr>
      <vt:lpstr>后缀树和后缀数组</vt:lpstr>
      <vt:lpstr>后缀数组应用举例</vt:lpstr>
      <vt:lpstr>如何求后缀数组</vt:lpstr>
      <vt:lpstr>rk[]与sa[]互为逆运算</vt:lpstr>
      <vt:lpstr>计算后缀数组的模板</vt:lpstr>
      <vt:lpstr>height[]数组</vt:lpstr>
      <vt:lpstr>求height[]数组</vt:lpstr>
      <vt:lpstr>后缀数组的应用</vt:lpstr>
      <vt:lpstr>字符串综合习题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ACM-ICPC程序设计竞赛基础</dc:title>
  <dc:creator>Hu Yuli</dc:creator>
  <cp:lastModifiedBy>huyl</cp:lastModifiedBy>
  <cp:revision>160</cp:revision>
  <dcterms:created xsi:type="dcterms:W3CDTF">2022-02-22T13:23:58Z</dcterms:created>
  <dcterms:modified xsi:type="dcterms:W3CDTF">2022-03-06T07:36:53Z</dcterms:modified>
</cp:coreProperties>
</file>