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  <p:sldId id="314" r:id="rId26"/>
    <p:sldId id="315" r:id="rId27"/>
    <p:sldId id="319" r:id="rId28"/>
    <p:sldId id="316" r:id="rId29"/>
    <p:sldId id="317" r:id="rId30"/>
    <p:sldId id="318" r:id="rId31"/>
    <p:sldId id="287" r:id="rId32"/>
    <p:sldId id="320" r:id="rId33"/>
    <p:sldId id="323" r:id="rId34"/>
    <p:sldId id="324" r:id="rId35"/>
    <p:sldId id="325" r:id="rId36"/>
    <p:sldId id="326" r:id="rId37"/>
    <p:sldId id="321" r:id="rId38"/>
    <p:sldId id="322" r:id="rId3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01CABC-1F50-3E40-AA34-B22AD1F1A1CC}" type="datetimeFigureOut">
              <a:rPr kumimoji="1" lang="zh-CN" altLang="en-US" smtClean="0"/>
              <a:pPr/>
              <a:t>2022/3/23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574145"/>
            <a:ext cx="6498158" cy="1724867"/>
          </a:xfrm>
        </p:spPr>
        <p:txBody>
          <a:bodyPr/>
          <a:lstStyle/>
          <a:p>
            <a:r>
              <a:rPr lang="en-US" altLang="zh-CN" dirty="0" smtClean="0"/>
              <a:t>ACM-ICPC</a:t>
            </a:r>
            <a:r>
              <a:rPr lang="zh-CN" altLang="en-US" dirty="0" smtClean="0"/>
              <a:t>程序设计竞赛基础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5841" y="5578999"/>
            <a:ext cx="6498159" cy="91664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zh-CN" altLang="en-US" dirty="0" smtClean="0"/>
              <a:t>计算机与信息工程学院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胡毓励</a:t>
            </a:r>
            <a:endParaRPr kumimoji="1" lang="en-US" altLang="zh-CN" dirty="0" smtClean="0"/>
          </a:p>
          <a:p>
            <a:pPr algn="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5386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kumimoji="1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硬币问题代码</a:t>
            </a:r>
            <a:endParaRPr kumimoji="1"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660" y="1444532"/>
            <a:ext cx="6975651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753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增加一个记录表 </a:t>
            </a:r>
            <a:r>
              <a:rPr kumimoji="1" lang="en-US" altLang="zh-CN" dirty="0" err="1">
                <a:latin typeface="Arial" charset="0"/>
                <a:ea typeface="宋体" charset="0"/>
              </a:rPr>
              <a:t>Min_path</a:t>
            </a:r>
            <a:r>
              <a:rPr kumimoji="1" lang="en-US" altLang="zh-CN" dirty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latin typeface="Arial" charset="0"/>
                <a:ea typeface="宋体" charset="0"/>
              </a:rPr>
              <a:t>]</a:t>
            </a:r>
            <a:r>
              <a:rPr kumimoji="1" lang="zh-CN" altLang="en-US" dirty="0">
                <a:latin typeface="Arial" charset="0"/>
                <a:ea typeface="宋体" charset="0"/>
              </a:rPr>
              <a:t>，记录金额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需要的最后一个硬币。利用</a:t>
            </a:r>
            <a:r>
              <a:rPr kumimoji="1" lang="en-US" altLang="zh-CN" dirty="0" err="1">
                <a:latin typeface="Arial" charset="0"/>
                <a:ea typeface="宋体" charset="0"/>
              </a:rPr>
              <a:t>Min_path</a:t>
            </a:r>
            <a:r>
              <a:rPr kumimoji="1" lang="en-US" altLang="zh-CN" dirty="0">
                <a:latin typeface="Arial" charset="0"/>
                <a:ea typeface="宋体" charset="0"/>
              </a:rPr>
              <a:t>[]</a:t>
            </a:r>
            <a:r>
              <a:rPr kumimoji="1" lang="zh-CN" altLang="en-US" dirty="0">
                <a:latin typeface="Arial" charset="0"/>
                <a:ea typeface="宋体" charset="0"/>
              </a:rPr>
              <a:t>逐步倒推，就能得到所有的硬币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。</a:t>
            </a:r>
            <a:endParaRPr kumimoji="1" lang="en-US" altLang="zh-CN" dirty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扩展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：打印最少硬币的组合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364" y="2668763"/>
            <a:ext cx="5665258" cy="32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955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有</a:t>
            </a:r>
            <a:r>
              <a:rPr kumimoji="1" lang="en-US" altLang="zh-CN" dirty="0">
                <a:latin typeface="Arial" charset="0"/>
                <a:ea typeface="宋体" charset="0"/>
              </a:rPr>
              <a:t>5</a:t>
            </a:r>
            <a:r>
              <a:rPr kumimoji="1" lang="zh-CN" altLang="en-US" dirty="0">
                <a:latin typeface="Arial" charset="0"/>
                <a:ea typeface="宋体" charset="0"/>
              </a:rPr>
              <a:t>种面值的硬币：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分、</a:t>
            </a:r>
            <a:r>
              <a:rPr kumimoji="1" lang="en-US" altLang="zh-CN" dirty="0">
                <a:latin typeface="Arial" charset="0"/>
                <a:ea typeface="宋体" charset="0"/>
              </a:rPr>
              <a:t>5</a:t>
            </a:r>
            <a:r>
              <a:rPr kumimoji="1" lang="zh-CN" altLang="en-US" dirty="0">
                <a:latin typeface="Arial" charset="0"/>
                <a:ea typeface="宋体" charset="0"/>
              </a:rPr>
              <a:t>分、</a:t>
            </a:r>
            <a:r>
              <a:rPr kumimoji="1" lang="en-US" altLang="zh-CN" dirty="0">
                <a:latin typeface="Arial" charset="0"/>
                <a:ea typeface="宋体" charset="0"/>
              </a:rPr>
              <a:t>10</a:t>
            </a:r>
            <a:r>
              <a:rPr kumimoji="1" lang="zh-CN" altLang="en-US" dirty="0">
                <a:latin typeface="Arial" charset="0"/>
                <a:ea typeface="宋体" charset="0"/>
              </a:rPr>
              <a:t>分、</a:t>
            </a:r>
            <a:r>
              <a:rPr kumimoji="1" lang="en-US" altLang="zh-CN" dirty="0">
                <a:latin typeface="Arial" charset="0"/>
                <a:ea typeface="宋体" charset="0"/>
              </a:rPr>
              <a:t>25</a:t>
            </a:r>
            <a:r>
              <a:rPr kumimoji="1" lang="zh-CN" altLang="en-US" dirty="0">
                <a:latin typeface="Arial" charset="0"/>
                <a:ea typeface="宋体" charset="0"/>
              </a:rPr>
              <a:t>分、</a:t>
            </a:r>
            <a:r>
              <a:rPr kumimoji="1" lang="en-US" altLang="zh-CN" dirty="0">
                <a:latin typeface="Arial" charset="0"/>
                <a:ea typeface="宋体" charset="0"/>
              </a:rPr>
              <a:t>50</a:t>
            </a:r>
            <a:r>
              <a:rPr kumimoji="1" lang="zh-CN" altLang="en-US" dirty="0">
                <a:latin typeface="Arial" charset="0"/>
                <a:ea typeface="宋体" charset="0"/>
              </a:rPr>
              <a:t>分。输入一个钱数</a:t>
            </a:r>
            <a:r>
              <a:rPr kumimoji="1" lang="en-US" altLang="zh-CN" dirty="0">
                <a:latin typeface="Arial" charset="0"/>
                <a:ea typeface="宋体" charset="0"/>
              </a:rPr>
              <a:t>S</a:t>
            </a:r>
            <a:r>
              <a:rPr kumimoji="1" lang="zh-CN" altLang="en-US" dirty="0">
                <a:latin typeface="Arial" charset="0"/>
                <a:ea typeface="宋体" charset="0"/>
              </a:rPr>
              <a:t>，输出组合方案的数量。</a:t>
            </a:r>
          </a:p>
          <a:p>
            <a:pPr marL="109728" indent="0"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例如</a:t>
            </a:r>
            <a:r>
              <a:rPr kumimoji="1" lang="en-US" altLang="zh-CN" dirty="0">
                <a:latin typeface="Arial" charset="0"/>
                <a:ea typeface="宋体" charset="0"/>
              </a:rPr>
              <a:t>11</a:t>
            </a:r>
            <a:r>
              <a:rPr kumimoji="1" lang="zh-CN" altLang="en-US" dirty="0">
                <a:latin typeface="Arial" charset="0"/>
                <a:ea typeface="宋体" charset="0"/>
              </a:rPr>
              <a:t>分，有</a:t>
            </a:r>
            <a:r>
              <a:rPr kumimoji="1" lang="en-US" altLang="zh-CN" dirty="0">
                <a:latin typeface="Arial" charset="0"/>
                <a:ea typeface="宋体" charset="0"/>
              </a:rPr>
              <a:t>4</a:t>
            </a:r>
            <a:r>
              <a:rPr kumimoji="1" lang="zh-CN" altLang="en-US" dirty="0">
                <a:latin typeface="Arial" charset="0"/>
                <a:ea typeface="宋体" charset="0"/>
              </a:rPr>
              <a:t>种组合方案：</a:t>
            </a:r>
            <a:r>
              <a:rPr kumimoji="1" lang="en-US" altLang="zh-CN" dirty="0">
                <a:latin typeface="Arial" charset="0"/>
                <a:ea typeface="宋体" charset="0"/>
              </a:rPr>
              <a:t>11</a:t>
            </a:r>
            <a:r>
              <a:rPr kumimoji="1" lang="zh-CN" altLang="en-US" dirty="0">
                <a:latin typeface="Arial" charset="0"/>
                <a:ea typeface="宋体" charset="0"/>
              </a:rPr>
              <a:t>个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分、</a:t>
            </a:r>
            <a:r>
              <a:rPr kumimoji="1" lang="en-US" altLang="zh-CN" dirty="0">
                <a:latin typeface="Arial" charset="0"/>
                <a:ea typeface="宋体" charset="0"/>
              </a:rPr>
              <a:t>2</a:t>
            </a:r>
            <a:r>
              <a:rPr kumimoji="1" lang="zh-CN" altLang="en-US" dirty="0">
                <a:latin typeface="Arial" charset="0"/>
                <a:ea typeface="宋体" charset="0"/>
              </a:rPr>
              <a:t>个</a:t>
            </a:r>
            <a:r>
              <a:rPr kumimoji="1" lang="en-US" altLang="zh-CN" dirty="0">
                <a:latin typeface="Arial" charset="0"/>
                <a:ea typeface="宋体" charset="0"/>
              </a:rPr>
              <a:t>5</a:t>
            </a:r>
            <a:r>
              <a:rPr kumimoji="1" lang="zh-CN" altLang="en-US" dirty="0">
                <a:latin typeface="Arial" charset="0"/>
                <a:ea typeface="宋体" charset="0"/>
              </a:rPr>
              <a:t>分 </a:t>
            </a:r>
            <a:r>
              <a:rPr kumimoji="1" lang="en-US" altLang="zh-CN" dirty="0">
                <a:latin typeface="Arial" charset="0"/>
                <a:ea typeface="宋体" charset="0"/>
              </a:rPr>
              <a:t>+ 1</a:t>
            </a:r>
            <a:r>
              <a:rPr kumimoji="1" lang="zh-CN" altLang="en-US" dirty="0">
                <a:latin typeface="Arial" charset="0"/>
                <a:ea typeface="宋体" charset="0"/>
              </a:rPr>
              <a:t>个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分、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个</a:t>
            </a:r>
            <a:r>
              <a:rPr kumimoji="1" lang="en-US" altLang="zh-CN" dirty="0">
                <a:latin typeface="Arial" charset="0"/>
                <a:ea typeface="宋体" charset="0"/>
              </a:rPr>
              <a:t>5</a:t>
            </a:r>
            <a:r>
              <a:rPr kumimoji="1" lang="zh-CN" altLang="en-US" dirty="0">
                <a:latin typeface="Arial" charset="0"/>
                <a:ea typeface="宋体" charset="0"/>
              </a:rPr>
              <a:t>分 </a:t>
            </a:r>
            <a:r>
              <a:rPr kumimoji="1" lang="en-US" altLang="zh-CN" dirty="0">
                <a:latin typeface="Arial" charset="0"/>
                <a:ea typeface="宋体" charset="0"/>
              </a:rPr>
              <a:t>+ 6</a:t>
            </a:r>
            <a:r>
              <a:rPr kumimoji="1" lang="zh-CN" altLang="en-US" dirty="0">
                <a:latin typeface="Arial" charset="0"/>
                <a:ea typeface="宋体" charset="0"/>
              </a:rPr>
              <a:t>个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分、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个</a:t>
            </a:r>
            <a:r>
              <a:rPr kumimoji="1" lang="en-US" altLang="zh-CN" dirty="0">
                <a:latin typeface="Arial" charset="0"/>
                <a:ea typeface="宋体" charset="0"/>
              </a:rPr>
              <a:t>10</a:t>
            </a:r>
            <a:r>
              <a:rPr kumimoji="1" lang="zh-CN" altLang="en-US" dirty="0">
                <a:latin typeface="Arial" charset="0"/>
                <a:ea typeface="宋体" charset="0"/>
              </a:rPr>
              <a:t>分 </a:t>
            </a:r>
            <a:r>
              <a:rPr kumimoji="1" lang="en-US" altLang="zh-CN" dirty="0">
                <a:latin typeface="Arial" charset="0"/>
                <a:ea typeface="宋体" charset="0"/>
              </a:rPr>
              <a:t>+ 1</a:t>
            </a:r>
            <a:r>
              <a:rPr kumimoji="1" lang="zh-CN" altLang="en-US" dirty="0">
                <a:latin typeface="Arial" charset="0"/>
                <a:ea typeface="宋体" charset="0"/>
              </a:rPr>
              <a:t>个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分。</a:t>
            </a:r>
          </a:p>
          <a:p>
            <a:pPr marL="109728" indent="0">
              <a:buNone/>
            </a:pPr>
            <a:r>
              <a:rPr kumimoji="1" lang="en-US" altLang="zh-CN" dirty="0">
                <a:latin typeface="Arial" charset="0"/>
                <a:ea typeface="宋体" charset="0"/>
              </a:rPr>
              <a:t>S ≤ 250</a:t>
            </a:r>
            <a:r>
              <a:rPr kumimoji="1" lang="zh-CN" altLang="en-US" dirty="0">
                <a:latin typeface="Arial" charset="0"/>
                <a:ea typeface="宋体" charset="0"/>
              </a:rPr>
              <a:t>，硬币数量</a:t>
            </a:r>
            <a:r>
              <a:rPr kumimoji="1" lang="en-US" altLang="zh-CN" dirty="0">
                <a:latin typeface="Arial" charset="0"/>
                <a:ea typeface="宋体" charset="0"/>
              </a:rPr>
              <a:t>NUM ≤ 100</a:t>
            </a:r>
            <a:r>
              <a:rPr kumimoji="1" lang="zh-CN" altLang="en-US" dirty="0">
                <a:latin typeface="Arial" charset="0"/>
                <a:ea typeface="宋体" charset="0"/>
              </a:rPr>
              <a:t>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扩展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：硬币组合方案有多少？</a:t>
            </a:r>
          </a:p>
        </p:txBody>
      </p:sp>
    </p:spTree>
    <p:extLst>
      <p:ext uri="{BB962C8B-B14F-4D97-AF65-F5344CB8AC3E}">
        <p14:creationId xmlns="" xmlns:p14="http://schemas.microsoft.com/office/powerpoint/2010/main" val="35410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定义状态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为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][j]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，</a:t>
            </a:r>
            <a:r>
              <a:rPr kumimoji="1" lang="zh-CN" altLang="en-US" dirty="0">
                <a:latin typeface="Arial" charset="0"/>
                <a:ea typeface="宋体" charset="0"/>
              </a:rPr>
              <a:t>建立一个“转移矩阵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”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,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它的含义是用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j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个硬币实现金额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的方案数量。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第一步，只用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1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分硬币实现：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[1][1] = 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[0][0] = 1; //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初始化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[x][y] = 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[x][y] + 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[x-type[0]][y-1]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第二步，加上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5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分硬币，继续进行组合：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[x][y] = 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[x][y] + 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[x-type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[1]</a:t>
            </a:r>
            <a:r>
              <a:rPr kumimoji="1" lang="en-US" altLang="zh-CN" dirty="0">
                <a:latin typeface="Arial" charset="0"/>
                <a:ea typeface="宋体" charset="0"/>
              </a:rPr>
              <a:t>][y-1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第三部，陆续加上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10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分，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25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分，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50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分硬币，最终得出状态转移方程为：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[x][y] = 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[x][y] + 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[x-type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[k]</a:t>
            </a:r>
            <a:r>
              <a:rPr kumimoji="1" lang="en-US" altLang="zh-CN" dirty="0">
                <a:latin typeface="Arial" charset="0"/>
                <a:ea typeface="宋体" charset="0"/>
              </a:rPr>
              <a:t>][y-1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，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 k=0,1,2,3,4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扩展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：硬币组合方案有多少？</a:t>
            </a:r>
          </a:p>
        </p:txBody>
      </p:sp>
    </p:spTree>
    <p:extLst>
      <p:ext uri="{BB962C8B-B14F-4D97-AF65-F5344CB8AC3E}">
        <p14:creationId xmlns="" xmlns:p14="http://schemas.microsoft.com/office/powerpoint/2010/main" val="5423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给定</a:t>
            </a:r>
            <a:r>
              <a:rPr kumimoji="1" lang="en-US" altLang="zh-CN" dirty="0">
                <a:latin typeface="Arial" charset="0"/>
                <a:ea typeface="宋体" charset="0"/>
              </a:rPr>
              <a:t>n</a:t>
            </a:r>
            <a:r>
              <a:rPr kumimoji="1" lang="zh-CN" altLang="en-US" dirty="0">
                <a:latin typeface="Arial" charset="0"/>
                <a:ea typeface="宋体" charset="0"/>
              </a:rPr>
              <a:t>种物品和一个背包，物品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的重量是</a:t>
            </a:r>
            <a:r>
              <a:rPr kumimoji="1" lang="en-US" altLang="zh-CN" dirty="0" err="1">
                <a:latin typeface="Arial" charset="0"/>
                <a:ea typeface="宋体" charset="0"/>
              </a:rPr>
              <a:t>w</a:t>
            </a:r>
            <a:r>
              <a:rPr kumimoji="1" lang="en-US" altLang="zh-CN" baseline="-25000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，其价值为</a:t>
            </a:r>
            <a:r>
              <a:rPr kumimoji="1" lang="en-US" altLang="zh-CN" dirty="0">
                <a:latin typeface="Arial" charset="0"/>
                <a:ea typeface="宋体" charset="0"/>
              </a:rPr>
              <a:t>v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，背包的容量为</a:t>
            </a:r>
            <a:r>
              <a:rPr kumimoji="1" lang="en-US" altLang="zh-CN" dirty="0">
                <a:latin typeface="Arial" charset="0"/>
                <a:ea typeface="宋体" charset="0"/>
              </a:rPr>
              <a:t>C</a:t>
            </a:r>
            <a:r>
              <a:rPr kumimoji="1" lang="zh-CN" altLang="en-US" dirty="0">
                <a:latin typeface="Arial" charset="0"/>
                <a:ea typeface="宋体" charset="0"/>
              </a:rPr>
              <a:t>。</a:t>
            </a:r>
          </a:p>
          <a:p>
            <a:pPr marL="109728" indent="0"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背包问题是如何选择装入背包的物品，使得装入背包中物品的总价值最大</a:t>
            </a:r>
            <a:r>
              <a:rPr kumimoji="1" lang="en-US" altLang="zh-CN" dirty="0">
                <a:latin typeface="Arial" charset="0"/>
                <a:ea typeface="宋体" charset="0"/>
              </a:rPr>
              <a:t>?</a:t>
            </a:r>
          </a:p>
          <a:p>
            <a:pPr marL="109728" indent="0"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如果在选择装入背包的物品时，对每种物品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只有两种选择：装入背包或不装入背包，则称为</a:t>
            </a:r>
            <a:r>
              <a:rPr kumimoji="1" lang="en-US" altLang="zh-CN" dirty="0">
                <a:latin typeface="Arial" charset="0"/>
                <a:ea typeface="宋体" charset="0"/>
              </a:rPr>
              <a:t>0/1</a:t>
            </a:r>
            <a:r>
              <a:rPr kumimoji="1" lang="zh-CN" altLang="en-US" dirty="0">
                <a:latin typeface="Arial" charset="0"/>
                <a:ea typeface="宋体" charset="0"/>
              </a:rPr>
              <a:t>背包问题。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0/1</a:t>
            </a:r>
            <a:r>
              <a:rPr kumimoji="1" lang="zh-CN" altLang="en-US" dirty="0" smtClean="0"/>
              <a:t>背包问题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348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在</a:t>
            </a:r>
            <a:r>
              <a:rPr kumimoji="1" lang="en-US" altLang="zh-CN" dirty="0">
                <a:latin typeface="Arial" charset="0"/>
                <a:ea typeface="宋体" charset="0"/>
              </a:rPr>
              <a:t>0/1</a:t>
            </a:r>
            <a:r>
              <a:rPr kumimoji="1" lang="zh-CN" altLang="en-US" dirty="0">
                <a:latin typeface="Arial" charset="0"/>
                <a:ea typeface="宋体" charset="0"/>
              </a:rPr>
              <a:t>背包问题中，物品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或者被装入背包，或者不被装入背包，设</a:t>
            </a:r>
            <a:r>
              <a:rPr kumimoji="1" lang="en-US" altLang="zh-CN" dirty="0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表示物品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装入背包的情况，则当</a:t>
            </a:r>
            <a:r>
              <a:rPr kumimoji="1" lang="en-US" altLang="zh-CN" dirty="0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latin typeface="Arial" charset="0"/>
                <a:ea typeface="宋体" charset="0"/>
              </a:rPr>
              <a:t>=0</a:t>
            </a:r>
            <a:r>
              <a:rPr kumimoji="1" lang="zh-CN" altLang="en-US" dirty="0">
                <a:latin typeface="Arial" charset="0"/>
                <a:ea typeface="宋体" charset="0"/>
              </a:rPr>
              <a:t>时，表示物品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没有被装入背包，</a:t>
            </a:r>
            <a:r>
              <a:rPr kumimoji="1" lang="en-US" altLang="zh-CN" dirty="0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latin typeface="Arial" charset="0"/>
                <a:ea typeface="宋体" charset="0"/>
              </a:rPr>
              <a:t>=1</a:t>
            </a:r>
            <a:r>
              <a:rPr kumimoji="1" lang="zh-CN" altLang="en-US" dirty="0">
                <a:latin typeface="Arial" charset="0"/>
                <a:ea typeface="宋体" charset="0"/>
              </a:rPr>
              <a:t>时，表示物品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被装入背包。根据问题的要求，有如下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约束条件：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en-US" altLang="zh-CN" dirty="0" smtClean="0">
                <a:latin typeface="Arial" charset="0"/>
                <a:ea typeface="宋体" charset="0"/>
              </a:rPr>
              <a:t/>
            </a:r>
            <a:br>
              <a:rPr kumimoji="1" lang="en-US" altLang="zh-CN" dirty="0" smtClean="0">
                <a:latin typeface="Arial" charset="0"/>
                <a:ea typeface="宋体" charset="0"/>
              </a:rPr>
            </a:br>
            <a:r>
              <a:rPr kumimoji="1" lang="en-US" altLang="zh-CN" dirty="0" smtClean="0">
                <a:latin typeface="Arial" charset="0"/>
                <a:ea typeface="宋体" charset="0"/>
              </a:rPr>
              <a:t/>
            </a:r>
            <a:br>
              <a:rPr kumimoji="1" lang="en-US" altLang="zh-CN" dirty="0" smtClean="0">
                <a:latin typeface="Arial" charset="0"/>
                <a:ea typeface="宋体" charset="0"/>
              </a:rPr>
            </a:br>
            <a:r>
              <a:rPr kumimoji="1" lang="en-US" altLang="zh-CN" dirty="0" smtClean="0">
                <a:latin typeface="Arial" charset="0"/>
                <a:ea typeface="宋体" charset="0"/>
              </a:rPr>
              <a:t/>
            </a:r>
            <a:br>
              <a:rPr kumimoji="1" lang="en-US" altLang="zh-CN" dirty="0" smtClean="0">
                <a:latin typeface="Arial" charset="0"/>
                <a:ea typeface="宋体" charset="0"/>
              </a:rPr>
            </a:br>
            <a:r>
              <a:rPr kumimoji="1" lang="en-US" altLang="zh-CN" dirty="0" smtClean="0">
                <a:latin typeface="Arial" charset="0"/>
                <a:ea typeface="宋体" charset="0"/>
              </a:rPr>
              <a:t/>
            </a:r>
            <a:br>
              <a:rPr kumimoji="1" lang="en-US" altLang="zh-CN" dirty="0" smtClean="0">
                <a:latin typeface="Arial" charset="0"/>
                <a:ea typeface="宋体" charset="0"/>
              </a:rPr>
            </a:br>
            <a:r>
              <a:rPr kumimoji="1" lang="en-US" altLang="zh-CN" dirty="0" smtClean="0">
                <a:latin typeface="Arial" charset="0"/>
                <a:ea typeface="宋体" charset="0"/>
              </a:rPr>
              <a:t/>
            </a:r>
            <a:br>
              <a:rPr kumimoji="1" lang="en-US" altLang="zh-CN" dirty="0" smtClean="0">
                <a:latin typeface="Arial" charset="0"/>
                <a:ea typeface="宋体" charset="0"/>
              </a:rPr>
            </a:br>
            <a:r>
              <a:rPr kumimoji="1" lang="en-US" altLang="zh-CN" dirty="0" smtClean="0">
                <a:latin typeface="Arial" charset="0"/>
                <a:ea typeface="宋体" charset="0"/>
              </a:rPr>
              <a:t/>
            </a:r>
            <a:br>
              <a:rPr kumimoji="1" lang="en-US" altLang="zh-CN" dirty="0" smtClean="0">
                <a:latin typeface="Arial" charset="0"/>
                <a:ea typeface="宋体" charset="0"/>
              </a:rPr>
            </a:br>
            <a:r>
              <a:rPr kumimoji="1" lang="zh-CN" altLang="en-US" dirty="0" smtClean="0">
                <a:latin typeface="Arial" charset="0"/>
                <a:ea typeface="宋体" charset="0"/>
              </a:rPr>
              <a:t>和目标函数：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0/1</a:t>
            </a:r>
            <a:r>
              <a:rPr kumimoji="1" lang="zh-CN" altLang="en-US" dirty="0" smtClean="0"/>
              <a:t>背包问题</a:t>
            </a:r>
            <a:endParaRPr kumimoji="1" lang="zh-CN" altLang="en-US" dirty="0"/>
          </a:p>
        </p:txBody>
      </p:sp>
      <p:grpSp>
        <p:nvGrpSpPr>
          <p:cNvPr id="4" name="组合 16387"/>
          <p:cNvGrpSpPr>
            <a:grpSpLocks/>
          </p:cNvGrpSpPr>
          <p:nvPr/>
        </p:nvGrpSpPr>
        <p:grpSpPr bwMode="auto">
          <a:xfrm>
            <a:off x="2104719" y="3138434"/>
            <a:ext cx="5707369" cy="1419225"/>
            <a:chOff x="-14" y="-2"/>
            <a:chExt cx="4128" cy="879"/>
          </a:xfrm>
        </p:grpSpPr>
        <p:graphicFrame>
          <p:nvGraphicFramePr>
            <p:cNvPr id="5" name="对象 163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42729013"/>
                </p:ext>
              </p:extLst>
            </p:nvPr>
          </p:nvGraphicFramePr>
          <p:xfrm>
            <a:off x="-14" y="-2"/>
            <a:ext cx="2100" cy="879"/>
          </p:xfrm>
          <a:graphic>
            <a:graphicData uri="http://schemas.openxmlformats.org/presentationml/2006/ole">
              <p:oleObj spid="_x0000_s1026" r:id="rId3" imgW="1338146" imgH="637213" progId="Equation.3">
                <p:embed/>
              </p:oleObj>
            </a:graphicData>
          </a:graphic>
        </p:graphicFrame>
        <p:sp>
          <p:nvSpPr>
            <p:cNvPr id="6" name="Text Box 48"/>
            <p:cNvSpPr txBox="1">
              <a:spLocks noChangeArrowheads="1"/>
            </p:cNvSpPr>
            <p:nvPr/>
          </p:nvSpPr>
          <p:spPr bwMode="auto">
            <a:xfrm>
              <a:off x="3074" y="310"/>
              <a:ext cx="10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endParaRPr lang="zh-CN" altLang="en-US">
                <a:latin typeface="Times New Roman" charset="0"/>
              </a:endParaRPr>
            </a:p>
          </p:txBody>
        </p:sp>
      </p:grpSp>
      <p:grpSp>
        <p:nvGrpSpPr>
          <p:cNvPr id="7" name="组合 16390"/>
          <p:cNvGrpSpPr>
            <a:grpSpLocks/>
          </p:cNvGrpSpPr>
          <p:nvPr/>
        </p:nvGrpSpPr>
        <p:grpSpPr bwMode="auto">
          <a:xfrm>
            <a:off x="2525194" y="4948632"/>
            <a:ext cx="5365212" cy="706192"/>
            <a:chOff x="127" y="114"/>
            <a:chExt cx="3787" cy="678"/>
          </a:xfrm>
        </p:grpSpPr>
        <p:graphicFrame>
          <p:nvGraphicFramePr>
            <p:cNvPr id="8" name="对象 163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24309421"/>
                </p:ext>
              </p:extLst>
            </p:nvPr>
          </p:nvGraphicFramePr>
          <p:xfrm>
            <a:off x="127" y="115"/>
            <a:ext cx="990" cy="677"/>
          </p:xfrm>
          <a:graphic>
            <a:graphicData uri="http://schemas.openxmlformats.org/presentationml/2006/ole">
              <p:oleObj spid="_x0000_s1027" name="公式" r:id="rId4" imgW="736560" imgH="431640" progId="Equation.3">
                <p:embed/>
              </p:oleObj>
            </a:graphicData>
          </a:graphic>
        </p:graphicFrame>
        <p:sp>
          <p:nvSpPr>
            <p:cNvPr id="9" name="Text Box 51"/>
            <p:cNvSpPr txBox="1">
              <a:spLocks noChangeArrowheads="1"/>
            </p:cNvSpPr>
            <p:nvPr/>
          </p:nvSpPr>
          <p:spPr bwMode="auto">
            <a:xfrm>
              <a:off x="2874" y="114"/>
              <a:ext cx="10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endParaRPr lang="zh-CN" altLang="en-US" sz="200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05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/>
            <a:r>
              <a:rPr kumimoji="1" lang="zh-CN" altLang="en-US" dirty="0" smtClean="0">
                <a:latin typeface="Arial" charset="0"/>
                <a:ea typeface="宋体" charset="0"/>
              </a:rPr>
              <a:t>用一个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(n+1)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*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(C+1)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的二维表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[][]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，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][j]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表示把前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个物品装入容量为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j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的背包中获得的最大价值。</a:t>
            </a:r>
          </a:p>
          <a:p>
            <a:pPr marL="109728" indent="0"/>
            <a:r>
              <a:rPr kumimoji="1" lang="zh-CN" altLang="en-US" dirty="0" smtClean="0">
                <a:latin typeface="Arial" charset="0"/>
                <a:ea typeface="宋体" charset="0"/>
              </a:rPr>
              <a:t>有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4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个物品，其重量分别是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2,3,6,5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，价值为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6,3,5,4</a:t>
            </a:r>
          </a:p>
          <a:p>
            <a:pPr marL="109728" indent="0">
              <a:buNone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按以下步骤进行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：</a:t>
            </a:r>
          </a:p>
          <a:p>
            <a:pPr marL="109728" indent="0">
              <a:buNone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步骤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1: 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只装第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1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个物品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: 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[1][0] = 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[1][1] = 0; 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[1][2] = 6;</a:t>
            </a:r>
          </a:p>
          <a:p>
            <a:pPr marL="109728" indent="0">
              <a:buNone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步骤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2: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只装前两个物品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: 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[2][3] = max{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[1][0]+3,dp[1][3]};</a:t>
            </a:r>
            <a:br>
              <a:rPr kumimoji="1" lang="en-US" altLang="zh-CN" dirty="0" smtClean="0">
                <a:latin typeface="Arial" charset="0"/>
                <a:ea typeface="宋体" charset="0"/>
              </a:rPr>
            </a:br>
            <a:r>
              <a:rPr kumimoji="1" lang="en-US" altLang="zh-CN" dirty="0" smtClean="0">
                <a:latin typeface="Arial" charset="0"/>
                <a:ea typeface="宋体" charset="0"/>
              </a:rPr>
              <a:t>…</a:t>
            </a:r>
            <a:endParaRPr kumimoji="1" lang="zh-CN" altLang="en-US" dirty="0" smtClean="0">
              <a:latin typeface="Arial" charset="0"/>
              <a:ea typeface="宋体" charset="0"/>
            </a:endParaRPr>
          </a:p>
          <a:p>
            <a:pPr marL="109728" indent="0"/>
            <a:r>
              <a:rPr kumimoji="1" lang="zh-CN" altLang="en-US" dirty="0" smtClean="0">
                <a:latin typeface="Arial" charset="0"/>
                <a:ea typeface="宋体" charset="0"/>
              </a:rPr>
              <a:t>最终可写出其状态转移方程为：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][j] = max(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[i-1][j],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[i-1][j-goods[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].w] + goods[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].v)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，关键代码如下：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/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/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0/1</a:t>
            </a:r>
            <a:r>
              <a:rPr kumimoji="1" lang="zh-CN" altLang="en-US" dirty="0" smtClean="0"/>
              <a:t>背包问题</a:t>
            </a:r>
            <a:endParaRPr kumimoji="1"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059" y="5695246"/>
            <a:ext cx="66849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74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/>
            <a:r>
              <a:rPr kumimoji="1" lang="zh-CN" altLang="en-US" dirty="0">
                <a:latin typeface="Arial" charset="0"/>
                <a:ea typeface="宋体" charset="0"/>
              </a:rPr>
              <a:t>处理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[][]</a:t>
            </a:r>
            <a:r>
              <a:rPr kumimoji="1" lang="zh-CN" altLang="en-US" dirty="0">
                <a:latin typeface="Arial" charset="0"/>
                <a:ea typeface="宋体" charset="0"/>
              </a:rPr>
              <a:t>状态数组的时候，有个小技巧：把它变成一维的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[]</a:t>
            </a:r>
            <a:r>
              <a:rPr kumimoji="1" lang="zh-CN" altLang="en-US" dirty="0">
                <a:latin typeface="Arial" charset="0"/>
                <a:ea typeface="宋体" charset="0"/>
              </a:rPr>
              <a:t>，以节省空间。</a:t>
            </a:r>
          </a:p>
          <a:p>
            <a:pPr marL="109728" indent="0"/>
            <a:r>
              <a:rPr kumimoji="1" lang="zh-CN" altLang="en-US" dirty="0" smtClean="0">
                <a:latin typeface="Arial" charset="0"/>
                <a:ea typeface="宋体" charset="0"/>
              </a:rPr>
              <a:t>由于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][j]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是由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[i-1][j]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和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[i-1][j-goods[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].w]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推导而来，所以能否在计算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][j]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时，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[i-1][j]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和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[i-1][j-goods[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].w]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都已经计算完成呢？</a:t>
            </a:r>
          </a:p>
          <a:p>
            <a:pPr marL="109728" indent="0"/>
            <a:r>
              <a:rPr kumimoji="1" lang="zh-CN" altLang="en-US" dirty="0" smtClean="0">
                <a:latin typeface="Arial" charset="0"/>
                <a:ea typeface="宋体" charset="0"/>
              </a:rPr>
              <a:t>所以，只需要按递减的顺序计算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dp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[w]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即可。关键代码如下：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滚动数组</a:t>
            </a:r>
            <a:endParaRPr kumimoji="1"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5902" y="4814888"/>
            <a:ext cx="5438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36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一个给定序列的子序列是在该序列中删去若干元素后得到的序列。</a:t>
            </a:r>
          </a:p>
          <a:p>
            <a:pPr marL="109728" indent="0"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例如</a:t>
            </a:r>
            <a:r>
              <a:rPr kumimoji="1" lang="en-US" altLang="zh-CN" dirty="0">
                <a:latin typeface="Arial" charset="0"/>
                <a:ea typeface="宋体" charset="0"/>
              </a:rPr>
              <a:t>: X = (A, B, C, B, D, A, B)</a:t>
            </a:r>
          </a:p>
          <a:p>
            <a:pPr marL="109728" indent="0">
              <a:buNone/>
            </a:pPr>
            <a:r>
              <a:rPr kumimoji="1" lang="en-US" altLang="zh-CN" dirty="0">
                <a:latin typeface="Arial" charset="0"/>
                <a:ea typeface="宋体" charset="0"/>
              </a:rPr>
              <a:t>  X</a:t>
            </a:r>
            <a:r>
              <a:rPr kumimoji="1" lang="zh-CN" altLang="en-US" dirty="0">
                <a:latin typeface="Arial" charset="0"/>
                <a:ea typeface="宋体" charset="0"/>
              </a:rPr>
              <a:t>的子序列：所有</a:t>
            </a:r>
            <a:r>
              <a:rPr kumimoji="1" lang="en-US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en-US" dirty="0">
                <a:latin typeface="Arial" charset="0"/>
                <a:ea typeface="宋体" charset="0"/>
              </a:rPr>
              <a:t>的子集</a:t>
            </a:r>
            <a:r>
              <a:rPr kumimoji="1" lang="en-US" altLang="zh-CN" dirty="0">
                <a:latin typeface="Arial" charset="0"/>
                <a:ea typeface="宋体" charset="0"/>
              </a:rPr>
              <a:t>(</a:t>
            </a:r>
            <a:r>
              <a:rPr kumimoji="1" lang="zh-CN" altLang="en-US" dirty="0">
                <a:latin typeface="Arial" charset="0"/>
                <a:ea typeface="宋体" charset="0"/>
              </a:rPr>
              <a:t>集合中元素按原来在</a:t>
            </a:r>
            <a:r>
              <a:rPr kumimoji="1" lang="en-US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en-US" dirty="0">
                <a:latin typeface="Arial" charset="0"/>
                <a:ea typeface="宋体" charset="0"/>
              </a:rPr>
              <a:t>中的顺序排列</a:t>
            </a:r>
            <a:r>
              <a:rPr kumimoji="1" lang="en-US" altLang="zh-CN" dirty="0">
                <a:latin typeface="Arial" charset="0"/>
                <a:ea typeface="宋体" charset="0"/>
              </a:rPr>
              <a:t>)</a:t>
            </a:r>
            <a:r>
              <a:rPr kumimoji="1" lang="zh-CN" altLang="en-US" dirty="0">
                <a:latin typeface="Arial" charset="0"/>
                <a:ea typeface="宋体" charset="0"/>
              </a:rPr>
              <a:t>，例如</a:t>
            </a:r>
            <a:r>
              <a:rPr kumimoji="1" lang="en-US" altLang="zh-CN" dirty="0">
                <a:latin typeface="Arial" charset="0"/>
                <a:ea typeface="宋体" charset="0"/>
              </a:rPr>
              <a:t>(A, B, D), (B, C, D, B), </a:t>
            </a:r>
            <a:r>
              <a:rPr kumimoji="1" lang="zh-CN" altLang="en-US" dirty="0">
                <a:latin typeface="Arial" charset="0"/>
                <a:ea typeface="宋体" charset="0"/>
              </a:rPr>
              <a:t>等等。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最长公共子序列问题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854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zh-CN" altLang="mr-IN" dirty="0">
                <a:latin typeface="Arial" charset="0"/>
                <a:ea typeface="宋体" charset="0"/>
              </a:rPr>
              <a:t>给定两个序列</a:t>
            </a:r>
            <a:r>
              <a:rPr kumimoji="1" lang="mr-IN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mr-IN" dirty="0">
                <a:latin typeface="Arial" charset="0"/>
                <a:ea typeface="宋体" charset="0"/>
              </a:rPr>
              <a:t>和</a:t>
            </a:r>
            <a:r>
              <a:rPr kumimoji="1" lang="mr-IN" altLang="zh-CN" dirty="0">
                <a:latin typeface="Arial" charset="0"/>
                <a:ea typeface="宋体" charset="0"/>
              </a:rPr>
              <a:t>Y</a:t>
            </a:r>
            <a:r>
              <a:rPr kumimoji="1" lang="zh-CN" altLang="mr-IN" dirty="0">
                <a:latin typeface="Arial" charset="0"/>
                <a:ea typeface="宋体" charset="0"/>
              </a:rPr>
              <a:t>，当另一序列</a:t>
            </a:r>
            <a:r>
              <a:rPr kumimoji="1" lang="mr-IN" altLang="zh-CN" dirty="0">
                <a:latin typeface="Arial" charset="0"/>
                <a:ea typeface="宋体" charset="0"/>
              </a:rPr>
              <a:t>Z</a:t>
            </a:r>
            <a:r>
              <a:rPr kumimoji="1" lang="zh-CN" altLang="mr-IN" dirty="0">
                <a:latin typeface="Arial" charset="0"/>
                <a:ea typeface="宋体" charset="0"/>
              </a:rPr>
              <a:t>既是</a:t>
            </a:r>
            <a:r>
              <a:rPr kumimoji="1" lang="mr-IN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mr-IN" dirty="0">
                <a:latin typeface="Arial" charset="0"/>
                <a:ea typeface="宋体" charset="0"/>
              </a:rPr>
              <a:t>的子序列又是</a:t>
            </a:r>
            <a:r>
              <a:rPr kumimoji="1" lang="mr-IN" altLang="zh-CN" dirty="0">
                <a:latin typeface="Arial" charset="0"/>
                <a:ea typeface="宋体" charset="0"/>
              </a:rPr>
              <a:t>Y</a:t>
            </a:r>
            <a:r>
              <a:rPr kumimoji="1" lang="zh-CN" altLang="mr-IN" dirty="0">
                <a:latin typeface="Arial" charset="0"/>
                <a:ea typeface="宋体" charset="0"/>
              </a:rPr>
              <a:t>的子序列时，称</a:t>
            </a:r>
            <a:r>
              <a:rPr kumimoji="1" lang="mr-IN" altLang="zh-CN" dirty="0">
                <a:latin typeface="Arial" charset="0"/>
                <a:ea typeface="宋体" charset="0"/>
              </a:rPr>
              <a:t>Z</a:t>
            </a:r>
            <a:r>
              <a:rPr kumimoji="1" lang="zh-CN" altLang="mr-IN" dirty="0">
                <a:latin typeface="Arial" charset="0"/>
                <a:ea typeface="宋体" charset="0"/>
              </a:rPr>
              <a:t>是序列</a:t>
            </a:r>
            <a:r>
              <a:rPr kumimoji="1" lang="mr-IN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mr-IN" dirty="0">
                <a:latin typeface="Arial" charset="0"/>
                <a:ea typeface="宋体" charset="0"/>
              </a:rPr>
              <a:t>和</a:t>
            </a:r>
            <a:r>
              <a:rPr kumimoji="1" lang="mr-IN" altLang="zh-CN" dirty="0">
                <a:latin typeface="Arial" charset="0"/>
                <a:ea typeface="宋体" charset="0"/>
              </a:rPr>
              <a:t>Y</a:t>
            </a:r>
            <a:r>
              <a:rPr kumimoji="1" lang="zh-CN" altLang="mr-IN" dirty="0">
                <a:latin typeface="Arial" charset="0"/>
                <a:ea typeface="宋体" charset="0"/>
              </a:rPr>
              <a:t>的公共子序列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。最长公共子序列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是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长</a:t>
            </a:r>
            <a:r>
              <a:rPr kumimoji="1" lang="zh-CN" altLang="mr-IN" dirty="0">
                <a:latin typeface="Arial" charset="0"/>
                <a:ea typeface="宋体" charset="0"/>
              </a:rPr>
              <a:t>度最长的子序列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>
              <a:buFont typeface="Wingdings" charset="2"/>
              <a:buChar char="l"/>
            </a:pPr>
            <a:r>
              <a:rPr kumimoji="1" lang="zh-CN" altLang="mr-IN" dirty="0" smtClean="0">
                <a:latin typeface="Arial" charset="0"/>
                <a:ea typeface="宋体" charset="0"/>
              </a:rPr>
              <a:t>最长公共子序列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(Longest Common Subsequence, LCS)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问题</a:t>
            </a:r>
            <a:r>
              <a:rPr kumimoji="1" lang="zh-CN" altLang="mr-IN" dirty="0">
                <a:latin typeface="Arial" charset="0"/>
                <a:ea typeface="宋体" charset="0"/>
              </a:rPr>
              <a:t>：给定两个序列</a:t>
            </a:r>
            <a:r>
              <a:rPr kumimoji="1" lang="mr-IN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mr-IN" dirty="0">
                <a:latin typeface="Arial" charset="0"/>
                <a:ea typeface="宋体" charset="0"/>
              </a:rPr>
              <a:t>和</a:t>
            </a:r>
            <a:r>
              <a:rPr kumimoji="1" lang="mr-IN" altLang="zh-CN" dirty="0">
                <a:latin typeface="Arial" charset="0"/>
                <a:ea typeface="宋体" charset="0"/>
              </a:rPr>
              <a:t>Y</a:t>
            </a:r>
            <a:r>
              <a:rPr kumimoji="1" lang="zh-CN" altLang="mr-IN" dirty="0">
                <a:latin typeface="Arial" charset="0"/>
                <a:ea typeface="宋体" charset="0"/>
              </a:rPr>
              <a:t>，找出</a:t>
            </a:r>
            <a:r>
              <a:rPr kumimoji="1" lang="mr-IN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mr-IN" dirty="0">
                <a:latin typeface="Arial" charset="0"/>
                <a:ea typeface="宋体" charset="0"/>
              </a:rPr>
              <a:t>和</a:t>
            </a:r>
            <a:r>
              <a:rPr kumimoji="1" lang="mr-IN" altLang="zh-CN" dirty="0">
                <a:latin typeface="Arial" charset="0"/>
                <a:ea typeface="宋体" charset="0"/>
              </a:rPr>
              <a:t>Y</a:t>
            </a:r>
            <a:r>
              <a:rPr kumimoji="1" lang="zh-CN" altLang="mr-IN" dirty="0">
                <a:latin typeface="Arial" charset="0"/>
                <a:ea typeface="宋体" charset="0"/>
              </a:rPr>
              <a:t>的一个最长公共子序列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。</a:t>
            </a:r>
            <a:endParaRPr kumimoji="1" lang="zh-CN" altLang="mr-IN" dirty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X = 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A</a:t>
            </a:r>
            <a:r>
              <a:rPr kumimoji="1" lang="mr-IN" altLang="zh-CN" dirty="0">
                <a:latin typeface="Arial" charset="0"/>
                <a:ea typeface="宋体" charset="0"/>
              </a:rPr>
              <a:t>, B,   C, B, D,   A, 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B</a:t>
            </a:r>
            <a:r>
              <a:rPr kumimoji="1" lang="en-US" altLang="zh-CN" dirty="0">
                <a:latin typeface="Arial" charset="0"/>
                <a:ea typeface="宋体" charset="0"/>
              </a:rPr>
              <a:t>)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   </a:t>
            </a:r>
            <a:r>
              <a:rPr kumimoji="1" lang="mr-IN" altLang="zh-CN" dirty="0">
                <a:latin typeface="Arial" charset="0"/>
                <a:ea typeface="宋体" charset="0"/>
              </a:rPr>
              <a:t>X = 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A</a:t>
            </a:r>
            <a:r>
              <a:rPr kumimoji="1" lang="mr-IN" altLang="zh-CN" dirty="0">
                <a:latin typeface="Arial" charset="0"/>
                <a:ea typeface="宋体" charset="0"/>
              </a:rPr>
              <a:t>, B,  C,  B, D,  A, 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B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)</a:t>
            </a:r>
            <a:endParaRPr kumimoji="1" lang="mr-IN" altLang="zh-CN" dirty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 Y = 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B</a:t>
            </a:r>
            <a:r>
              <a:rPr kumimoji="1" lang="mr-IN" altLang="zh-CN" dirty="0">
                <a:latin typeface="Arial" charset="0"/>
                <a:ea typeface="宋体" charset="0"/>
              </a:rPr>
              <a:t>, D,    C, A,   B, 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A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)</a:t>
            </a:r>
            <a:r>
              <a:rPr kumimoji="1" lang="mr-IN" altLang="zh-CN" dirty="0">
                <a:latin typeface="Arial" charset="0"/>
                <a:ea typeface="宋体" charset="0"/>
              </a:rPr>
              <a:t>	   Y = 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 </a:t>
            </a:r>
            <a:r>
              <a:rPr kumimoji="1" lang="mr-IN" altLang="zh-CN" dirty="0">
                <a:latin typeface="Arial" charset="0"/>
                <a:ea typeface="宋体" charset="0"/>
              </a:rPr>
              <a:t>B,   D,   C,A,  B,  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A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)</a:t>
            </a:r>
            <a:endParaRPr kumimoji="1" lang="mr-IN" altLang="zh-CN" dirty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en-US" altLang="zh-CN" dirty="0" smtClean="0">
                <a:latin typeface="Arial" charset="0"/>
                <a:ea typeface="宋体" charset="0"/>
              </a:rPr>
              <a:t>(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B</a:t>
            </a:r>
            <a:r>
              <a:rPr kumimoji="1" lang="mr-IN" altLang="zh-CN" dirty="0">
                <a:latin typeface="Arial" charset="0"/>
                <a:ea typeface="宋体" charset="0"/>
              </a:rPr>
              <a:t>, C, B, 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A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)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和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B</a:t>
            </a:r>
            <a:r>
              <a:rPr kumimoji="1" lang="mr-IN" altLang="zh-CN" dirty="0">
                <a:latin typeface="Arial" charset="0"/>
                <a:ea typeface="宋体" charset="0"/>
              </a:rPr>
              <a:t>, D, A, 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B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)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都</a:t>
            </a:r>
            <a:r>
              <a:rPr kumimoji="1" lang="zh-CN" altLang="mr-IN" dirty="0">
                <a:latin typeface="Arial" charset="0"/>
                <a:ea typeface="宋体" charset="0"/>
              </a:rPr>
              <a:t>是</a:t>
            </a:r>
            <a:r>
              <a:rPr kumimoji="1" lang="mr-IN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mr-IN" dirty="0">
                <a:latin typeface="Arial" charset="0"/>
                <a:ea typeface="宋体" charset="0"/>
              </a:rPr>
              <a:t>和</a:t>
            </a:r>
            <a:r>
              <a:rPr kumimoji="1" lang="mr-IN" altLang="zh-CN" dirty="0">
                <a:latin typeface="Arial" charset="0"/>
                <a:ea typeface="宋体" charset="0"/>
              </a:rPr>
              <a:t>Y 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的最长公共子序列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长度为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4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)</a:t>
            </a:r>
            <a:endParaRPr kumimoji="1" lang="mr-IN" altLang="zh-CN" dirty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zh-CN" altLang="mr-IN" dirty="0">
                <a:latin typeface="Arial" charset="0"/>
                <a:ea typeface="宋体" charset="0"/>
              </a:rPr>
              <a:t>但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是</a:t>
            </a:r>
            <a:r>
              <a:rPr kumimoji="1" lang="en-US" altLang="zh-CN" dirty="0">
                <a:latin typeface="Arial" charset="0"/>
                <a:ea typeface="宋体" charset="0"/>
              </a:rPr>
              <a:t>(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B</a:t>
            </a:r>
            <a:r>
              <a:rPr kumimoji="1" lang="mr-IN" altLang="zh-CN" dirty="0">
                <a:latin typeface="Arial" charset="0"/>
                <a:ea typeface="宋体" charset="0"/>
              </a:rPr>
              <a:t>, C, 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A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)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就</a:t>
            </a:r>
            <a:r>
              <a:rPr kumimoji="1" lang="zh-CN" altLang="mr-IN" dirty="0">
                <a:latin typeface="Arial" charset="0"/>
                <a:ea typeface="宋体" charset="0"/>
              </a:rPr>
              <a:t>不是</a:t>
            </a:r>
            <a:r>
              <a:rPr kumimoji="1" lang="mr-IN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mr-IN" dirty="0">
                <a:latin typeface="Arial" charset="0"/>
                <a:ea typeface="宋体" charset="0"/>
              </a:rPr>
              <a:t>和</a:t>
            </a:r>
            <a:r>
              <a:rPr kumimoji="1" lang="mr-IN" altLang="zh-CN" dirty="0">
                <a:latin typeface="Arial" charset="0"/>
                <a:ea typeface="宋体" charset="0"/>
              </a:rPr>
              <a:t>Y</a:t>
            </a:r>
            <a:r>
              <a:rPr kumimoji="1" lang="zh-CN" altLang="mr-IN" dirty="0">
                <a:latin typeface="Arial" charset="0"/>
                <a:ea typeface="宋体" charset="0"/>
              </a:rPr>
              <a:t>的最长公共子序列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最长公共子序列问题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91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</a:t>
            </a:r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动态规划（</a:t>
            </a:r>
            <a:r>
              <a:rPr kumimoji="1" lang="en-US" altLang="zh-CN" dirty="0" smtClean="0"/>
              <a:t>Dynamic Programming, DP</a:t>
            </a:r>
            <a:r>
              <a:rPr kumimoji="1" lang="zh-CN" altLang="en-US" dirty="0" smtClean="0"/>
              <a:t>）是算法竞赛中常见的出题题型，其效率高，代码少，题型灵活多变，比较能体现竞赛队员的思维水平。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目标：掌握基础动态规划思想和记忆化搜索。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213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dirty="0">
                <a:latin typeface="Arial" charset="0"/>
                <a:ea typeface="宋体" charset="0"/>
              </a:rPr>
              <a:t>X={x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1</a:t>
            </a:r>
            <a:r>
              <a:rPr kumimoji="1" lang="en-US" altLang="zh-CN" dirty="0">
                <a:latin typeface="Arial" charset="0"/>
                <a:ea typeface="宋体" charset="0"/>
              </a:rPr>
              <a:t>, x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2</a:t>
            </a:r>
            <a:r>
              <a:rPr kumimoji="1" lang="en-US" altLang="zh-CN" dirty="0">
                <a:latin typeface="Arial" charset="0"/>
                <a:ea typeface="宋体" charset="0"/>
              </a:rPr>
              <a:t>,…, </a:t>
            </a:r>
            <a:r>
              <a:rPr kumimoji="1" lang="en-US" altLang="zh-CN" dirty="0" err="1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 err="1">
                <a:latin typeface="Arial" charset="0"/>
                <a:ea typeface="宋体" charset="0"/>
              </a:rPr>
              <a:t>m</a:t>
            </a:r>
            <a:r>
              <a:rPr kumimoji="1" lang="en-US" altLang="zh-CN" dirty="0">
                <a:latin typeface="Arial" charset="0"/>
                <a:ea typeface="宋体" charset="0"/>
              </a:rPr>
              <a:t>}</a:t>
            </a:r>
            <a:r>
              <a:rPr kumimoji="1" lang="zh-CN" altLang="en-US" dirty="0">
                <a:latin typeface="Arial" charset="0"/>
                <a:ea typeface="宋体" charset="0"/>
              </a:rPr>
              <a:t>和</a:t>
            </a:r>
            <a:r>
              <a:rPr kumimoji="1" lang="en-US" altLang="zh-CN" dirty="0">
                <a:latin typeface="Arial" charset="0"/>
                <a:ea typeface="宋体" charset="0"/>
              </a:rPr>
              <a:t>Y={y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1</a:t>
            </a:r>
            <a:r>
              <a:rPr kumimoji="1" lang="en-US" altLang="zh-CN" dirty="0">
                <a:latin typeface="Arial" charset="0"/>
                <a:ea typeface="宋体" charset="0"/>
              </a:rPr>
              <a:t>, y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2</a:t>
            </a:r>
            <a:r>
              <a:rPr kumimoji="1" lang="en-US" altLang="zh-CN" dirty="0">
                <a:latin typeface="Arial" charset="0"/>
                <a:ea typeface="宋体" charset="0"/>
              </a:rPr>
              <a:t>,…, </a:t>
            </a:r>
            <a:r>
              <a:rPr kumimoji="1" lang="en-US" altLang="zh-CN" dirty="0" err="1">
                <a:latin typeface="Arial" charset="0"/>
                <a:ea typeface="宋体" charset="0"/>
              </a:rPr>
              <a:t>y</a:t>
            </a:r>
            <a:r>
              <a:rPr kumimoji="1" lang="en-US" altLang="zh-CN" baseline="-25000" dirty="0" err="1">
                <a:latin typeface="Arial" charset="0"/>
                <a:ea typeface="宋体" charset="0"/>
              </a:rPr>
              <a:t>n</a:t>
            </a:r>
            <a:r>
              <a:rPr kumimoji="1" lang="en-US" altLang="zh-CN" dirty="0">
                <a:latin typeface="Arial" charset="0"/>
                <a:ea typeface="宋体" charset="0"/>
              </a:rPr>
              <a:t>}</a:t>
            </a:r>
            <a:r>
              <a:rPr kumimoji="1" lang="zh-CN" altLang="en-US" dirty="0">
                <a:latin typeface="Arial" charset="0"/>
                <a:ea typeface="宋体" charset="0"/>
              </a:rPr>
              <a:t>的最长公共子序列，递推：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、当</a:t>
            </a:r>
            <a:r>
              <a:rPr kumimoji="1" lang="en-US" altLang="zh-CN" dirty="0" err="1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 err="1">
                <a:latin typeface="Arial" charset="0"/>
                <a:ea typeface="宋体" charset="0"/>
              </a:rPr>
              <a:t>m</a:t>
            </a:r>
            <a:r>
              <a:rPr kumimoji="1" lang="en-US" altLang="zh-CN" dirty="0">
                <a:latin typeface="Arial" charset="0"/>
                <a:ea typeface="宋体" charset="0"/>
              </a:rPr>
              <a:t>=</a:t>
            </a:r>
            <a:r>
              <a:rPr kumimoji="1" lang="en-US" altLang="zh-CN" dirty="0" err="1">
                <a:latin typeface="Arial" charset="0"/>
                <a:ea typeface="宋体" charset="0"/>
              </a:rPr>
              <a:t>y</a:t>
            </a:r>
            <a:r>
              <a:rPr kumimoji="1" lang="en-US" altLang="zh-CN" baseline="-25000" dirty="0" err="1">
                <a:latin typeface="Arial" charset="0"/>
                <a:ea typeface="宋体" charset="0"/>
              </a:rPr>
              <a:t>n</a:t>
            </a:r>
            <a:r>
              <a:rPr kumimoji="1" lang="zh-CN" altLang="en-US" dirty="0">
                <a:latin typeface="Arial" charset="0"/>
                <a:ea typeface="宋体" charset="0"/>
              </a:rPr>
              <a:t>时，找出</a:t>
            </a:r>
            <a:r>
              <a:rPr kumimoji="1" lang="en-US" altLang="zh-CN" dirty="0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m-1</a:t>
            </a:r>
            <a:r>
              <a:rPr kumimoji="1" lang="zh-CN" altLang="en-US" dirty="0">
                <a:latin typeface="Arial" charset="0"/>
                <a:ea typeface="宋体" charset="0"/>
              </a:rPr>
              <a:t>和</a:t>
            </a:r>
            <a:r>
              <a:rPr kumimoji="1" lang="en-US" altLang="zh-CN" dirty="0">
                <a:latin typeface="Arial" charset="0"/>
                <a:ea typeface="宋体" charset="0"/>
              </a:rPr>
              <a:t>Y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n-1</a:t>
            </a:r>
            <a:r>
              <a:rPr kumimoji="1" lang="zh-CN" altLang="en-US" dirty="0">
                <a:latin typeface="Arial" charset="0"/>
                <a:ea typeface="宋体" charset="0"/>
              </a:rPr>
              <a:t>的最长公共子序列，然后在其尾部加上</a:t>
            </a:r>
            <a:r>
              <a:rPr kumimoji="1" lang="en-US" altLang="zh-CN" dirty="0" err="1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 err="1">
                <a:latin typeface="Arial" charset="0"/>
                <a:ea typeface="宋体" charset="0"/>
              </a:rPr>
              <a:t>m</a:t>
            </a:r>
            <a:r>
              <a:rPr kumimoji="1" lang="zh-CN" altLang="en-US" dirty="0">
                <a:latin typeface="Arial" charset="0"/>
                <a:ea typeface="宋体" charset="0"/>
              </a:rPr>
              <a:t>即可得到</a:t>
            </a:r>
            <a:r>
              <a:rPr kumimoji="1" lang="en-US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en-US" dirty="0">
                <a:latin typeface="Arial" charset="0"/>
                <a:ea typeface="宋体" charset="0"/>
              </a:rPr>
              <a:t>和</a:t>
            </a:r>
            <a:r>
              <a:rPr kumimoji="1" lang="en-US" altLang="zh-CN" dirty="0">
                <a:latin typeface="Arial" charset="0"/>
                <a:ea typeface="宋体" charset="0"/>
              </a:rPr>
              <a:t>Y</a:t>
            </a:r>
            <a:r>
              <a:rPr kumimoji="1" lang="zh-CN" altLang="en-US" dirty="0">
                <a:latin typeface="Arial" charset="0"/>
                <a:ea typeface="宋体" charset="0"/>
              </a:rPr>
              <a:t>的最长公共子序列；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>
                <a:latin typeface="Arial" charset="0"/>
                <a:ea typeface="宋体" charset="0"/>
              </a:rPr>
              <a:t>2</a:t>
            </a:r>
            <a:r>
              <a:rPr kumimoji="1" lang="zh-CN" altLang="en-US" dirty="0">
                <a:latin typeface="Arial" charset="0"/>
                <a:ea typeface="宋体" charset="0"/>
              </a:rPr>
              <a:t>、当</a:t>
            </a:r>
            <a:r>
              <a:rPr kumimoji="1" lang="en-US" altLang="zh-CN" dirty="0" err="1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 err="1">
                <a:latin typeface="Arial" charset="0"/>
                <a:ea typeface="宋体" charset="0"/>
              </a:rPr>
              <a:t>m</a:t>
            </a:r>
            <a:r>
              <a:rPr kumimoji="1" lang="en-US" altLang="zh-CN" dirty="0" err="1">
                <a:latin typeface="Arial" charset="0"/>
                <a:ea typeface="宋体" charset="0"/>
              </a:rPr>
              <a:t>≠y</a:t>
            </a:r>
            <a:r>
              <a:rPr kumimoji="1" lang="en-US" altLang="zh-CN" baseline="-25000" dirty="0" err="1">
                <a:latin typeface="Arial" charset="0"/>
                <a:ea typeface="宋体" charset="0"/>
              </a:rPr>
              <a:t>n</a:t>
            </a:r>
            <a:r>
              <a:rPr kumimoji="1" lang="zh-CN" altLang="en-US" dirty="0">
                <a:latin typeface="Arial" charset="0"/>
                <a:ea typeface="宋体" charset="0"/>
              </a:rPr>
              <a:t>时，求解两个子问题：（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）找出</a:t>
            </a:r>
            <a:r>
              <a:rPr kumimoji="1" lang="en-US" altLang="zh-CN" dirty="0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m-1</a:t>
            </a:r>
            <a:r>
              <a:rPr kumimoji="1" lang="zh-CN" altLang="en-US" dirty="0">
                <a:latin typeface="Arial" charset="0"/>
                <a:ea typeface="宋体" charset="0"/>
              </a:rPr>
              <a:t>和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Y</a:t>
            </a:r>
            <a:r>
              <a:rPr kumimoji="1" lang="en-US" altLang="zh-CN" baseline="-25000" dirty="0" err="1" smtClean="0">
                <a:latin typeface="Arial" charset="0"/>
                <a:ea typeface="宋体" charset="0"/>
              </a:rPr>
              <a:t>n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的</a:t>
            </a:r>
            <a:r>
              <a:rPr kumimoji="1" lang="zh-CN" altLang="en-US" dirty="0">
                <a:latin typeface="Arial" charset="0"/>
                <a:ea typeface="宋体" charset="0"/>
              </a:rPr>
              <a:t>最长公共子序列；（</a:t>
            </a:r>
            <a:r>
              <a:rPr kumimoji="1" lang="en-US" altLang="zh-CN" dirty="0">
                <a:latin typeface="Arial" charset="0"/>
                <a:ea typeface="宋体" charset="0"/>
              </a:rPr>
              <a:t>2</a:t>
            </a:r>
            <a:r>
              <a:rPr kumimoji="1" lang="zh-CN" altLang="en-US" dirty="0">
                <a:latin typeface="Arial" charset="0"/>
                <a:ea typeface="宋体" charset="0"/>
              </a:rPr>
              <a:t>）</a:t>
            </a:r>
            <a:r>
              <a:rPr kumimoji="1" lang="en-US" altLang="zh-CN" dirty="0" err="1">
                <a:latin typeface="Arial" charset="0"/>
                <a:ea typeface="宋体" charset="0"/>
              </a:rPr>
              <a:t>X</a:t>
            </a:r>
            <a:r>
              <a:rPr kumimoji="1" lang="en-US" altLang="zh-CN" baseline="-25000" dirty="0" err="1">
                <a:latin typeface="Arial" charset="0"/>
                <a:ea typeface="宋体" charset="0"/>
              </a:rPr>
              <a:t>m</a:t>
            </a:r>
            <a:r>
              <a:rPr kumimoji="1" lang="zh-CN" altLang="en-US" dirty="0">
                <a:latin typeface="Arial" charset="0"/>
                <a:ea typeface="宋体" charset="0"/>
              </a:rPr>
              <a:t>和</a:t>
            </a:r>
            <a:r>
              <a:rPr kumimoji="1" lang="en-US" altLang="zh-CN" dirty="0">
                <a:latin typeface="Arial" charset="0"/>
                <a:ea typeface="宋体" charset="0"/>
              </a:rPr>
              <a:t>Y</a:t>
            </a:r>
            <a:r>
              <a:rPr kumimoji="1" lang="en-US" altLang="zh-CN" baseline="-25000" dirty="0">
                <a:latin typeface="Arial" charset="0"/>
                <a:ea typeface="宋体" charset="0"/>
              </a:rPr>
              <a:t>n-1</a:t>
            </a:r>
            <a:r>
              <a:rPr kumimoji="1" lang="zh-CN" altLang="en-US" dirty="0">
                <a:latin typeface="Arial" charset="0"/>
                <a:ea typeface="宋体" charset="0"/>
              </a:rPr>
              <a:t>的最长公共子序列。这两个公共子序列中的较长者即为</a:t>
            </a:r>
            <a:r>
              <a:rPr kumimoji="1" lang="en-US" altLang="zh-CN" dirty="0">
                <a:latin typeface="Arial" charset="0"/>
                <a:ea typeface="宋体" charset="0"/>
              </a:rPr>
              <a:t>X</a:t>
            </a:r>
            <a:r>
              <a:rPr kumimoji="1" lang="zh-CN" altLang="en-US" dirty="0">
                <a:latin typeface="Arial" charset="0"/>
                <a:ea typeface="宋体" charset="0"/>
              </a:rPr>
              <a:t>和</a:t>
            </a:r>
            <a:r>
              <a:rPr kumimoji="1" lang="en-US" altLang="zh-CN" dirty="0">
                <a:latin typeface="Arial" charset="0"/>
                <a:ea typeface="宋体" charset="0"/>
              </a:rPr>
              <a:t>Y</a:t>
            </a:r>
            <a:r>
              <a:rPr kumimoji="1" lang="zh-CN" altLang="en-US" dirty="0">
                <a:latin typeface="Arial" charset="0"/>
                <a:ea typeface="宋体" charset="0"/>
              </a:rPr>
              <a:t>的最长公共子序列。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最长公共子序列问题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29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lang="zh-CN" altLang="en-US" sz="2800" dirty="0">
                <a:latin typeface="Times New Roman" charset="0"/>
              </a:rPr>
              <a:t>用</a:t>
            </a:r>
            <a:r>
              <a:rPr lang="en-US" altLang="zh-CN" sz="2800" dirty="0">
                <a:latin typeface="Times New Roman" charset="0"/>
              </a:rPr>
              <a:t>L[</a:t>
            </a:r>
            <a:r>
              <a:rPr lang="en-US" altLang="zh-CN" sz="2800" dirty="0" err="1">
                <a:latin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</a:rPr>
              <a:t>][j]</a:t>
            </a:r>
            <a:r>
              <a:rPr lang="zh-CN" altLang="en-US" sz="2800" dirty="0">
                <a:latin typeface="Times New Roman" charset="0"/>
              </a:rPr>
              <a:t>表示子序列</a:t>
            </a:r>
            <a:r>
              <a:rPr lang="en-US" altLang="zh-CN" sz="2800" i="1" dirty="0">
                <a:latin typeface="Times New Roman" charset="0"/>
              </a:rPr>
              <a:t>X</a:t>
            </a:r>
            <a:r>
              <a:rPr lang="en-US" altLang="zh-CN" sz="2800" i="1" baseline="-30000" dirty="0">
                <a:latin typeface="Times New Roman" charset="0"/>
              </a:rPr>
              <a:t>i</a:t>
            </a:r>
            <a:r>
              <a:rPr lang="zh-CN" altLang="en-US" sz="2800" dirty="0">
                <a:latin typeface="Times New Roman" charset="0"/>
              </a:rPr>
              <a:t>和</a:t>
            </a:r>
            <a:r>
              <a:rPr lang="en-US" altLang="zh-CN" sz="2800" i="1" dirty="0" err="1">
                <a:latin typeface="Times New Roman" charset="0"/>
              </a:rPr>
              <a:t>Y</a:t>
            </a:r>
            <a:r>
              <a:rPr lang="en-US" altLang="zh-CN" sz="2800" i="1" baseline="-30000" dirty="0" err="1">
                <a:latin typeface="Times New Roman" charset="0"/>
              </a:rPr>
              <a:t>j</a:t>
            </a:r>
            <a:r>
              <a:rPr lang="zh-CN" altLang="en-US" sz="2800" dirty="0">
                <a:latin typeface="Times New Roman" charset="0"/>
              </a:rPr>
              <a:t>的最长公共子序列的长度，动态规划函数：</a:t>
            </a:r>
          </a:p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lang="en-US" altLang="zh-CN" sz="2800" dirty="0">
                <a:latin typeface="Times New Roman" charset="0"/>
              </a:rPr>
              <a:t>L[0][0]=L[</a:t>
            </a:r>
            <a:r>
              <a:rPr lang="en-US" altLang="zh-CN" sz="2800" dirty="0" err="1">
                <a:latin typeface="Times New Roman" charset="0"/>
              </a:rPr>
              <a:t>i</a:t>
            </a:r>
            <a:r>
              <a:rPr lang="en-US" altLang="zh-CN" sz="2800" dirty="0">
                <a:latin typeface="Times New Roman" charset="0"/>
              </a:rPr>
              <a:t>][0]=L[0][j]=0(1≤i≤m</a:t>
            </a:r>
            <a:r>
              <a:rPr lang="en-US" altLang="zh-CN" sz="2800" dirty="0" smtClean="0">
                <a:latin typeface="Times New Roman" charset="0"/>
              </a:rPr>
              <a:t>, 1</a:t>
            </a:r>
            <a:r>
              <a:rPr lang="en-US" altLang="zh-CN" sz="2800" dirty="0">
                <a:latin typeface="Times New Roman" charset="0"/>
              </a:rPr>
              <a:t>≤j≤</a:t>
            </a:r>
            <a:r>
              <a:rPr lang="en-US" altLang="zh-CN" sz="2800" dirty="0" smtClean="0">
                <a:latin typeface="Times New Roman" charset="0"/>
              </a:rPr>
              <a:t>n)</a:t>
            </a:r>
          </a:p>
          <a:p>
            <a:pPr marL="109728" indent="0" algn="just">
              <a:spcBef>
                <a:spcPct val="50000"/>
              </a:spcBef>
              <a:buNone/>
            </a:pP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最长公共子序列问题</a:t>
            </a:r>
            <a:endParaRPr kumimoji="1" lang="zh-CN" altLang="en-US" dirty="0"/>
          </a:p>
        </p:txBody>
      </p:sp>
      <p:graphicFrame>
        <p:nvGraphicFramePr>
          <p:cNvPr id="4" name="对象 5120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26435393"/>
              </p:ext>
            </p:extLst>
          </p:nvPr>
        </p:nvGraphicFramePr>
        <p:xfrm>
          <a:off x="755576" y="3789040"/>
          <a:ext cx="6335712" cy="1022350"/>
        </p:xfrm>
        <a:graphic>
          <a:graphicData uri="http://schemas.openxmlformats.org/presentationml/2006/ole">
            <p:oleObj spid="_x0000_s3074" r:id="rId3" imgW="4076640" imgH="5079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980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/>
              <a:t>最长递增子序列（</a:t>
            </a:r>
            <a:r>
              <a:rPr kumimoji="1" lang="en-US" altLang="zh-CN" dirty="0"/>
              <a:t>Longest Increasing Subsequence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LIS</a:t>
            </a:r>
            <a:r>
              <a:rPr kumimoji="1" lang="zh-CN" altLang="en-US" dirty="0"/>
              <a:t>）问题：给定一个长度为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的数组，找出一个最长的单调递增子序列。</a:t>
            </a:r>
          </a:p>
          <a:p>
            <a:pPr>
              <a:buFont typeface="Wingdings" charset="2"/>
              <a:buChar char="l"/>
            </a:pPr>
            <a:endParaRPr kumimoji="1" lang="zh-CN" altLang="en-US" dirty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例：一个长度为</a:t>
            </a:r>
            <a:r>
              <a:rPr kumimoji="1" lang="en-US" altLang="zh-CN" dirty="0"/>
              <a:t>6</a:t>
            </a:r>
            <a:r>
              <a:rPr kumimoji="1" lang="zh-CN" altLang="en-US" dirty="0"/>
              <a:t>的序列</a:t>
            </a:r>
            <a:r>
              <a:rPr kumimoji="1" lang="en-US" altLang="zh-CN" dirty="0"/>
              <a:t>A={5, 6, 7, 4, 2, 8, 3}</a:t>
            </a:r>
            <a:r>
              <a:rPr kumimoji="1" lang="zh-CN" altLang="en-US" dirty="0"/>
              <a:t>，它最长的单调递增子序列为</a:t>
            </a:r>
            <a:r>
              <a:rPr kumimoji="1" lang="en-US" altLang="zh-CN" dirty="0"/>
              <a:t>{5, 6, 7, 8}</a:t>
            </a:r>
            <a:r>
              <a:rPr kumimoji="1" lang="zh-CN" altLang="en-US" dirty="0"/>
              <a:t>，长度为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最长递增子序列</a:t>
            </a:r>
          </a:p>
        </p:txBody>
      </p:sp>
    </p:spTree>
    <p:extLst>
      <p:ext uri="{BB962C8B-B14F-4D97-AF65-F5344CB8AC3E}">
        <p14:creationId xmlns="" xmlns:p14="http://schemas.microsoft.com/office/powerpoint/2010/main" val="29277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spcBef>
                <a:spcPct val="50000"/>
              </a:spcBef>
            </a:pPr>
            <a:r>
              <a:rPr lang="zh-CN" altLang="en-US" sz="2800" dirty="0" smtClean="0">
                <a:latin typeface="Times New Roman" charset="0"/>
              </a:rPr>
              <a:t>某</a:t>
            </a:r>
            <a:r>
              <a:rPr lang="zh-CN" altLang="en-US" sz="2800" dirty="0">
                <a:latin typeface="Times New Roman" charset="0"/>
              </a:rPr>
              <a:t>国有一种导弹拦截系统。但是这种导弹拦截系统有一个缺陷：虽然它的第一发炮弹能够到达任意的高度，但是以后每一发炮弹都不能超过前一发的高度。某天，雷达捕捉到敌国的导弹来袭，请帮助计算一下最少需要多少套拦截系统。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charset="0"/>
              </a:rPr>
              <a:t>输入：导弹总个数，导弹依此飞来的高度。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charset="0"/>
              </a:rPr>
              <a:t>输出：最少要配备多少套这种导弹拦截系统。 </a:t>
            </a:r>
          </a:p>
          <a:p>
            <a:pPr marL="109728" indent="0" algn="just">
              <a:spcBef>
                <a:spcPct val="50000"/>
              </a:spcBef>
              <a:buNone/>
            </a:pP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最长递增子序列问题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242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这道题实际上等价于求原序列的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LIS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（证明略，有兴趣的同学可以自己思考）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有多种方法可以求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LIS</a:t>
            </a:r>
          </a:p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方法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：借助最长公共子序列</a:t>
            </a:r>
            <a:r>
              <a:rPr kumimoji="1" lang="en-US" altLang="zh-CN" dirty="0">
                <a:latin typeface="Arial" charset="0"/>
                <a:ea typeface="宋体" charset="0"/>
              </a:rPr>
              <a:t>LCS</a:t>
            </a:r>
            <a:r>
              <a:rPr kumimoji="1" lang="zh-CN" altLang="en-US" dirty="0">
                <a:latin typeface="Arial" charset="0"/>
                <a:ea typeface="宋体" charset="0"/>
              </a:rPr>
              <a:t>。首先对序列排序，得到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A‘=</a:t>
            </a:r>
            <a:r>
              <a:rPr kumimoji="1" lang="en-US" altLang="zh-CN" dirty="0">
                <a:latin typeface="Arial" charset="0"/>
                <a:ea typeface="宋体" charset="0"/>
              </a:rPr>
              <a:t>{2, 3, 4, 5, 6, 7, 8}</a:t>
            </a:r>
            <a:r>
              <a:rPr kumimoji="1" lang="zh-CN" altLang="en-US" dirty="0">
                <a:latin typeface="Arial" charset="0"/>
                <a:ea typeface="宋体" charset="0"/>
              </a:rPr>
              <a:t>，那么</a:t>
            </a:r>
            <a:r>
              <a:rPr kumimoji="1" lang="en-US" altLang="zh-CN" dirty="0">
                <a:latin typeface="Arial" charset="0"/>
                <a:ea typeface="宋体" charset="0"/>
              </a:rPr>
              <a:t>A</a:t>
            </a:r>
            <a:r>
              <a:rPr kumimoji="1" lang="zh-CN" altLang="en-US" dirty="0">
                <a:latin typeface="Arial" charset="0"/>
                <a:ea typeface="宋体" charset="0"/>
              </a:rPr>
              <a:t>的</a:t>
            </a:r>
            <a:r>
              <a:rPr kumimoji="1" lang="en-US" altLang="zh-CN" dirty="0">
                <a:latin typeface="Arial" charset="0"/>
                <a:ea typeface="宋体" charset="0"/>
              </a:rPr>
              <a:t>LIS</a:t>
            </a:r>
            <a:r>
              <a:rPr kumimoji="1" lang="zh-CN" altLang="en-US" dirty="0">
                <a:latin typeface="Arial" charset="0"/>
                <a:ea typeface="宋体" charset="0"/>
              </a:rPr>
              <a:t>就是</a:t>
            </a:r>
            <a:r>
              <a:rPr kumimoji="1" lang="en-US" altLang="zh-CN" dirty="0">
                <a:latin typeface="Arial" charset="0"/>
                <a:ea typeface="宋体" charset="0"/>
              </a:rPr>
              <a:t>A</a:t>
            </a:r>
            <a:r>
              <a:rPr kumimoji="1" lang="zh-CN" altLang="en-US" dirty="0">
                <a:latin typeface="Arial" charset="0"/>
                <a:ea typeface="宋体" charset="0"/>
              </a:rPr>
              <a:t>和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A’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的</a:t>
            </a:r>
            <a:r>
              <a:rPr kumimoji="1" lang="en-US" altLang="zh-CN" dirty="0">
                <a:latin typeface="Arial" charset="0"/>
                <a:ea typeface="宋体" charset="0"/>
              </a:rPr>
              <a:t>LCS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。复杂度</a:t>
            </a:r>
            <a:r>
              <a:rPr kumimoji="1" lang="zh-CN" altLang="en-US" dirty="0">
                <a:latin typeface="Arial" charset="0"/>
                <a:ea typeface="宋体" charset="0"/>
              </a:rPr>
              <a:t>是</a:t>
            </a:r>
            <a:r>
              <a:rPr kumimoji="1" lang="en-US" altLang="zh-CN" dirty="0">
                <a:latin typeface="Arial" charset="0"/>
                <a:ea typeface="宋体" charset="0"/>
              </a:rPr>
              <a:t>O(n</a:t>
            </a:r>
            <a:r>
              <a:rPr kumimoji="1" lang="en-US" altLang="zh-CN" baseline="30000" dirty="0">
                <a:latin typeface="Arial" charset="0"/>
                <a:ea typeface="宋体" charset="0"/>
              </a:rPr>
              <a:t>2</a:t>
            </a:r>
            <a:r>
              <a:rPr kumimoji="1" lang="en-US" altLang="zh-CN" dirty="0">
                <a:latin typeface="Arial" charset="0"/>
                <a:ea typeface="宋体" charset="0"/>
              </a:rPr>
              <a:t>)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方法</a:t>
            </a:r>
            <a:r>
              <a:rPr kumimoji="1" lang="en-US" altLang="zh-CN" dirty="0">
                <a:latin typeface="Arial" charset="0"/>
                <a:ea typeface="宋体" charset="0"/>
              </a:rPr>
              <a:t>2</a:t>
            </a:r>
            <a:r>
              <a:rPr kumimoji="1" lang="zh-CN" altLang="en-US" dirty="0">
                <a:latin typeface="Arial" charset="0"/>
                <a:ea typeface="宋体" charset="0"/>
              </a:rPr>
              <a:t>：直接用</a:t>
            </a:r>
            <a:r>
              <a:rPr kumimoji="1" lang="en-US" altLang="zh-CN" dirty="0">
                <a:latin typeface="Arial" charset="0"/>
                <a:ea typeface="宋体" charset="0"/>
              </a:rPr>
              <a:t>DP</a:t>
            </a:r>
            <a:r>
              <a:rPr kumimoji="1" lang="zh-CN" altLang="en-US" dirty="0">
                <a:latin typeface="Arial" charset="0"/>
                <a:ea typeface="宋体" charset="0"/>
              </a:rPr>
              <a:t>求解</a:t>
            </a:r>
            <a:r>
              <a:rPr kumimoji="1" lang="en-US" altLang="zh-CN" dirty="0">
                <a:latin typeface="Arial" charset="0"/>
                <a:ea typeface="宋体" charset="0"/>
              </a:rPr>
              <a:t>LIS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定义状态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latin typeface="Arial" charset="0"/>
                <a:ea typeface="宋体" charset="0"/>
              </a:rPr>
              <a:t>]</a:t>
            </a:r>
            <a:r>
              <a:rPr kumimoji="1" lang="zh-CN" altLang="en-US" dirty="0">
                <a:latin typeface="Arial" charset="0"/>
                <a:ea typeface="宋体" charset="0"/>
              </a:rPr>
              <a:t>，表示以第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个数为结尾的最长递增子序列的长度，那么：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	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latin typeface="Arial" charset="0"/>
                <a:ea typeface="宋体" charset="0"/>
              </a:rPr>
              <a:t>] = max{0, 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>
                <a:latin typeface="Arial" charset="0"/>
                <a:ea typeface="宋体" charset="0"/>
              </a:rPr>
              <a:t>[j</a:t>
            </a:r>
            <a:r>
              <a:rPr kumimoji="1" lang="en-US" altLang="zh-CN" smtClean="0">
                <a:latin typeface="Arial" charset="0"/>
                <a:ea typeface="宋体" charset="0"/>
              </a:rPr>
              <a:t>]} </a:t>
            </a:r>
            <a:r>
              <a:rPr kumimoji="1" lang="en-US" altLang="zh-CN" dirty="0">
                <a:latin typeface="Arial" charset="0"/>
                <a:ea typeface="宋体" charset="0"/>
              </a:rPr>
              <a:t>+1, 0&lt; j &lt; 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latin typeface="Arial" charset="0"/>
                <a:ea typeface="宋体" charset="0"/>
              </a:rPr>
              <a:t>, </a:t>
            </a:r>
            <a:r>
              <a:rPr kumimoji="1" lang="en-US" altLang="zh-CN" dirty="0" err="1">
                <a:latin typeface="Arial" charset="0"/>
                <a:ea typeface="宋体" charset="0"/>
              </a:rPr>
              <a:t>Aj</a:t>
            </a:r>
            <a:r>
              <a:rPr kumimoji="1" lang="en-US" altLang="zh-CN" dirty="0">
                <a:latin typeface="Arial" charset="0"/>
                <a:ea typeface="宋体" charset="0"/>
              </a:rPr>
              <a:t> &lt; Ai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最后</a:t>
            </a:r>
            <a:r>
              <a:rPr kumimoji="1" lang="zh-CN" altLang="en-US" dirty="0">
                <a:latin typeface="Arial" charset="0"/>
                <a:ea typeface="宋体" charset="0"/>
              </a:rPr>
              <a:t>答案是</a:t>
            </a:r>
            <a:r>
              <a:rPr kumimoji="1" lang="en-US" altLang="zh-CN" dirty="0">
                <a:latin typeface="Arial" charset="0"/>
                <a:ea typeface="宋体" charset="0"/>
              </a:rPr>
              <a:t>max{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(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latin typeface="Arial" charset="0"/>
                <a:ea typeface="宋体" charset="0"/>
              </a:rPr>
              <a:t>)}</a:t>
            </a:r>
            <a:r>
              <a:rPr kumimoji="1" lang="zh-CN" altLang="en-US" dirty="0">
                <a:latin typeface="Arial" charset="0"/>
                <a:ea typeface="宋体" charset="0"/>
              </a:rPr>
              <a:t>。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方法</a:t>
            </a:r>
            <a:r>
              <a:rPr kumimoji="1" lang="en-US" altLang="zh-CN" dirty="0">
                <a:latin typeface="Arial" charset="0"/>
                <a:ea typeface="宋体" charset="0"/>
              </a:rPr>
              <a:t>2</a:t>
            </a:r>
            <a:r>
              <a:rPr kumimoji="1" lang="zh-CN" altLang="en-US" dirty="0">
                <a:latin typeface="Arial" charset="0"/>
                <a:ea typeface="宋体" charset="0"/>
              </a:rPr>
              <a:t>的复杂度也是</a:t>
            </a:r>
            <a:r>
              <a:rPr kumimoji="1" lang="en-US" altLang="zh-CN" dirty="0">
                <a:latin typeface="Arial" charset="0"/>
                <a:ea typeface="宋体" charset="0"/>
              </a:rPr>
              <a:t>O(n</a:t>
            </a:r>
            <a:r>
              <a:rPr kumimoji="1" lang="en-US" altLang="zh-CN" baseline="30000" dirty="0">
                <a:latin typeface="Arial" charset="0"/>
                <a:ea typeface="宋体" charset="0"/>
              </a:rPr>
              <a:t>2</a:t>
            </a:r>
            <a:r>
              <a:rPr kumimoji="1" lang="en-US" altLang="zh-CN" dirty="0">
                <a:latin typeface="Arial" charset="0"/>
                <a:ea typeface="宋体" charset="0"/>
              </a:rPr>
              <a:t>)</a:t>
            </a:r>
            <a:r>
              <a:rPr kumimoji="1" lang="zh-CN" altLang="en-US" dirty="0">
                <a:latin typeface="Arial" charset="0"/>
                <a:ea typeface="宋体" charset="0"/>
              </a:rPr>
              <a:t>，和方法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r>
              <a:rPr kumimoji="1" lang="zh-CN" altLang="en-US" dirty="0">
                <a:latin typeface="Arial" charset="0"/>
                <a:ea typeface="宋体" charset="0"/>
              </a:rPr>
              <a:t>一样。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 algn="just">
              <a:spcBef>
                <a:spcPct val="50000"/>
              </a:spcBef>
              <a:buNone/>
            </a:pP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最长递增子序列问题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6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前面</a:t>
            </a:r>
            <a:r>
              <a:rPr kumimoji="1" lang="en-US" altLang="zh-CN" dirty="0">
                <a:latin typeface="Arial" charset="0"/>
                <a:ea typeface="宋体" charset="0"/>
              </a:rPr>
              <a:t>DP</a:t>
            </a:r>
            <a:r>
              <a:rPr kumimoji="1" lang="zh-CN" altLang="en-US" dirty="0">
                <a:latin typeface="Arial" charset="0"/>
                <a:ea typeface="宋体" charset="0"/>
              </a:rPr>
              <a:t>的状态转移，都是用递推的方法。</a:t>
            </a:r>
          </a:p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有另一种方法，逻辑上的理解更加直接，这就是用“递归</a:t>
            </a:r>
            <a:r>
              <a:rPr kumimoji="1" lang="en-US" altLang="zh-CN" dirty="0">
                <a:latin typeface="Arial" charset="0"/>
                <a:ea typeface="宋体" charset="0"/>
              </a:rPr>
              <a:t>+</a:t>
            </a:r>
            <a:r>
              <a:rPr kumimoji="1" lang="zh-CN" altLang="en-US" dirty="0">
                <a:latin typeface="Arial" charset="0"/>
                <a:ea typeface="宋体" charset="0"/>
              </a:rPr>
              <a:t>记忆化搜索”来实现</a:t>
            </a:r>
            <a:r>
              <a:rPr kumimoji="1" lang="en-US" altLang="zh-CN" dirty="0">
                <a:latin typeface="Arial" charset="0"/>
                <a:ea typeface="宋体" charset="0"/>
              </a:rPr>
              <a:t>DP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题目：</a:t>
            </a:r>
            <a:r>
              <a:rPr lang="zh-CN" altLang="zh-CN" dirty="0">
                <a:latin typeface="Arial" charset="0"/>
                <a:ea typeface="宋体" charset="0"/>
              </a:rPr>
              <a:t>给定一个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zh-CN" dirty="0">
                <a:latin typeface="Arial" charset="0"/>
                <a:ea typeface="宋体" charset="0"/>
              </a:rPr>
              <a:t>层的三角形数塔，从顶部第一个数往下走，每层经过一个数字，直到最底层。只能走斜下方的左边一个数或右边一个数。问所有可能走到的路径，最大的数字和是多少？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递推与记忆化搜索</a:t>
            </a:r>
          </a:p>
        </p:txBody>
      </p:sp>
    </p:spTree>
    <p:extLst>
      <p:ext uri="{BB962C8B-B14F-4D97-AF65-F5344CB8AC3E}">
        <p14:creationId xmlns="" xmlns:p14="http://schemas.microsoft.com/office/powerpoint/2010/main" val="35669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对数塔上的每个点记录状态，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latin typeface="Arial" charset="0"/>
                <a:ea typeface="宋体" charset="0"/>
              </a:rPr>
              <a:t>][j]</a:t>
            </a:r>
            <a:r>
              <a:rPr kumimoji="1" lang="zh-CN" altLang="en-US" dirty="0">
                <a:latin typeface="Arial" charset="0"/>
                <a:ea typeface="宋体" charset="0"/>
              </a:rPr>
              <a:t>记录从第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dirty="0">
                <a:latin typeface="Arial" charset="0"/>
                <a:ea typeface="宋体" charset="0"/>
              </a:rPr>
              <a:t>层第</a:t>
            </a:r>
            <a:r>
              <a:rPr kumimoji="1" lang="en-US" altLang="zh-CN" dirty="0">
                <a:latin typeface="Arial" charset="0"/>
                <a:ea typeface="宋体" charset="0"/>
              </a:rPr>
              <a:t>j</a:t>
            </a:r>
            <a:r>
              <a:rPr kumimoji="1" lang="zh-CN" altLang="en-US" dirty="0">
                <a:latin typeface="Arial" charset="0"/>
                <a:ea typeface="宋体" charset="0"/>
              </a:rPr>
              <a:t>个数开始往下走的数字和，每个结点算一次，</a:t>
            </a:r>
          </a:p>
          <a:p>
            <a:pPr algn="just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dirty="0">
                <a:latin typeface="Arial" charset="0"/>
                <a:ea typeface="宋体" charset="0"/>
              </a:rPr>
              <a:t>一共有</a:t>
            </a:r>
            <a:r>
              <a:rPr kumimoji="1" lang="en-US" altLang="zh-CN" dirty="0">
                <a:latin typeface="Arial" charset="0"/>
                <a:ea typeface="宋体" charset="0"/>
              </a:rPr>
              <a:t>O(n</a:t>
            </a:r>
            <a:r>
              <a:rPr kumimoji="1" lang="en-US" altLang="zh-CN" baseline="30000" dirty="0">
                <a:latin typeface="Arial" charset="0"/>
                <a:ea typeface="宋体" charset="0"/>
              </a:rPr>
              <a:t>2</a:t>
            </a:r>
            <a:r>
              <a:rPr kumimoji="1" lang="en-US" altLang="zh-CN" dirty="0">
                <a:latin typeface="Arial" charset="0"/>
                <a:ea typeface="宋体" charset="0"/>
              </a:rPr>
              <a:t>)</a:t>
            </a:r>
            <a:r>
              <a:rPr kumimoji="1" lang="zh-CN" altLang="en-US" dirty="0">
                <a:latin typeface="Arial" charset="0"/>
                <a:ea typeface="宋体" charset="0"/>
              </a:rPr>
              <a:t>个结点，所以复杂度是</a:t>
            </a:r>
            <a:r>
              <a:rPr kumimoji="1" lang="en-US" altLang="zh-CN" dirty="0">
                <a:latin typeface="Arial" charset="0"/>
                <a:ea typeface="宋体" charset="0"/>
              </a:rPr>
              <a:t>O(n</a:t>
            </a:r>
            <a:r>
              <a:rPr kumimoji="1" lang="en-US" altLang="zh-CN" baseline="30000" dirty="0">
                <a:latin typeface="Arial" charset="0"/>
                <a:ea typeface="宋体" charset="0"/>
              </a:rPr>
              <a:t>2</a:t>
            </a:r>
            <a:r>
              <a:rPr kumimoji="1" lang="en-US" altLang="zh-CN" dirty="0">
                <a:latin typeface="Arial" charset="0"/>
                <a:ea typeface="宋体" charset="0"/>
              </a:rPr>
              <a:t>)</a:t>
            </a:r>
            <a:r>
              <a:rPr kumimoji="1" lang="zh-CN" altLang="en-US" dirty="0">
                <a:latin typeface="Arial" charset="0"/>
                <a:ea typeface="宋体" charset="0"/>
              </a:rPr>
              <a:t>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递推：“从底往上”计算</a:t>
            </a:r>
          </a:p>
        </p:txBody>
      </p:sp>
      <p:graphicFrame>
        <p:nvGraphicFramePr>
          <p:cNvPr id="4" name="对象 4"/>
          <p:cNvGraphicFramePr>
            <a:graphicFrameLocks/>
          </p:cNvGraphicFramePr>
          <p:nvPr/>
        </p:nvGraphicFramePr>
        <p:xfrm>
          <a:off x="1989138" y="3481388"/>
          <a:ext cx="5184775" cy="2490787"/>
        </p:xfrm>
        <a:graphic>
          <a:graphicData uri="http://schemas.openxmlformats.org/presentationml/2006/ole">
            <p:oleObj spid="_x0000_s4098" r:id="rId3" imgW="2086967" imgH="970872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057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递推：“从底往上”计算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实现代码：</a:t>
            </a:r>
            <a:endParaRPr lang="zh-CN" alt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2336095"/>
            <a:ext cx="6932613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mr-IN" dirty="0">
                <a:latin typeface="Arial" charset="0"/>
                <a:ea typeface="宋体" charset="0"/>
              </a:rPr>
              <a:t>首先，写递归程序，暴力搜索所有</a:t>
            </a:r>
            <a:r>
              <a:rPr kumimoji="1" lang="mr-IN" altLang="zh-CN" dirty="0">
                <a:latin typeface="Arial" charset="0"/>
                <a:ea typeface="宋体" charset="0"/>
              </a:rPr>
              <a:t>2</a:t>
            </a:r>
            <a:r>
              <a:rPr kumimoji="1" lang="mr-IN" altLang="zh-CN" baseline="30000" dirty="0">
                <a:latin typeface="Arial" charset="0"/>
                <a:ea typeface="宋体" charset="0"/>
              </a:rPr>
              <a:t>n</a:t>
            </a:r>
            <a:r>
              <a:rPr kumimoji="1" lang="zh-CN" altLang="mr-IN" dirty="0">
                <a:latin typeface="Arial" charset="0"/>
                <a:ea typeface="宋体" charset="0"/>
              </a:rPr>
              <a:t>个路径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。</a:t>
            </a:r>
            <a:endParaRPr kumimoji="1" lang="zh-CN" altLang="mr-IN" dirty="0">
              <a:latin typeface="Arial" charset="0"/>
              <a:ea typeface="宋体" charset="0"/>
            </a:endParaRP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int dfs(int i, int j) {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	if(i == n)        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	     return a[i][j]; //</a:t>
            </a:r>
            <a:r>
              <a:rPr kumimoji="1" lang="zh-CN" altLang="mr-IN" dirty="0">
                <a:latin typeface="Arial" charset="0"/>
                <a:ea typeface="宋体" charset="0"/>
              </a:rPr>
              <a:t>递归边界：到达最后一行，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返回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/>
            </a:r>
            <a:br>
              <a:rPr kumimoji="1" lang="en-US" altLang="zh-CN" dirty="0" smtClean="0">
                <a:latin typeface="Arial" charset="0"/>
                <a:ea typeface="宋体" charset="0"/>
              </a:rPr>
            </a:b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 smtClean="0">
                <a:latin typeface="Arial" charset="0"/>
                <a:ea typeface="宋体" charset="0"/>
              </a:rPr>
              <a:t> 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	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//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从左边走上来，或者从右边走上来，取其中大的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/>
            </a:r>
            <a:br>
              <a:rPr kumimoji="1" lang="en-US" altLang="zh-CN" dirty="0" smtClean="0">
                <a:latin typeface="Arial" charset="0"/>
                <a:ea typeface="宋体" charset="0"/>
              </a:rPr>
            </a:br>
            <a:r>
              <a:rPr kumimoji="1" lang="en-US" altLang="zh-CN" dirty="0" smtClean="0">
                <a:latin typeface="Arial" charset="0"/>
                <a:ea typeface="宋体" charset="0"/>
              </a:rPr>
              <a:t>	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return </a:t>
            </a:r>
            <a:r>
              <a:rPr kumimoji="1" lang="mr-IN" altLang="zh-CN" dirty="0">
                <a:latin typeface="Arial" charset="0"/>
                <a:ea typeface="宋体" charset="0"/>
              </a:rPr>
              <a:t>dp[i][j] = max(dfs(i+1, j), dfs(i+1, j+1)) + a[i][j];  </a:t>
            </a:r>
            <a:endParaRPr kumimoji="1" lang="zh-CN" altLang="mr-IN" dirty="0">
              <a:latin typeface="Arial" charset="0"/>
              <a:ea typeface="宋体" charset="0"/>
            </a:endParaRP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 smtClean="0">
                <a:latin typeface="Arial" charset="0"/>
                <a:ea typeface="宋体" charset="0"/>
              </a:rPr>
              <a:t>}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en-US" altLang="zh-CN" dirty="0" err="1" smtClean="0">
                <a:latin typeface="Arial" charset="0"/>
                <a:ea typeface="宋体" charset="0"/>
              </a:rPr>
              <a:t>dfs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(1, 1);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dirty="0"/>
              <a:t>DP</a:t>
            </a:r>
            <a:r>
              <a:rPr kumimoji="1" lang="zh-CN" altLang="en-US" dirty="0"/>
              <a:t>的另一种写法：“递归</a:t>
            </a:r>
            <a:r>
              <a:rPr kumimoji="1" lang="en-US" altLang="zh-CN" dirty="0"/>
              <a:t>+</a:t>
            </a:r>
            <a:r>
              <a:rPr kumimoji="1" lang="zh-CN" altLang="en-US" dirty="0"/>
              <a:t>记忆化搜索”</a:t>
            </a:r>
          </a:p>
        </p:txBody>
      </p:sp>
    </p:spTree>
    <p:extLst>
      <p:ext uri="{BB962C8B-B14F-4D97-AF65-F5344CB8AC3E}">
        <p14:creationId xmlns="" xmlns:p14="http://schemas.microsoft.com/office/powerpoint/2010/main" val="1601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mr-IN" dirty="0">
                <a:latin typeface="Arial" charset="0"/>
                <a:ea typeface="宋体" charset="0"/>
              </a:rPr>
              <a:t>递归时，有大量重复计算，其实能避免。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mr-IN" dirty="0">
                <a:latin typeface="Arial" charset="0"/>
                <a:ea typeface="宋体" charset="0"/>
              </a:rPr>
              <a:t>观察第</a:t>
            </a:r>
            <a:r>
              <a:rPr kumimoji="1" lang="mr-IN" altLang="zh-CN" dirty="0">
                <a:latin typeface="Arial" charset="0"/>
                <a:ea typeface="宋体" charset="0"/>
              </a:rPr>
              <a:t>3</a:t>
            </a:r>
            <a:r>
              <a:rPr kumimoji="1" lang="zh-CN" altLang="mr-IN" dirty="0">
                <a:latin typeface="Arial" charset="0"/>
                <a:ea typeface="宋体" charset="0"/>
              </a:rPr>
              <a:t>层的中间数“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1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”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，</a:t>
            </a:r>
            <a:r>
              <a:rPr kumimoji="1" lang="zh-CN" altLang="mr-IN" dirty="0">
                <a:latin typeface="Arial" charset="0"/>
                <a:ea typeface="宋体" charset="0"/>
              </a:rPr>
              <a:t>从第</a:t>
            </a:r>
            <a:r>
              <a:rPr kumimoji="1" lang="mr-IN" altLang="zh-CN" dirty="0">
                <a:latin typeface="Arial" charset="0"/>
                <a:ea typeface="宋体" charset="0"/>
              </a:rPr>
              <a:t>2</a:t>
            </a:r>
            <a:r>
              <a:rPr kumimoji="1" lang="zh-CN" altLang="mr-IN" dirty="0">
                <a:latin typeface="Arial" charset="0"/>
                <a:ea typeface="宋体" charset="0"/>
              </a:rPr>
              <a:t>层的“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3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”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往下</a:t>
            </a:r>
            <a:r>
              <a:rPr kumimoji="1" lang="zh-CN" altLang="mr-IN" dirty="0">
                <a:latin typeface="Arial" charset="0"/>
                <a:ea typeface="宋体" charset="0"/>
              </a:rPr>
              <a:t>走会经过“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1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”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，</a:t>
            </a:r>
            <a:r>
              <a:rPr kumimoji="1" lang="zh-CN" altLang="mr-IN" dirty="0">
                <a:latin typeface="Arial" charset="0"/>
                <a:ea typeface="宋体" charset="0"/>
              </a:rPr>
              <a:t>计算一次从“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1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”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出发</a:t>
            </a:r>
            <a:r>
              <a:rPr kumimoji="1" lang="zh-CN" altLang="mr-IN" dirty="0">
                <a:latin typeface="Arial" charset="0"/>
                <a:ea typeface="宋体" charset="0"/>
              </a:rPr>
              <a:t>的递归；从第</a:t>
            </a:r>
            <a:r>
              <a:rPr kumimoji="1" lang="mr-IN" altLang="zh-CN" dirty="0">
                <a:latin typeface="Arial" charset="0"/>
                <a:ea typeface="宋体" charset="0"/>
              </a:rPr>
              <a:t>2</a:t>
            </a:r>
            <a:r>
              <a:rPr kumimoji="1" lang="zh-CN" altLang="mr-IN" dirty="0">
                <a:latin typeface="Arial" charset="0"/>
                <a:ea typeface="宋体" charset="0"/>
              </a:rPr>
              <a:t>层的“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8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”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往下</a:t>
            </a:r>
            <a:r>
              <a:rPr kumimoji="1" lang="zh-CN" altLang="mr-IN" dirty="0">
                <a:latin typeface="Arial" charset="0"/>
                <a:ea typeface="宋体" charset="0"/>
              </a:rPr>
              <a:t>走会也经过“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1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”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，</a:t>
            </a:r>
            <a:r>
              <a:rPr kumimoji="1" lang="zh-CN" altLang="mr-IN" dirty="0">
                <a:latin typeface="Arial" charset="0"/>
                <a:ea typeface="宋体" charset="0"/>
              </a:rPr>
              <a:t>又重新计算了从“</a:t>
            </a:r>
            <a:r>
              <a:rPr kumimoji="1" lang="mr-IN" altLang="zh-CN" dirty="0" smtClean="0">
                <a:latin typeface="Arial" charset="0"/>
                <a:ea typeface="宋体" charset="0"/>
              </a:rPr>
              <a:t>1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”</a:t>
            </a:r>
            <a:r>
              <a:rPr kumimoji="1" lang="zh-CN" altLang="mr-IN" dirty="0" smtClean="0">
                <a:latin typeface="Arial" charset="0"/>
                <a:ea typeface="宋体" charset="0"/>
              </a:rPr>
              <a:t>出发</a:t>
            </a:r>
            <a:r>
              <a:rPr kumimoji="1" lang="zh-CN" altLang="mr-IN" dirty="0">
                <a:latin typeface="Arial" charset="0"/>
                <a:ea typeface="宋体" charset="0"/>
              </a:rPr>
              <a:t>的递归。所以，只要避免这些重复计算，就能优化。</a:t>
            </a:r>
          </a:p>
          <a:p>
            <a:pPr marL="109728" indent="0" algn="just">
              <a:spcBef>
                <a:spcPct val="50000"/>
              </a:spcBef>
              <a:buNone/>
            </a:pPr>
            <a:endParaRPr kumimoji="1" lang="zh-CN" altLang="mr-IN" dirty="0">
              <a:latin typeface="Arial" charset="0"/>
              <a:ea typeface="宋体" charset="0"/>
            </a:endParaRP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int dfs(int i, int j) {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	if(i == n)        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 	        return a[i][j];    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	</a:t>
            </a:r>
            <a:r>
              <a:rPr kumimoji="1" lang="mr-IN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if(dp[i][j] &gt;= 0)  return dp[i][j];</a:t>
            </a:r>
            <a:r>
              <a:rPr kumimoji="1" lang="mr-IN" altLang="zh-CN" dirty="0">
                <a:latin typeface="Arial" charset="0"/>
                <a:ea typeface="宋体" charset="0"/>
              </a:rPr>
              <a:t>    //</a:t>
            </a:r>
            <a:r>
              <a:rPr kumimoji="1" lang="zh-CN" altLang="mr-IN" dirty="0">
                <a:latin typeface="Arial" charset="0"/>
                <a:ea typeface="宋体" charset="0"/>
              </a:rPr>
              <a:t>记忆！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mr-IN" dirty="0">
                <a:latin typeface="Arial" charset="0"/>
                <a:ea typeface="宋体" charset="0"/>
              </a:rPr>
              <a:t>	</a:t>
            </a:r>
            <a:r>
              <a:rPr kumimoji="1" lang="mr-IN" altLang="zh-CN" dirty="0">
                <a:latin typeface="Arial" charset="0"/>
                <a:ea typeface="宋体" charset="0"/>
              </a:rPr>
              <a:t>return dp[i][j] = max(dfs(i+1,j), dfs(i+1,j+1))+a[i][j];  	            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mr-IN" altLang="zh-CN" dirty="0">
                <a:latin typeface="Arial" charset="0"/>
                <a:ea typeface="宋体" charset="0"/>
              </a:rPr>
              <a:t>}</a:t>
            </a:r>
            <a:endParaRPr kumimoji="1" lang="en-US" altLang="zh-CN" dirty="0" smtClean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递归的优化：记忆化搜索</a:t>
            </a:r>
          </a:p>
        </p:txBody>
      </p:sp>
    </p:spTree>
    <p:extLst>
      <p:ext uri="{BB962C8B-B14F-4D97-AF65-F5344CB8AC3E}">
        <p14:creationId xmlns="" xmlns:p14="http://schemas.microsoft.com/office/powerpoint/2010/main" val="20482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dirty="0" smtClean="0"/>
              <a:t>20</a:t>
            </a:r>
            <a:r>
              <a:rPr kumimoji="1" lang="zh-CN" altLang="en-US" dirty="0"/>
              <a:t>世纪</a:t>
            </a:r>
            <a:r>
              <a:rPr kumimoji="1" lang="en-US" altLang="zh-CN" dirty="0"/>
              <a:t>50</a:t>
            </a:r>
            <a:r>
              <a:rPr kumimoji="1" lang="zh-CN" altLang="en-US" dirty="0"/>
              <a:t>年代初，美国数学家贝尔曼（</a:t>
            </a:r>
            <a:r>
              <a:rPr kumimoji="1" lang="en-US" altLang="zh-CN" dirty="0" err="1"/>
              <a:t>R.Bellman</a:t>
            </a:r>
            <a:r>
              <a:rPr kumimoji="1" lang="zh-CN" altLang="en-US" dirty="0"/>
              <a:t>）等人在研究多阶段决策过程的优化问题时，提出了著名的最优化原理，</a:t>
            </a:r>
            <a:r>
              <a:rPr kumimoji="1" lang="zh-CN" altLang="en-US" dirty="0" smtClean="0"/>
              <a:t>从而创立了动态规划</a:t>
            </a:r>
            <a:r>
              <a:rPr kumimoji="1" lang="zh-CN" altLang="en-US" dirty="0"/>
              <a:t>（</a:t>
            </a:r>
            <a:r>
              <a:rPr kumimoji="1" lang="en-US" altLang="zh-CN" dirty="0"/>
              <a:t>Dynamic Programming</a:t>
            </a:r>
            <a:r>
              <a:rPr kumimoji="1" lang="zh-CN" altLang="en-US" dirty="0"/>
              <a:t>，简称</a:t>
            </a:r>
            <a:r>
              <a:rPr kumimoji="1" lang="en-US" altLang="zh-CN" dirty="0"/>
              <a:t>DP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动态规划算法通常用于</a:t>
            </a:r>
            <a:r>
              <a:rPr kumimoji="1" lang="zh-CN" altLang="en-US" dirty="0"/>
              <a:t>求解具有某种最优性质的问题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其基本思想是将待求解问题分解成若干个子问题，先求解子问题，然后从这些子问题的解得到原问题的解。如果我们能够保存已解决的子问题的答案，而在需要时再找出已求得的答案，这样就可以避免大量的重复计算，节省时间。我们可以用一个表来记录所有已解的子问题的答案。不管该子问题以后是否被用到，只要它被计算过，就将其结果填入表中。这就是动态规划法的基本思路。具体的动态规划算法多种多样，但它们具有相同的填表格式 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动态规划基本思想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93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红色代码：如果发现</a:t>
            </a:r>
            <a:r>
              <a:rPr kumimoji="1"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[</a:t>
            </a:r>
            <a:r>
              <a:rPr kumimoji="1" lang="en-US" altLang="zh-CN" dirty="0" err="1">
                <a:solidFill>
                  <a:srgbClr val="FF0000"/>
                </a:solidFill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][j]</a:t>
            </a:r>
            <a:r>
              <a:rPr kumimoji="1" lang="zh-CN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已经计算过，就不再重算</a:t>
            </a:r>
            <a:r>
              <a:rPr kumimoji="1" lang="zh-CN" altLang="en-US" dirty="0">
                <a:latin typeface="Arial" charset="0"/>
                <a:ea typeface="宋体" charset="0"/>
              </a:rPr>
              <a:t>。</a:t>
            </a: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由于数塔的结点有</a:t>
            </a:r>
            <a:r>
              <a:rPr kumimoji="1" lang="en-US" altLang="zh-CN" dirty="0">
                <a:latin typeface="Arial" charset="0"/>
                <a:ea typeface="宋体" charset="0"/>
              </a:rPr>
              <a:t>O(n</a:t>
            </a:r>
            <a:r>
              <a:rPr kumimoji="1" lang="en-US" altLang="zh-CN" baseline="30000" dirty="0">
                <a:latin typeface="Arial" charset="0"/>
                <a:ea typeface="宋体" charset="0"/>
              </a:rPr>
              <a:t>2</a:t>
            </a:r>
            <a:r>
              <a:rPr kumimoji="1" lang="en-US" altLang="zh-CN" dirty="0">
                <a:latin typeface="Arial" charset="0"/>
                <a:ea typeface="宋体" charset="0"/>
              </a:rPr>
              <a:t>)</a:t>
            </a:r>
            <a:r>
              <a:rPr kumimoji="1" lang="zh-CN" altLang="en-US" dirty="0">
                <a:latin typeface="Arial" charset="0"/>
                <a:ea typeface="宋体" charset="0"/>
              </a:rPr>
              <a:t>个，每个点只需要计算一次</a:t>
            </a:r>
            <a:r>
              <a:rPr kumimoji="1" lang="en-US" altLang="zh-CN" dirty="0" err="1">
                <a:latin typeface="Arial" charset="0"/>
                <a:ea typeface="宋体" charset="0"/>
              </a:rPr>
              <a:t>dp</a:t>
            </a:r>
            <a:r>
              <a:rPr kumimoji="1" lang="en-US" altLang="zh-CN" dirty="0">
                <a:latin typeface="Arial" charset="0"/>
                <a:ea typeface="宋体" charset="0"/>
              </a:rPr>
              <a:t>[</a:t>
            </a:r>
            <a:r>
              <a:rPr kumimoji="1" lang="en-US" altLang="zh-CN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dirty="0">
                <a:latin typeface="Arial" charset="0"/>
                <a:ea typeface="宋体" charset="0"/>
              </a:rPr>
              <a:t>][j]</a:t>
            </a:r>
            <a:r>
              <a:rPr kumimoji="1" lang="zh-CN" altLang="en-US" dirty="0">
                <a:latin typeface="Arial" charset="0"/>
                <a:ea typeface="宋体" charset="0"/>
              </a:rPr>
              <a:t>，所以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dfs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(1,1)</a:t>
            </a:r>
            <a:r>
              <a:rPr kumimoji="1" lang="zh-CN" altLang="en-US" dirty="0">
                <a:latin typeface="Arial" charset="0"/>
                <a:ea typeface="宋体" charset="0"/>
              </a:rPr>
              <a:t>的运行次数只有</a:t>
            </a:r>
            <a:r>
              <a:rPr kumimoji="1" lang="en-US" altLang="zh-CN" dirty="0">
                <a:latin typeface="Arial" charset="0"/>
                <a:ea typeface="宋体" charset="0"/>
              </a:rPr>
              <a:t>O(n</a:t>
            </a:r>
            <a:r>
              <a:rPr kumimoji="1" lang="en-US" altLang="zh-CN" baseline="30000" dirty="0">
                <a:latin typeface="Arial" charset="0"/>
                <a:ea typeface="宋体" charset="0"/>
              </a:rPr>
              <a:t>2</a:t>
            </a:r>
            <a:r>
              <a:rPr kumimoji="1" lang="en-US" altLang="zh-CN" dirty="0">
                <a:latin typeface="Arial" charset="0"/>
                <a:ea typeface="宋体" charset="0"/>
              </a:rPr>
              <a:t>)</a:t>
            </a:r>
            <a:r>
              <a:rPr kumimoji="1" lang="zh-CN" altLang="en-US" dirty="0">
                <a:latin typeface="Arial" charset="0"/>
                <a:ea typeface="宋体" charset="0"/>
              </a:rPr>
              <a:t>次，和递推程序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的复杂度一样。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 algn="just">
              <a:spcBef>
                <a:spcPct val="50000"/>
              </a:spcBef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用递归实现</a:t>
            </a:r>
            <a:r>
              <a:rPr kumimoji="1" lang="en-US" altLang="zh-CN" dirty="0">
                <a:latin typeface="Arial" charset="0"/>
                <a:ea typeface="宋体" charset="0"/>
              </a:rPr>
              <a:t>DP</a:t>
            </a:r>
            <a:r>
              <a:rPr kumimoji="1" lang="zh-CN" altLang="en-US" dirty="0">
                <a:latin typeface="Arial" charset="0"/>
                <a:ea typeface="宋体" charset="0"/>
              </a:rPr>
              <a:t>时，在递归程序中记录计算过的状态，并在后续的计算中跳过已经算过的重复的状态，从而大大减少递归的计算次数，这就是“记忆化搜索”的思路。</a:t>
            </a:r>
            <a:endParaRPr kumimoji="1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 smtClean="0"/>
              <a:t>记忆化搜索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020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综合习题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ZOJ 1027</a:t>
            </a:r>
          </a:p>
          <a:p>
            <a:r>
              <a:rPr kumimoji="1" lang="en-US" altLang="zh-CN" dirty="0" smtClean="0"/>
              <a:t>ZOJ 1074</a:t>
            </a:r>
          </a:p>
          <a:p>
            <a:r>
              <a:rPr kumimoji="1" lang="en-US" altLang="zh-CN" dirty="0" smtClean="0"/>
              <a:t>ZOJ 1107</a:t>
            </a:r>
          </a:p>
          <a:p>
            <a:r>
              <a:rPr kumimoji="1" lang="en-US" altLang="zh-CN" dirty="0" smtClean="0"/>
              <a:t>ZOJ 1108</a:t>
            </a:r>
          </a:p>
          <a:p>
            <a:r>
              <a:rPr kumimoji="1" lang="en-US" altLang="zh-CN" dirty="0" smtClean="0"/>
              <a:t>ZOJ 1163</a:t>
            </a:r>
          </a:p>
          <a:p>
            <a:r>
              <a:rPr kumimoji="1" lang="en-US" altLang="zh-CN" dirty="0" smtClean="0"/>
              <a:t>ZOJ 1425</a:t>
            </a:r>
          </a:p>
          <a:p>
            <a:r>
              <a:rPr kumimoji="1" lang="en-US" altLang="zh-CN" dirty="0" smtClean="0"/>
              <a:t>ZOJ 1738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3027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ZOJ 1027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表示基因序列</a:t>
            </a:r>
            <a:r>
              <a:rPr lang="en-US" altLang="zh-CN" dirty="0" smtClean="0"/>
              <a:t>s1</a:t>
            </a:r>
            <a:r>
              <a:rPr lang="zh-CN" altLang="en-US" dirty="0" smtClean="0"/>
              <a:t>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个字符和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前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个字符对齐后的最大相似度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s2</a:t>
            </a:r>
            <a:r>
              <a:rPr lang="zh-CN" altLang="en-US" dirty="0" smtClean="0"/>
              <a:t>末尾添加一个空格与</a:t>
            </a:r>
            <a:r>
              <a:rPr lang="en-US" altLang="zh-CN" dirty="0" smtClean="0"/>
              <a:t>s1[i-1]</a:t>
            </a:r>
            <a:r>
              <a:rPr lang="zh-CN" altLang="en-US" dirty="0" smtClean="0"/>
              <a:t>相对齐：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m1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[i-1][j] + score[s1[i-1]][4];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s1</a:t>
            </a:r>
            <a:r>
              <a:rPr lang="zh-CN" altLang="en-US" dirty="0" smtClean="0"/>
              <a:t>末尾</a:t>
            </a:r>
            <a:r>
              <a:rPr lang="zh-CN" altLang="en-US" dirty="0" smtClean="0"/>
              <a:t>添加一个空格与</a:t>
            </a:r>
            <a:r>
              <a:rPr lang="en-US" altLang="zh-CN" dirty="0" smtClean="0"/>
              <a:t>s2[j-1</a:t>
            </a:r>
            <a:r>
              <a:rPr lang="en-US" altLang="zh-CN" dirty="0" smtClean="0"/>
              <a:t>]</a:t>
            </a:r>
            <a:r>
              <a:rPr lang="zh-CN" altLang="en-US" dirty="0" smtClean="0"/>
              <a:t>相对齐：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/>
              <a:t>m2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 </a:t>
            </a:r>
            <a:r>
              <a:rPr lang="en-US" altLang="zh-CN" dirty="0" smtClean="0"/>
              <a:t>+ </a:t>
            </a:r>
            <a:r>
              <a:rPr lang="en-US" altLang="zh-CN" dirty="0" smtClean="0"/>
              <a:t>score[4][s2[j-1]];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s1</a:t>
            </a:r>
            <a:r>
              <a:rPr lang="zh-CN" altLang="en-US" dirty="0" smtClean="0"/>
              <a:t>末尾与</a:t>
            </a:r>
            <a:r>
              <a:rPr lang="en-US" altLang="zh-CN" dirty="0" smtClean="0"/>
              <a:t>s2</a:t>
            </a:r>
            <a:r>
              <a:rPr lang="zh-CN" altLang="en-US" dirty="0" smtClean="0"/>
              <a:t>末尾相</a:t>
            </a:r>
            <a:r>
              <a:rPr lang="zh-CN" altLang="en-US" dirty="0" smtClean="0"/>
              <a:t>对齐：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/>
              <a:t>m3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</a:t>
            </a:r>
            <a:r>
              <a:rPr lang="en-US" altLang="zh-CN" dirty="0" smtClean="0"/>
              <a:t>j-1] + </a:t>
            </a:r>
            <a:r>
              <a:rPr lang="en-US" altLang="zh-CN" dirty="0" smtClean="0"/>
              <a:t>score[</a:t>
            </a:r>
            <a:r>
              <a:rPr lang="en-US" altLang="zh-CN" dirty="0" smtClean="0"/>
              <a:t>s1[i-1]</a:t>
            </a:r>
            <a:r>
              <a:rPr lang="en-US" altLang="zh-CN" dirty="0" smtClean="0"/>
              <a:t>][</a:t>
            </a:r>
            <a:r>
              <a:rPr lang="en-US" altLang="zh-CN" dirty="0" smtClean="0"/>
              <a:t>s2[j-1</a:t>
            </a:r>
            <a:r>
              <a:rPr lang="en-US" altLang="zh-CN" dirty="0" smtClean="0"/>
              <a:t>]];</a:t>
            </a:r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max(m1, m2, m3)</a:t>
            </a:r>
          </a:p>
          <a:p>
            <a:r>
              <a:rPr lang="zh-CN" altLang="en-US" dirty="0" smtClean="0"/>
              <a:t>边界条件：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j=0</a:t>
            </a:r>
            <a:r>
              <a:rPr lang="zh-CN" altLang="en-US" dirty="0" smtClean="0"/>
              <a:t>时的情况，即只有</a:t>
            </a:r>
            <a:r>
              <a:rPr lang="en-US" altLang="zh-CN" dirty="0" smtClean="0"/>
              <a:t>s1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s2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ZOJ 1074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先考虑一个问题，给定一个数组</a:t>
            </a:r>
            <a:r>
              <a:rPr lang="en-US" altLang="zh-CN" dirty="0" smtClean="0"/>
              <a:t>a[n]</a:t>
            </a:r>
            <a:r>
              <a:rPr lang="zh-CN" altLang="en-US" dirty="0" smtClean="0"/>
              <a:t>，求其连续的一段元素和最大。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令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表示以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结尾的最大子段</a:t>
            </a:r>
            <a:r>
              <a:rPr lang="zh-CN" altLang="en-US" dirty="0" smtClean="0"/>
              <a:t>和，那么状态转移方程为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max(b[i-1] +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zh-CN" altLang="en-US" dirty="0" smtClean="0"/>
              <a:t>设数组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i~j</a:t>
            </a:r>
            <a:r>
              <a:rPr lang="en-US" altLang="zh-CN" dirty="0" smtClean="0"/>
              <a:t>(0&lt;=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&lt;=j&lt;=n-1)</a:t>
            </a:r>
            <a:r>
              <a:rPr lang="zh-CN" altLang="en-US" dirty="0" smtClean="0"/>
              <a:t>行对应</a:t>
            </a:r>
            <a:r>
              <a:rPr lang="zh-CN" altLang="en-US" dirty="0" smtClean="0"/>
              <a:t>的元素和，然后对数组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进行计算最大子段</a:t>
            </a:r>
            <a:r>
              <a:rPr lang="zh-CN" altLang="en-US" dirty="0" smtClean="0"/>
              <a:t>和。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4312356"/>
          <a:ext cx="60960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i0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i,n-1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</a:t>
                      </a:r>
                      <a:r>
                        <a:rPr lang="en-US" altLang="zh-CN" dirty="0" smtClean="0"/>
                        <a:t>j</a:t>
                      </a:r>
                      <a:r>
                        <a:rPr lang="zh-CN" altLang="en-US" dirty="0" smtClean="0"/>
                        <a:t>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j0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j1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j2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j,n-1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-25000" dirty="0" smtClean="0"/>
                        <a:t>n-1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ZOJ 1107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记忆式搜索的动态规划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996369"/>
            <a:ext cx="7589837" cy="470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ZOJ 1108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题目要求在所有数据中找出一个最大子集，确保老鼠重量严格递增，速度严格递减。、</a:t>
            </a:r>
            <a:endParaRPr lang="en-US" altLang="zh-CN" dirty="0" smtClean="0"/>
          </a:p>
          <a:p>
            <a:r>
              <a:rPr lang="zh-CN" altLang="en-US" dirty="0" smtClean="0"/>
              <a:t>数据需要预处理，首先按重量升序排序，如果重量相同，则按速度降序排序。然后对速度序列应用最长单调递增子序列算法</a:t>
            </a:r>
            <a:r>
              <a:rPr lang="en-US" altLang="zh-CN" dirty="0" smtClean="0"/>
              <a:t>(LIS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288" y="3810176"/>
            <a:ext cx="45720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ZOJ 1163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][j](1&lt;=j&lt;=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&lt;=500)</a:t>
            </a:r>
            <a:r>
              <a:rPr lang="zh-CN" altLang="en-US" dirty="0" smtClean="0"/>
              <a:t>表示为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块砖做成最高阶梯不超过</a:t>
            </a:r>
            <a:r>
              <a:rPr lang="en-US" altLang="zh-CN" dirty="0" smtClean="0"/>
              <a:t>j</a:t>
            </a:r>
            <a:r>
              <a:rPr lang="zh-CN" altLang="en-US" dirty="0" smtClean="0"/>
              <a:t>块砖的方案数，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由两部分构成：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最高阶梯块数为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，那么方案数为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-j][j-1]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最高阶梯块数为</a:t>
            </a:r>
            <a:r>
              <a:rPr lang="en-US" altLang="zh-CN" dirty="0" smtClean="0"/>
              <a:t>j-1</a:t>
            </a:r>
            <a:r>
              <a:rPr lang="zh-CN" altLang="en-US" dirty="0" smtClean="0"/>
              <a:t>，那么方案数为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 +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-j][j-1]</a:t>
            </a:r>
          </a:p>
          <a:p>
            <a:r>
              <a:rPr lang="zh-CN" altLang="en-US" dirty="0" smtClean="0"/>
              <a:t>边界条件：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= 0; 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[0][j] = 0;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当</a:t>
            </a:r>
            <a:r>
              <a:rPr lang="en-US" altLang="zh-CN" dirty="0" smtClean="0"/>
              <a:t>j &gt;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ZOJ 1425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表示第一行前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个数和第二行前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个数满足条件的匹配数。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]==b[j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，说明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b[j]</a:t>
            </a:r>
            <a:r>
              <a:rPr lang="zh-CN" altLang="en-US" dirty="0" smtClean="0"/>
              <a:t>不能连线，于是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[i-1][j])</a:t>
            </a:r>
            <a:endParaRPr lang="zh-CN" altLang="en-US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]!=</a:t>
            </a:r>
            <a:r>
              <a:rPr lang="en-US" altLang="zh-CN" dirty="0" smtClean="0"/>
              <a:t>b[j]:</a:t>
            </a:r>
          </a:p>
          <a:p>
            <a:pPr>
              <a:buNone/>
            </a:pPr>
            <a:r>
              <a:rPr lang="zh-CN" altLang="en-US" dirty="0" smtClean="0"/>
              <a:t>    在</a:t>
            </a:r>
            <a:r>
              <a:rPr lang="zh-CN" altLang="en-US" dirty="0" smtClean="0"/>
              <a:t>第一行中往左搜，直到</a:t>
            </a:r>
            <a:r>
              <a:rPr lang="en-US" altLang="zh-CN" dirty="0" smtClean="0"/>
              <a:t>a[k1]==b[j];</a:t>
            </a:r>
            <a:r>
              <a:rPr lang="zh-CN" altLang="en-US" dirty="0" smtClean="0"/>
              <a:t>在第二行中往左搜，直到</a:t>
            </a:r>
            <a:r>
              <a:rPr lang="en-US" altLang="zh-CN" dirty="0" smtClean="0"/>
              <a:t>b[k2]==a[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</a:t>
            </a:r>
            <a:r>
              <a:rPr lang="zh-CN" altLang="en-US" dirty="0" smtClean="0"/>
              <a:t>然后就有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[k1-1][k2-1]+2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边界条件：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全部初始化为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ZOJ 1738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表示元素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分解成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个数的平方和的可能</a:t>
            </a:r>
            <a:r>
              <a:rPr lang="zh-CN" altLang="en-US" dirty="0" smtClean="0"/>
              <a:t>数，</a:t>
            </a:r>
            <a:r>
              <a:rPr lang="en-US" altLang="zh-CN" dirty="0" smtClean="0"/>
              <a:t>1=&lt;j&lt;=4</a:t>
            </a:r>
          </a:p>
          <a:p>
            <a:r>
              <a:rPr lang="zh-CN" altLang="en-US" dirty="0" smtClean="0"/>
              <a:t>状态转移方程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sigma(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-k*k][j-1]), k*k &lt;=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边界条件：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[1][1]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[0][0] = 1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最优子结构：当问题的最优解包含其子问题的最优解时，称该问题具有最优子结构性质。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重叠子问题：在用递归算法自顶向下解问题时，每次产生的子问题并不总是新问题，有些子问题被反复计算多次。动态规划正是利用了这种子问题的重叠性质，对每一个子问题只解一次，而后将其解保存在一个表格中，在以后尽可能多地利用这些子问题的解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动态规划问题的特征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0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）找出最优解的性质，并刻画其结构特征；</a:t>
            </a:r>
            <a:endParaRPr kumimoji="1" lang="en-US" altLang="zh-CN" dirty="0" smtClean="0"/>
          </a:p>
          <a:p>
            <a:pPr marL="109728" indent="0">
              <a:buNone/>
            </a:pP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）递归地定义最优值（写出动态规划方程）；</a:t>
            </a:r>
            <a:endParaRPr kumimoji="1" lang="en-US" altLang="zh-CN" dirty="0" smtClean="0"/>
          </a:p>
          <a:p>
            <a:pPr marL="109728" indent="0">
              <a:buNone/>
            </a:pP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）以自底向上的方式计算出最优值</a:t>
            </a:r>
            <a:endParaRPr kumimoji="1" lang="en-US" altLang="zh-CN" dirty="0" smtClean="0"/>
          </a:p>
          <a:p>
            <a:pPr marL="109728" indent="0">
              <a:buNone/>
            </a:pP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）根据计算最优值时得到的信息，构造出一个最优解。</a:t>
            </a:r>
            <a:endParaRPr kumimoji="1" lang="en-US" altLang="zh-CN" dirty="0" smtClean="0"/>
          </a:p>
          <a:p>
            <a:pPr marL="109728" indent="0">
              <a:buNone/>
            </a:pPr>
            <a:endParaRPr kumimoji="1" lang="en-US" altLang="zh-CN" dirty="0"/>
          </a:p>
          <a:p>
            <a:pPr marL="109728" indent="0">
              <a:buNone/>
            </a:pPr>
            <a:r>
              <a:rPr kumimoji="1" lang="zh-CN" altLang="en-US" dirty="0" smtClean="0"/>
              <a:t>步骤（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）～（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）为基本步骤，如果只需要求最优值，步骤（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）可以省略。步骤（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）在构造最优解时才有用。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设计动态规划的步骤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70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/>
              <a:t>硬币问题</a:t>
            </a:r>
          </a:p>
          <a:p>
            <a:pPr>
              <a:buFont typeface="Wingdings" charset="2"/>
              <a:buChar char="l"/>
            </a:pPr>
            <a:r>
              <a:rPr kumimoji="1" lang="en-US" altLang="zh-CN" dirty="0"/>
              <a:t>0/1</a:t>
            </a:r>
            <a:r>
              <a:rPr kumimoji="1" lang="zh-CN" altLang="en-US" dirty="0"/>
              <a:t>背包    滚动数组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最长公共子序列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最长递增子序列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DP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18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zh-CN" altLang="en-US" dirty="0">
                <a:latin typeface="Arial" charset="0"/>
                <a:ea typeface="宋体" charset="0"/>
              </a:rPr>
              <a:t>有多个不同面值的硬币（任意面值）</a:t>
            </a:r>
            <a:r>
              <a:rPr lang="zh-CN" altLang="en-US" dirty="0" smtClean="0">
                <a:latin typeface="Arial" charset="0"/>
                <a:ea typeface="宋体" charset="0"/>
              </a:rPr>
              <a:t>；数量</a:t>
            </a:r>
            <a:r>
              <a:rPr lang="zh-CN" altLang="en-US" dirty="0">
                <a:latin typeface="Arial" charset="0"/>
                <a:ea typeface="宋体" charset="0"/>
              </a:rPr>
              <a:t>不限；</a:t>
            </a:r>
          </a:p>
          <a:p>
            <a:pPr>
              <a:buFont typeface="Wingdings" charset="2"/>
              <a:buChar char="l"/>
            </a:pPr>
            <a:r>
              <a:rPr lang="zh-CN" altLang="en-US" dirty="0">
                <a:latin typeface="Arial" charset="0"/>
                <a:ea typeface="宋体" charset="0"/>
              </a:rPr>
              <a:t>输入金额</a:t>
            </a:r>
            <a:r>
              <a:rPr lang="en-US" altLang="zh-CN" dirty="0">
                <a:latin typeface="Arial" charset="0"/>
                <a:ea typeface="宋体" charset="0"/>
              </a:rPr>
              <a:t>S</a:t>
            </a:r>
            <a:r>
              <a:rPr lang="zh-CN" altLang="en-US" dirty="0">
                <a:latin typeface="Arial" charset="0"/>
                <a:ea typeface="宋体" charset="0"/>
              </a:rPr>
              <a:t>，输</a:t>
            </a:r>
            <a:r>
              <a:rPr lang="zh-CN" altLang="en-US" dirty="0" smtClean="0">
                <a:latin typeface="Arial" charset="0"/>
                <a:ea typeface="宋体" charset="0"/>
              </a:rPr>
              <a:t>出最少硬币组合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>
              <a:buNone/>
            </a:pPr>
            <a:endParaRPr kumimoji="1" lang="en-US" altLang="zh-CN" dirty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en-US" altLang="zh-TW" dirty="0" err="1"/>
              <a:t>int</a:t>
            </a:r>
            <a:r>
              <a:rPr kumimoji="1" lang="en-US" altLang="zh-TW" dirty="0"/>
              <a:t> type[ ] = {1, 5, 10, 25, 50};  //5</a:t>
            </a:r>
            <a:r>
              <a:rPr kumimoji="1" lang="zh-TW" altLang="en-US" dirty="0"/>
              <a:t>种面值硬币</a:t>
            </a:r>
          </a:p>
          <a:p>
            <a:pPr marL="109728" indent="0">
              <a:buNone/>
            </a:pPr>
            <a:r>
              <a:rPr kumimoji="1" lang="zh-TW" altLang="en-US" dirty="0"/>
              <a:t>   定义数组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Min[ ] </a:t>
            </a:r>
            <a:r>
              <a:rPr kumimoji="1" lang="zh-TW" altLang="en-US" dirty="0"/>
              <a:t>记录最少硬币数量：对输入的某个金额</a:t>
            </a:r>
            <a:r>
              <a:rPr kumimoji="1" lang="en-US" altLang="zh-TW" dirty="0" err="1"/>
              <a:t>i</a:t>
            </a:r>
            <a:r>
              <a:rPr kumimoji="1" lang="zh-TW" altLang="en-US" dirty="0"/>
              <a:t>，</a:t>
            </a:r>
            <a:r>
              <a:rPr kumimoji="1" lang="en-US" altLang="zh-TW" dirty="0"/>
              <a:t>Min[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</a:t>
            </a:r>
            <a:r>
              <a:rPr kumimoji="1" lang="zh-TW" altLang="en-US" dirty="0"/>
              <a:t>是最少的硬币数量。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硬币问题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02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</a:pPr>
            <a:r>
              <a:rPr lang="zh-CN" altLang="en-US" dirty="0">
                <a:latin typeface="Arial" charset="0"/>
                <a:ea typeface="宋体" charset="0"/>
              </a:rPr>
              <a:t>第一步：只考虑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元面值</a:t>
            </a:r>
            <a:r>
              <a:rPr lang="zh-CN" altLang="en-US" dirty="0" smtClean="0">
                <a:latin typeface="Arial" charset="0"/>
                <a:ea typeface="宋体" charset="0"/>
              </a:rPr>
              <a:t>的硬币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Min[</a:t>
            </a:r>
            <a:r>
              <a:rPr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] = min(Min[</a:t>
            </a:r>
            <a:r>
              <a:rPr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], Min[i-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en-US" altLang="zh-CN" dirty="0" smtClean="0">
                <a:latin typeface="Arial" charset="0"/>
                <a:ea typeface="宋体" charset="0"/>
              </a:rPr>
              <a:t>] +1)</a:t>
            </a:r>
          </a:p>
          <a:p>
            <a:pPr marL="109728" indent="0"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>
              <a:buFont typeface="Wingdings" charset="2"/>
              <a:buChar char="l"/>
            </a:pPr>
            <a:r>
              <a:rPr lang="zh-CN" altLang="en-US" dirty="0">
                <a:latin typeface="Arial" charset="0"/>
                <a:ea typeface="宋体" charset="0"/>
              </a:rPr>
              <a:t>第二步：在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元硬币的计算结果基础上，再考虑加上</a:t>
            </a:r>
            <a:r>
              <a:rPr lang="en-US" altLang="zh-CN" dirty="0">
                <a:latin typeface="Arial" charset="0"/>
                <a:ea typeface="宋体" charset="0"/>
              </a:rPr>
              <a:t>5</a:t>
            </a:r>
            <a:r>
              <a:rPr lang="zh-CN" altLang="en-US" dirty="0">
                <a:latin typeface="Arial" charset="0"/>
                <a:ea typeface="宋体" charset="0"/>
              </a:rPr>
              <a:t>元硬币</a:t>
            </a:r>
            <a:r>
              <a:rPr lang="zh-CN" altLang="en-US" dirty="0" smtClean="0">
                <a:latin typeface="Arial" charset="0"/>
                <a:ea typeface="宋体" charset="0"/>
              </a:rPr>
              <a:t>的情况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Min[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 = min(Min[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], Min[i</a:t>
            </a:r>
            <a:r>
              <a:rPr lang="en-US" altLang="zh-CN" dirty="0" smtClean="0">
                <a:latin typeface="Arial" charset="0"/>
                <a:ea typeface="宋体" charset="0"/>
              </a:rPr>
              <a:t>-5] </a:t>
            </a:r>
            <a:r>
              <a:rPr lang="en-US" altLang="zh-CN" dirty="0">
                <a:latin typeface="Arial" charset="0"/>
                <a:ea typeface="宋体" charset="0"/>
              </a:rPr>
              <a:t>+1</a:t>
            </a:r>
            <a:r>
              <a:rPr lang="en-US" altLang="zh-CN" dirty="0" smtClean="0">
                <a:latin typeface="Arial" charset="0"/>
                <a:ea typeface="宋体" charset="0"/>
              </a:rPr>
              <a:t>)</a:t>
            </a:r>
          </a:p>
          <a:p>
            <a:pPr marL="109728" indent="0">
              <a:buNone/>
            </a:pP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第三步：继续处理其它面值的硬币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...</a:t>
            </a:r>
            <a:endParaRPr kumimoji="1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硬币问题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6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在动态规划中，把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Min[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这样的记录子问题最优解的数据称为“状态”，从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M[i-1]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或</a:t>
            </a:r>
            <a:r>
              <a:rPr kumimoji="1" lang="en-US" altLang="zh-CN" dirty="0">
                <a:latin typeface="Arial" charset="0"/>
                <a:ea typeface="宋体" charset="0"/>
              </a:rPr>
              <a:t>M[i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-5]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到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Min[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的递推称为“状态转移”。用前面子问题的结果推导后续子问题的解，逻辑清晰，计算高效，这就是动态规划的特点。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>
              <a:buFont typeface="Wingdings" charset="2"/>
              <a:buChar char="l"/>
            </a:pPr>
            <a:r>
              <a:rPr kumimoji="1" lang="zh-CN" altLang="en-US" dirty="0" smtClean="0">
                <a:latin typeface="Arial" charset="0"/>
                <a:ea typeface="宋体" charset="0"/>
              </a:rPr>
              <a:t>对于这道题，它的状态转移方程为</a:t>
            </a:r>
            <a:endParaRPr kumimoji="1" lang="en-US" altLang="zh-CN" dirty="0" smtClean="0">
              <a:latin typeface="Arial" charset="0"/>
              <a:ea typeface="宋体" charset="0"/>
            </a:endParaRPr>
          </a:p>
          <a:p>
            <a:pPr marL="109728" indent="0">
              <a:buNone/>
            </a:pPr>
            <a:r>
              <a:rPr kumimoji="1" lang="en-US" altLang="zh-CN" dirty="0" smtClean="0">
                <a:latin typeface="Arial" charset="0"/>
                <a:ea typeface="宋体" charset="0"/>
              </a:rPr>
              <a:t>Min[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 = min(Min[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], Min[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-type[j]] + 1), 0&lt;=j&lt;=</a:t>
            </a:r>
            <a:r>
              <a:rPr kumimoji="1" lang="en-US" altLang="zh-CN" dirty="0" err="1" smtClean="0">
                <a:latin typeface="Arial" charset="0"/>
                <a:ea typeface="宋体" charset="0"/>
              </a:rPr>
              <a:t>strlen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(type)</a:t>
            </a:r>
            <a:endParaRPr kumimoji="1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硬币问题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52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7078</TotalTime>
  <Words>2850</Words>
  <Application>Microsoft Macintosh PowerPoint</Application>
  <PresentationFormat>全屏显示(4:3)</PresentationFormat>
  <Paragraphs>211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微风</vt:lpstr>
      <vt:lpstr>Microsoft 公式 3.0</vt:lpstr>
      <vt:lpstr>公式</vt:lpstr>
      <vt:lpstr>ACM-ICPC程序设计竞赛基础</vt:lpstr>
      <vt:lpstr>动态规划1</vt:lpstr>
      <vt:lpstr>动态规划基本思想</vt:lpstr>
      <vt:lpstr>动态规划问题的特征</vt:lpstr>
      <vt:lpstr>设计动态规划的步骤</vt:lpstr>
      <vt:lpstr>基础DP</vt:lpstr>
      <vt:lpstr>硬币问题</vt:lpstr>
      <vt:lpstr>硬币问题</vt:lpstr>
      <vt:lpstr>硬币问题</vt:lpstr>
      <vt:lpstr>硬币问题代码</vt:lpstr>
      <vt:lpstr>扩展1：打印最少硬币的组合</vt:lpstr>
      <vt:lpstr>扩展2：硬币组合方案有多少？</vt:lpstr>
      <vt:lpstr>扩展2：硬币组合方案有多少？</vt:lpstr>
      <vt:lpstr>0/1背包问题</vt:lpstr>
      <vt:lpstr>0/1背包问题</vt:lpstr>
      <vt:lpstr>0/1背包问题</vt:lpstr>
      <vt:lpstr>滚动数组</vt:lpstr>
      <vt:lpstr>最长公共子序列问题</vt:lpstr>
      <vt:lpstr>最长公共子序列问题</vt:lpstr>
      <vt:lpstr>最长公共子序列问题</vt:lpstr>
      <vt:lpstr>最长公共子序列问题</vt:lpstr>
      <vt:lpstr>最长递增子序列</vt:lpstr>
      <vt:lpstr>最长递增子序列问题</vt:lpstr>
      <vt:lpstr>最长递增子序列问题</vt:lpstr>
      <vt:lpstr>递推与记忆化搜索</vt:lpstr>
      <vt:lpstr>递推：“从底往上”计算</vt:lpstr>
      <vt:lpstr>递推：“从底往上”计算</vt:lpstr>
      <vt:lpstr>DP的另一种写法：“递归+记忆化搜索”</vt:lpstr>
      <vt:lpstr>递归的优化：记忆化搜索</vt:lpstr>
      <vt:lpstr>记忆化搜索</vt:lpstr>
      <vt:lpstr>动态规划1综合习题</vt:lpstr>
      <vt:lpstr>ZOJ 1027</vt:lpstr>
      <vt:lpstr>ZOJ 1074</vt:lpstr>
      <vt:lpstr>ZOJ 1107</vt:lpstr>
      <vt:lpstr>ZOJ 1108</vt:lpstr>
      <vt:lpstr>ZOJ 1163</vt:lpstr>
      <vt:lpstr>ZOJ 1425</vt:lpstr>
      <vt:lpstr>ZOJ 1738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ACM-ICPC程序设计竞赛基础</dc:title>
  <dc:creator>Hu Yuli</dc:creator>
  <cp:lastModifiedBy>huyl</cp:lastModifiedBy>
  <cp:revision>365</cp:revision>
  <dcterms:created xsi:type="dcterms:W3CDTF">2022-02-22T13:23:58Z</dcterms:created>
  <dcterms:modified xsi:type="dcterms:W3CDTF">2022-03-25T10:31:12Z</dcterms:modified>
</cp:coreProperties>
</file>