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6396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4029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37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88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209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39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262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676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080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622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4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462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1338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244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653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1532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676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BC84-0851-4615-971B-F6A211F0025A}" type="datetimeFigureOut">
              <a:rPr lang="es-ES_tradnl" smtClean="0"/>
              <a:t>01/06/2018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1CE7B6-3D35-46AD-88B4-314D692A79F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89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322" r:id="rId14"/>
    <p:sldLayoutId id="2147484323" r:id="rId15"/>
    <p:sldLayoutId id="21474843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Proyecto fin de Master Kschool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Rubén Rodríguez 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54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1"/>
            <a:ext cx="10653274" cy="755374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Proceso Batch Clima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64975"/>
            <a:ext cx="10653275" cy="4676388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Este proceso se encarga de leer un dataset compuesto por varios archivos csv que contienen datos sobre las condiciones climatológicas de la ciudad de Madrid.</a:t>
            </a:r>
          </a:p>
          <a:p>
            <a:pPr marL="0" indent="0">
              <a:spcBef>
                <a:spcPct val="0"/>
              </a:spcBef>
              <a:buNone/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Este dataset se obtuvo de la agencia estatal de meteorología.</a:t>
            </a:r>
          </a:p>
          <a:p>
            <a:pPr marL="0" indent="0">
              <a:spcBef>
                <a:spcPct val="0"/>
              </a:spcBef>
              <a:buNone/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Esta carga se realiza mediante un proceso scala que lee de uno en uno esos archivos csv con los datos y tras un procesado, los envía a un tópico de Kafka llamado “clima”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1" y="3035773"/>
            <a:ext cx="10399040" cy="8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65379" cy="702365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Proceso Batch Clima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1965"/>
            <a:ext cx="9765378" cy="4729397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ES_tradnl" dirty="0" smtClean="0">
                <a:latin typeface="+mj-lt"/>
                <a:ea typeface="+mj-ea"/>
                <a:cs typeface="+mj-cs"/>
              </a:rPr>
              <a:t> </a:t>
            </a:r>
            <a:r>
              <a:rPr lang="es-ES_tradnl" dirty="0">
                <a:solidFill>
                  <a:schemeClr val="bg1"/>
                </a:solidFill>
              </a:rPr>
              <a:t>Proceso Batch multas</a:t>
            </a:r>
          </a:p>
          <a:p>
            <a:pPr marL="0" indent="0">
              <a:spcBef>
                <a:spcPct val="0"/>
              </a:spcBef>
              <a:buNone/>
            </a:pPr>
            <a:endParaRPr lang="es-ES_tradn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Proceso alternativo 3"/>
          <p:cNvSpPr/>
          <p:nvPr/>
        </p:nvSpPr>
        <p:spPr>
          <a:xfrm>
            <a:off x="4946590" y="3623397"/>
            <a:ext cx="909485" cy="825909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SCALA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Proceso alternativo 4"/>
          <p:cNvSpPr/>
          <p:nvPr/>
        </p:nvSpPr>
        <p:spPr>
          <a:xfrm>
            <a:off x="7990582" y="3608648"/>
            <a:ext cx="1563329" cy="825909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KAFKA</a:t>
            </a:r>
            <a:endParaRPr lang="es-ES_tradnl" dirty="0"/>
          </a:p>
        </p:txBody>
      </p:sp>
      <p:cxnSp>
        <p:nvCxnSpPr>
          <p:cNvPr id="7" name="Conector recto de flecha 6"/>
          <p:cNvCxnSpPr>
            <a:stCxn id="4" idx="1"/>
          </p:cNvCxnSpPr>
          <p:nvPr/>
        </p:nvCxnSpPr>
        <p:spPr>
          <a:xfrm flipH="1" flipV="1">
            <a:off x="3170160" y="4036351"/>
            <a:ext cx="1776430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3"/>
            <a:endCxn id="5" idx="1"/>
          </p:cNvCxnSpPr>
          <p:nvPr/>
        </p:nvCxnSpPr>
        <p:spPr>
          <a:xfrm flipV="1">
            <a:off x="5856075" y="4021603"/>
            <a:ext cx="2134507" cy="1474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499155" y="3676663"/>
            <a:ext cx="120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CLIMA</a:t>
            </a:r>
            <a:endParaRPr lang="es-ES_tradnl" dirty="0"/>
          </a:p>
        </p:txBody>
      </p:sp>
      <p:sp>
        <p:nvSpPr>
          <p:cNvPr id="10" name="Multidocumento 9"/>
          <p:cNvSpPr/>
          <p:nvPr/>
        </p:nvSpPr>
        <p:spPr>
          <a:xfrm>
            <a:off x="2157438" y="3676663"/>
            <a:ext cx="1012722" cy="796413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AEMET</a:t>
            </a:r>
          </a:p>
        </p:txBody>
      </p:sp>
    </p:spTree>
    <p:extLst>
      <p:ext uri="{BB962C8B-B14F-4D97-AF65-F5344CB8AC3E}">
        <p14:creationId xmlns:p14="http://schemas.microsoft.com/office/powerpoint/2010/main" val="27914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95466" cy="675861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Proceso Batch Clima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1285461"/>
            <a:ext cx="10295466" cy="4755901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Estructura y paquetería							    Diagrama de clases</a:t>
            </a: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 lvl="8"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33" y="2411895"/>
            <a:ext cx="3838575" cy="13716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89" y="2411895"/>
            <a:ext cx="4196990" cy="29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3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55709" cy="689113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Proceso Batch Clima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98713"/>
            <a:ext cx="10255708" cy="4742649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Diagrama de estados</a:t>
            </a:r>
            <a:endParaRPr lang="es-ES_tradnl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04" y="1869412"/>
            <a:ext cx="1905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1"/>
            <a:ext cx="10653274" cy="755374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Proceso Streaming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64975"/>
            <a:ext cx="10653275" cy="4676388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En este proceso recogemos los mensajes mandados anteriormente a Kafka por los dos procesos Batch que ingestan los datos.</a:t>
            </a: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Este proceso usa una ventana de 3 segundos.</a:t>
            </a: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Por un lado, recogeremos los datos de las multas y los transformaremos para que tengan el formato que mas nos conviene. Para ello, leeremos otro fichero llamado “DireccionesVigentes.csv” que nos da un callejero normalizado de la ciudad de Madrid.</a:t>
            </a: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Con este callejero y con el nombre de la calle que viene en la multa, la cual no esta normalizada y mediante el uso de un algoritmo tipo Levenshtein hacemos una normalización y así podemos obtener el código postal para esa calle.</a:t>
            </a: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Por otro lado, recogemos los mensajes de clima, donde nos viene informado la fecha y código postal. Estos mensajes son guardados en Redis y posteriormente consultados.</a:t>
            </a: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Uniremos ambos mensajes por el código postal y los reenviaremos a otro tópico Kafka llamado “mensajes”.</a:t>
            </a:r>
          </a:p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526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65379" cy="702365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Proceso Streaming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1965"/>
            <a:ext cx="9765378" cy="4729397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ES_tradnl" dirty="0" smtClean="0">
                <a:latin typeface="+mj-lt"/>
                <a:ea typeface="+mj-ea"/>
                <a:cs typeface="+mj-cs"/>
              </a:rPr>
              <a:t> </a:t>
            </a:r>
            <a:r>
              <a:rPr lang="es-ES_tradnl" dirty="0">
                <a:solidFill>
                  <a:schemeClr val="bg1"/>
                </a:solidFill>
              </a:rPr>
              <a:t>Proceso Batch multas</a:t>
            </a:r>
          </a:p>
          <a:p>
            <a:pPr marL="0" indent="0">
              <a:spcBef>
                <a:spcPct val="0"/>
              </a:spcBef>
              <a:buNone/>
            </a:pPr>
            <a:endParaRPr lang="es-ES_tradnl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Proceso alternativo 11"/>
          <p:cNvSpPr/>
          <p:nvPr/>
        </p:nvSpPr>
        <p:spPr>
          <a:xfrm>
            <a:off x="3876368" y="3456679"/>
            <a:ext cx="1563329" cy="825909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KAFKA</a:t>
            </a:r>
            <a:endParaRPr lang="es-ES_tradnl" dirty="0"/>
          </a:p>
        </p:txBody>
      </p:sp>
      <p:sp>
        <p:nvSpPr>
          <p:cNvPr id="13" name="Proceso alternativo 12"/>
          <p:cNvSpPr/>
          <p:nvPr/>
        </p:nvSpPr>
        <p:spPr>
          <a:xfrm>
            <a:off x="1332054" y="3456679"/>
            <a:ext cx="1563329" cy="825909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SPARK </a:t>
            </a:r>
            <a:r>
              <a:rPr lang="es-ES_tradnl" dirty="0"/>
              <a:t>S</a:t>
            </a:r>
            <a:r>
              <a:rPr lang="es-ES_tradnl" dirty="0" smtClean="0"/>
              <a:t>treaming</a:t>
            </a:r>
            <a:endParaRPr lang="es-ES_tradnl" dirty="0"/>
          </a:p>
        </p:txBody>
      </p:sp>
      <p:sp>
        <p:nvSpPr>
          <p:cNvPr id="14" name="Disco magnético 13"/>
          <p:cNvSpPr/>
          <p:nvPr/>
        </p:nvSpPr>
        <p:spPr>
          <a:xfrm>
            <a:off x="6359012" y="3318387"/>
            <a:ext cx="811162" cy="943896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>
                <a:solidFill>
                  <a:schemeClr val="tx1"/>
                </a:solidFill>
              </a:rPr>
              <a:t>DRUID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5" name="Documento 14"/>
          <p:cNvSpPr/>
          <p:nvPr/>
        </p:nvSpPr>
        <p:spPr>
          <a:xfrm>
            <a:off x="3550104" y="1650991"/>
            <a:ext cx="868455" cy="705572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Callejero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941477" y="3064029"/>
            <a:ext cx="2113935" cy="1420761"/>
          </a:xfrm>
          <a:prstGeom prst="rect">
            <a:avLst/>
          </a:prstGeom>
          <a:noFill/>
          <a:ln w="47625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Forma libre 17"/>
          <p:cNvSpPr/>
          <p:nvPr/>
        </p:nvSpPr>
        <p:spPr>
          <a:xfrm>
            <a:off x="7941476" y="3520430"/>
            <a:ext cx="2123767" cy="462915"/>
          </a:xfrm>
          <a:custGeom>
            <a:avLst/>
            <a:gdLst>
              <a:gd name="connsiteX0" fmla="*/ 0 w 2123767"/>
              <a:gd name="connsiteY0" fmla="*/ 256438 h 462915"/>
              <a:gd name="connsiteX1" fmla="*/ 49161 w 2123767"/>
              <a:gd name="connsiteY1" fmla="*/ 266270 h 462915"/>
              <a:gd name="connsiteX2" fmla="*/ 137651 w 2123767"/>
              <a:gd name="connsiteY2" fmla="*/ 305599 h 462915"/>
              <a:gd name="connsiteX3" fmla="*/ 412955 w 2123767"/>
              <a:gd name="connsiteY3" fmla="*/ 315432 h 462915"/>
              <a:gd name="connsiteX4" fmla="*/ 511277 w 2123767"/>
              <a:gd name="connsiteY4" fmla="*/ 325264 h 462915"/>
              <a:gd name="connsiteX5" fmla="*/ 560438 w 2123767"/>
              <a:gd name="connsiteY5" fmla="*/ 335096 h 462915"/>
              <a:gd name="connsiteX6" fmla="*/ 619432 w 2123767"/>
              <a:gd name="connsiteY6" fmla="*/ 374425 h 462915"/>
              <a:gd name="connsiteX7" fmla="*/ 648929 w 2123767"/>
              <a:gd name="connsiteY7" fmla="*/ 384257 h 462915"/>
              <a:gd name="connsiteX8" fmla="*/ 737419 w 2123767"/>
              <a:gd name="connsiteY8" fmla="*/ 423586 h 462915"/>
              <a:gd name="connsiteX9" fmla="*/ 766916 w 2123767"/>
              <a:gd name="connsiteY9" fmla="*/ 433419 h 462915"/>
              <a:gd name="connsiteX10" fmla="*/ 825909 w 2123767"/>
              <a:gd name="connsiteY10" fmla="*/ 462915 h 462915"/>
              <a:gd name="connsiteX11" fmla="*/ 855406 w 2123767"/>
              <a:gd name="connsiteY11" fmla="*/ 443251 h 462915"/>
              <a:gd name="connsiteX12" fmla="*/ 894735 w 2123767"/>
              <a:gd name="connsiteY12" fmla="*/ 433419 h 462915"/>
              <a:gd name="connsiteX13" fmla="*/ 1012722 w 2123767"/>
              <a:gd name="connsiteY13" fmla="*/ 413754 h 462915"/>
              <a:gd name="connsiteX14" fmla="*/ 1081548 w 2123767"/>
              <a:gd name="connsiteY14" fmla="*/ 394090 h 462915"/>
              <a:gd name="connsiteX15" fmla="*/ 1111045 w 2123767"/>
              <a:gd name="connsiteY15" fmla="*/ 384257 h 462915"/>
              <a:gd name="connsiteX16" fmla="*/ 1160206 w 2123767"/>
              <a:gd name="connsiteY16" fmla="*/ 335096 h 462915"/>
              <a:gd name="connsiteX17" fmla="*/ 1219200 w 2123767"/>
              <a:gd name="connsiteY17" fmla="*/ 276103 h 462915"/>
              <a:gd name="connsiteX18" fmla="*/ 1248697 w 2123767"/>
              <a:gd name="connsiteY18" fmla="*/ 256438 h 462915"/>
              <a:gd name="connsiteX19" fmla="*/ 1307690 w 2123767"/>
              <a:gd name="connsiteY19" fmla="*/ 197444 h 462915"/>
              <a:gd name="connsiteX20" fmla="*/ 1337187 w 2123767"/>
              <a:gd name="connsiteY20" fmla="*/ 158115 h 462915"/>
              <a:gd name="connsiteX21" fmla="*/ 1366684 w 2123767"/>
              <a:gd name="connsiteY21" fmla="*/ 138451 h 462915"/>
              <a:gd name="connsiteX22" fmla="*/ 1415845 w 2123767"/>
              <a:gd name="connsiteY22" fmla="*/ 69625 h 462915"/>
              <a:gd name="connsiteX23" fmla="*/ 1445342 w 2123767"/>
              <a:gd name="connsiteY23" fmla="*/ 40128 h 462915"/>
              <a:gd name="connsiteX24" fmla="*/ 1484671 w 2123767"/>
              <a:gd name="connsiteY24" fmla="*/ 799 h 462915"/>
              <a:gd name="connsiteX25" fmla="*/ 1514167 w 2123767"/>
              <a:gd name="connsiteY25" fmla="*/ 20464 h 462915"/>
              <a:gd name="connsiteX26" fmla="*/ 1573161 w 2123767"/>
              <a:gd name="connsiteY26" fmla="*/ 40128 h 462915"/>
              <a:gd name="connsiteX27" fmla="*/ 1632155 w 2123767"/>
              <a:gd name="connsiteY27" fmla="*/ 79457 h 462915"/>
              <a:gd name="connsiteX28" fmla="*/ 1661651 w 2123767"/>
              <a:gd name="connsiteY28" fmla="*/ 89290 h 462915"/>
              <a:gd name="connsiteX29" fmla="*/ 1691148 w 2123767"/>
              <a:gd name="connsiteY29" fmla="*/ 108954 h 462915"/>
              <a:gd name="connsiteX30" fmla="*/ 1720645 w 2123767"/>
              <a:gd name="connsiteY30" fmla="*/ 138451 h 462915"/>
              <a:gd name="connsiteX31" fmla="*/ 1779638 w 2123767"/>
              <a:gd name="connsiteY31" fmla="*/ 158115 h 462915"/>
              <a:gd name="connsiteX32" fmla="*/ 1927122 w 2123767"/>
              <a:gd name="connsiteY32" fmla="*/ 177780 h 462915"/>
              <a:gd name="connsiteX33" fmla="*/ 1956619 w 2123767"/>
              <a:gd name="connsiteY33" fmla="*/ 187612 h 462915"/>
              <a:gd name="connsiteX34" fmla="*/ 2015613 w 2123767"/>
              <a:gd name="connsiteY34" fmla="*/ 226941 h 462915"/>
              <a:gd name="connsiteX35" fmla="*/ 2123767 w 2123767"/>
              <a:gd name="connsiteY35" fmla="*/ 236773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23767" h="462915">
                <a:moveTo>
                  <a:pt x="0" y="256438"/>
                </a:moveTo>
                <a:cubicBezTo>
                  <a:pt x="16387" y="259715"/>
                  <a:pt x="33514" y="260402"/>
                  <a:pt x="49161" y="266270"/>
                </a:cubicBezTo>
                <a:cubicBezTo>
                  <a:pt x="100982" y="285703"/>
                  <a:pt x="58542" y="302773"/>
                  <a:pt x="137651" y="305599"/>
                </a:cubicBezTo>
                <a:lnTo>
                  <a:pt x="412955" y="315432"/>
                </a:lnTo>
                <a:cubicBezTo>
                  <a:pt x="445729" y="318709"/>
                  <a:pt x="478628" y="320911"/>
                  <a:pt x="511277" y="325264"/>
                </a:cubicBezTo>
                <a:cubicBezTo>
                  <a:pt x="527842" y="327473"/>
                  <a:pt x="545224" y="328181"/>
                  <a:pt x="560438" y="335096"/>
                </a:cubicBezTo>
                <a:cubicBezTo>
                  <a:pt x="581954" y="344876"/>
                  <a:pt x="599767" y="361315"/>
                  <a:pt x="619432" y="374425"/>
                </a:cubicBezTo>
                <a:cubicBezTo>
                  <a:pt x="628056" y="380174"/>
                  <a:pt x="639097" y="380980"/>
                  <a:pt x="648929" y="384257"/>
                </a:cubicBezTo>
                <a:cubicBezTo>
                  <a:pt x="695674" y="415421"/>
                  <a:pt x="667213" y="400184"/>
                  <a:pt x="737419" y="423586"/>
                </a:cubicBezTo>
                <a:cubicBezTo>
                  <a:pt x="747251" y="426864"/>
                  <a:pt x="758292" y="427670"/>
                  <a:pt x="766916" y="433419"/>
                </a:cubicBezTo>
                <a:cubicBezTo>
                  <a:pt x="805036" y="458832"/>
                  <a:pt x="785203" y="449346"/>
                  <a:pt x="825909" y="462915"/>
                </a:cubicBezTo>
                <a:cubicBezTo>
                  <a:pt x="835741" y="456360"/>
                  <a:pt x="844545" y="447906"/>
                  <a:pt x="855406" y="443251"/>
                </a:cubicBezTo>
                <a:cubicBezTo>
                  <a:pt x="867827" y="437928"/>
                  <a:pt x="881453" y="435909"/>
                  <a:pt x="894735" y="433419"/>
                </a:cubicBezTo>
                <a:cubicBezTo>
                  <a:pt x="933924" y="426071"/>
                  <a:pt x="974896" y="426362"/>
                  <a:pt x="1012722" y="413754"/>
                </a:cubicBezTo>
                <a:cubicBezTo>
                  <a:pt x="1083466" y="390173"/>
                  <a:pt x="995100" y="418790"/>
                  <a:pt x="1081548" y="394090"/>
                </a:cubicBezTo>
                <a:cubicBezTo>
                  <a:pt x="1091513" y="391243"/>
                  <a:pt x="1101213" y="387535"/>
                  <a:pt x="1111045" y="384257"/>
                </a:cubicBezTo>
                <a:cubicBezTo>
                  <a:pt x="1151563" y="323479"/>
                  <a:pt x="1106577" y="382766"/>
                  <a:pt x="1160206" y="335096"/>
                </a:cubicBezTo>
                <a:cubicBezTo>
                  <a:pt x="1180991" y="316620"/>
                  <a:pt x="1196061" y="291529"/>
                  <a:pt x="1219200" y="276103"/>
                </a:cubicBezTo>
                <a:cubicBezTo>
                  <a:pt x="1229032" y="269548"/>
                  <a:pt x="1239865" y="264289"/>
                  <a:pt x="1248697" y="256438"/>
                </a:cubicBezTo>
                <a:cubicBezTo>
                  <a:pt x="1269482" y="237962"/>
                  <a:pt x="1291004" y="219692"/>
                  <a:pt x="1307690" y="197444"/>
                </a:cubicBezTo>
                <a:cubicBezTo>
                  <a:pt x="1317522" y="184334"/>
                  <a:pt x="1325599" y="169702"/>
                  <a:pt x="1337187" y="158115"/>
                </a:cubicBezTo>
                <a:cubicBezTo>
                  <a:pt x="1345543" y="149759"/>
                  <a:pt x="1356852" y="145006"/>
                  <a:pt x="1366684" y="138451"/>
                </a:cubicBezTo>
                <a:cubicBezTo>
                  <a:pt x="1382249" y="115103"/>
                  <a:pt x="1397548" y="90972"/>
                  <a:pt x="1415845" y="69625"/>
                </a:cubicBezTo>
                <a:cubicBezTo>
                  <a:pt x="1424894" y="59068"/>
                  <a:pt x="1435510" y="49960"/>
                  <a:pt x="1445342" y="40128"/>
                </a:cubicBezTo>
                <a:cubicBezTo>
                  <a:pt x="1452242" y="19429"/>
                  <a:pt x="1451552" y="-4721"/>
                  <a:pt x="1484671" y="799"/>
                </a:cubicBezTo>
                <a:cubicBezTo>
                  <a:pt x="1496327" y="2742"/>
                  <a:pt x="1503369" y="15665"/>
                  <a:pt x="1514167" y="20464"/>
                </a:cubicBezTo>
                <a:cubicBezTo>
                  <a:pt x="1533109" y="28883"/>
                  <a:pt x="1573161" y="40128"/>
                  <a:pt x="1573161" y="40128"/>
                </a:cubicBezTo>
                <a:cubicBezTo>
                  <a:pt x="1592826" y="53238"/>
                  <a:pt x="1609734" y="71983"/>
                  <a:pt x="1632155" y="79457"/>
                </a:cubicBezTo>
                <a:cubicBezTo>
                  <a:pt x="1641987" y="82735"/>
                  <a:pt x="1652381" y="84655"/>
                  <a:pt x="1661651" y="89290"/>
                </a:cubicBezTo>
                <a:cubicBezTo>
                  <a:pt x="1672220" y="94575"/>
                  <a:pt x="1682070" y="101389"/>
                  <a:pt x="1691148" y="108954"/>
                </a:cubicBezTo>
                <a:cubicBezTo>
                  <a:pt x="1701830" y="117856"/>
                  <a:pt x="1708490" y="131698"/>
                  <a:pt x="1720645" y="138451"/>
                </a:cubicBezTo>
                <a:cubicBezTo>
                  <a:pt x="1738765" y="148517"/>
                  <a:pt x="1759974" y="151560"/>
                  <a:pt x="1779638" y="158115"/>
                </a:cubicBezTo>
                <a:cubicBezTo>
                  <a:pt x="1846580" y="180429"/>
                  <a:pt x="1798787" y="167086"/>
                  <a:pt x="1927122" y="177780"/>
                </a:cubicBezTo>
                <a:cubicBezTo>
                  <a:pt x="1936954" y="181057"/>
                  <a:pt x="1947559" y="182579"/>
                  <a:pt x="1956619" y="187612"/>
                </a:cubicBezTo>
                <a:cubicBezTo>
                  <a:pt x="1977279" y="199090"/>
                  <a:pt x="1992162" y="224010"/>
                  <a:pt x="2015613" y="226941"/>
                </a:cubicBezTo>
                <a:cubicBezTo>
                  <a:pt x="2104027" y="237992"/>
                  <a:pt x="2067848" y="236773"/>
                  <a:pt x="2123767" y="236773"/>
                </a:cubicBezTo>
              </a:path>
            </a:pathLst>
          </a:cu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9" name="Conector recto de flecha 18"/>
          <p:cNvCxnSpPr>
            <a:stCxn id="15" idx="1"/>
            <a:endCxn id="20" idx="4"/>
          </p:cNvCxnSpPr>
          <p:nvPr/>
        </p:nvCxnSpPr>
        <p:spPr>
          <a:xfrm flipH="1">
            <a:off x="2516842" y="2003777"/>
            <a:ext cx="1033262" cy="1055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sco magnético 19"/>
          <p:cNvSpPr/>
          <p:nvPr/>
        </p:nvSpPr>
        <p:spPr>
          <a:xfrm>
            <a:off x="1710596" y="1542382"/>
            <a:ext cx="806246" cy="943896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REDIS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2113719" y="2486278"/>
            <a:ext cx="10472" cy="964844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5560022" y="3817054"/>
            <a:ext cx="798990" cy="0"/>
          </a:xfrm>
          <a:prstGeom prst="straightConnector1">
            <a:avLst/>
          </a:prstGeom>
          <a:ln w="920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16" idx="1"/>
          </p:cNvCxnSpPr>
          <p:nvPr/>
        </p:nvCxnSpPr>
        <p:spPr>
          <a:xfrm flipV="1">
            <a:off x="7301948" y="3774410"/>
            <a:ext cx="639529" cy="15925"/>
          </a:xfrm>
          <a:prstGeom prst="straightConnector1">
            <a:avLst/>
          </a:prstGeom>
          <a:ln w="920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8417058" y="3070294"/>
            <a:ext cx="11627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GRAFANA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Conector curvado 29"/>
          <p:cNvCxnSpPr/>
          <p:nvPr/>
        </p:nvCxnSpPr>
        <p:spPr>
          <a:xfrm flipV="1">
            <a:off x="7922341" y="3817054"/>
            <a:ext cx="2113935" cy="324466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roceso alternativo 33"/>
          <p:cNvSpPr/>
          <p:nvPr/>
        </p:nvSpPr>
        <p:spPr>
          <a:xfrm>
            <a:off x="1332053" y="4984953"/>
            <a:ext cx="1563329" cy="825909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KAFKA</a:t>
            </a:r>
            <a:endParaRPr lang="es-ES_tradnl" dirty="0"/>
          </a:p>
        </p:txBody>
      </p:sp>
      <p:cxnSp>
        <p:nvCxnSpPr>
          <p:cNvPr id="35" name="Conector recto de flecha 34"/>
          <p:cNvCxnSpPr/>
          <p:nvPr/>
        </p:nvCxnSpPr>
        <p:spPr>
          <a:xfrm flipH="1" flipV="1">
            <a:off x="1710596" y="4274891"/>
            <a:ext cx="9832" cy="680884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 flipV="1">
            <a:off x="2419124" y="4262283"/>
            <a:ext cx="12290" cy="680884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3" idx="3"/>
            <a:endCxn id="12" idx="1"/>
          </p:cNvCxnSpPr>
          <p:nvPr/>
        </p:nvCxnSpPr>
        <p:spPr>
          <a:xfrm>
            <a:off x="2895383" y="3869634"/>
            <a:ext cx="980985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1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95466" cy="675861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Proceso Streaming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1285461"/>
            <a:ext cx="10295466" cy="4755901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Estructura y paquetería							    Diagrama de clases</a:t>
            </a: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 lvl="8"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23" y="2177912"/>
            <a:ext cx="3371850" cy="3562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9" y="1961322"/>
            <a:ext cx="52101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55709" cy="689113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Proceso Streaming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98713"/>
            <a:ext cx="10255708" cy="4742649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Diagrama de estados</a:t>
            </a:r>
            <a:endParaRPr lang="es-ES_tradn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885" y="1522150"/>
            <a:ext cx="5419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9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1"/>
            <a:ext cx="10653274" cy="755374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Visualización de datos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64975"/>
            <a:ext cx="10653275" cy="4676388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Para la visualización de los datos usaremos dos herramientas:</a:t>
            </a:r>
          </a:p>
          <a:p>
            <a:pPr lvl="1">
              <a:spcBef>
                <a:spcPct val="0"/>
              </a:spcBef>
            </a:pPr>
            <a:r>
              <a:rPr lang="es-ES_tradnl" sz="1200" b="1" dirty="0" smtClean="0">
                <a:latin typeface="+mj-lt"/>
                <a:ea typeface="+mj-ea"/>
                <a:cs typeface="+mj-cs"/>
              </a:rPr>
              <a:t>Druid</a:t>
            </a:r>
            <a:r>
              <a:rPr lang="es-ES_tradnl" sz="1200" dirty="0" smtClean="0">
                <a:latin typeface="+mj-lt"/>
                <a:ea typeface="+mj-ea"/>
                <a:cs typeface="+mj-cs"/>
              </a:rPr>
              <a:t>: Indexador de la información que lee de un tópico de Kafka (“mensajes”) y que guardará la información de manera agrupada.</a:t>
            </a:r>
          </a:p>
          <a:p>
            <a:pPr lvl="1">
              <a:spcBef>
                <a:spcPct val="0"/>
              </a:spcBef>
            </a:pPr>
            <a:r>
              <a:rPr lang="es-ES_tradnl" sz="1200" b="1" dirty="0" smtClean="0">
                <a:latin typeface="+mj-lt"/>
                <a:ea typeface="+mj-ea"/>
                <a:cs typeface="+mj-cs"/>
              </a:rPr>
              <a:t>Grafana</a:t>
            </a:r>
            <a:r>
              <a:rPr lang="es-ES_tradnl" sz="1200" dirty="0" smtClean="0">
                <a:latin typeface="+mj-lt"/>
                <a:ea typeface="+mj-ea"/>
                <a:cs typeface="+mj-cs"/>
              </a:rPr>
              <a:t>: Herramienta que nos proporciona la facilidad de conectar con Druid y poder mostrar los datos guardados de una forma mas amigable</a:t>
            </a:r>
          </a:p>
          <a:p>
            <a:pPr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En la parte de visualización vamos a contar con tres dashboards:</a:t>
            </a:r>
          </a:p>
          <a:p>
            <a:pPr lvl="1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Multas:</a:t>
            </a:r>
          </a:p>
          <a:p>
            <a:pPr lvl="2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Puntos perdidos</a:t>
            </a:r>
          </a:p>
          <a:p>
            <a:pPr lvl="2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Importe total diario</a:t>
            </a:r>
          </a:p>
          <a:p>
            <a:pPr lvl="2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Media multas/puntos</a:t>
            </a:r>
          </a:p>
          <a:p>
            <a:pPr lvl="2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Media importe/multa</a:t>
            </a:r>
          </a:p>
          <a:p>
            <a:pPr marL="914400" lvl="2" indent="0">
              <a:spcBef>
                <a:spcPct val="0"/>
              </a:spcBef>
              <a:buNone/>
            </a:pPr>
            <a:endParaRPr lang="es-ES_tradnl" sz="1200" dirty="0" smtClean="0"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Clima:</a:t>
            </a:r>
          </a:p>
          <a:p>
            <a:pPr lvl="2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Temperaturas por código postal</a:t>
            </a:r>
          </a:p>
          <a:p>
            <a:pPr lvl="2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Media temperaturas mínimas</a:t>
            </a:r>
          </a:p>
          <a:p>
            <a:pPr lvl="2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Media temperaturas máximas</a:t>
            </a:r>
          </a:p>
          <a:p>
            <a:pPr lvl="2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Media viento</a:t>
            </a:r>
          </a:p>
          <a:p>
            <a:pPr lvl="2">
              <a:spcBef>
                <a:spcPct val="0"/>
              </a:spcBef>
            </a:pPr>
            <a:r>
              <a:rPr lang="es-ES_tradnl" sz="1200" dirty="0" smtClean="0">
                <a:latin typeface="+mj-lt"/>
                <a:ea typeface="+mj-ea"/>
                <a:cs typeface="+mj-cs"/>
              </a:rPr>
              <a:t>Media lluvias</a:t>
            </a:r>
          </a:p>
          <a:p>
            <a:pPr marL="914400" lvl="2" indent="0">
              <a:spcBef>
                <a:spcPct val="0"/>
              </a:spcBef>
              <a:buNone/>
            </a:pPr>
            <a:endParaRPr lang="es-ES_tradnl" sz="1200" dirty="0" smtClean="0"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</a:pPr>
            <a:r>
              <a:rPr lang="es-ES_tradnl" sz="1200" dirty="0">
                <a:latin typeface="+mj-lt"/>
                <a:ea typeface="+mj-ea"/>
                <a:cs typeface="+mj-cs"/>
              </a:rPr>
              <a:t>Velocidad y tocino:</a:t>
            </a:r>
          </a:p>
          <a:p>
            <a:pPr lvl="2">
              <a:spcBef>
                <a:spcPct val="0"/>
              </a:spcBef>
            </a:pPr>
            <a:r>
              <a:rPr lang="es-ES_tradnl" sz="1200" dirty="0">
                <a:latin typeface="+mj-lt"/>
                <a:ea typeface="+mj-ea"/>
                <a:cs typeface="+mj-cs"/>
              </a:rPr>
              <a:t>Media temperaturas máximas/multas</a:t>
            </a:r>
          </a:p>
          <a:p>
            <a:pPr lvl="2">
              <a:spcBef>
                <a:spcPct val="0"/>
              </a:spcBef>
            </a:pPr>
            <a:r>
              <a:rPr lang="es-ES_tradnl" sz="1200" dirty="0">
                <a:latin typeface="+mj-lt"/>
                <a:ea typeface="+mj-ea"/>
                <a:cs typeface="+mj-cs"/>
              </a:rPr>
              <a:t>Media lluvias/puntos</a:t>
            </a:r>
          </a:p>
          <a:p>
            <a:pPr lvl="2">
              <a:spcBef>
                <a:spcPct val="0"/>
              </a:spcBef>
            </a:pPr>
            <a:r>
              <a:rPr lang="es-ES_tradnl" sz="1200" dirty="0">
                <a:latin typeface="+mj-lt"/>
                <a:ea typeface="+mj-ea"/>
                <a:cs typeface="+mj-cs"/>
              </a:rPr>
              <a:t>Media lluvias/multas</a:t>
            </a:r>
          </a:p>
        </p:txBody>
      </p:sp>
    </p:spTree>
    <p:extLst>
      <p:ext uri="{BB962C8B-B14F-4D97-AF65-F5344CB8AC3E}">
        <p14:creationId xmlns:p14="http://schemas.microsoft.com/office/powerpoint/2010/main" val="280474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1"/>
            <a:ext cx="10653274" cy="755374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Visualización de datos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993" y="2041113"/>
            <a:ext cx="6809954" cy="30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7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914401" y="1569857"/>
            <a:ext cx="10730038" cy="9375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246" y="365125"/>
            <a:ext cx="11385494" cy="533091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Escenario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1246" y="898217"/>
            <a:ext cx="11385494" cy="5316466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sz="2000" dirty="0" smtClean="0"/>
          </a:p>
          <a:p>
            <a:pPr marL="0" indent="0">
              <a:buNone/>
            </a:pPr>
            <a:endParaRPr lang="es-ES_tradnl" sz="2000" dirty="0" smtClean="0"/>
          </a:p>
          <a:p>
            <a:endParaRPr lang="es-ES_tradnl" sz="2000" dirty="0" smtClean="0"/>
          </a:p>
          <a:p>
            <a:endParaRPr lang="es-ES_tradnl" sz="2000" dirty="0"/>
          </a:p>
        </p:txBody>
      </p:sp>
      <p:sp>
        <p:nvSpPr>
          <p:cNvPr id="10" name="Rectángulo 9"/>
          <p:cNvSpPr/>
          <p:nvPr/>
        </p:nvSpPr>
        <p:spPr>
          <a:xfrm>
            <a:off x="1047917" y="1322109"/>
            <a:ext cx="6272893" cy="23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smtClean="0"/>
              <a:t>Dataset condiciones </a:t>
            </a:r>
            <a:r>
              <a:rPr lang="es-ES_tradnl" sz="1000" dirty="0"/>
              <a:t>meteorológicas por mes/día/rango horario de la comunidad de </a:t>
            </a:r>
            <a:r>
              <a:rPr lang="es-ES_tradnl" sz="1000" dirty="0" smtClean="0"/>
              <a:t>Madrid (Ultimo año)</a:t>
            </a:r>
            <a:endParaRPr lang="es-ES_tradnl" sz="1000" dirty="0"/>
          </a:p>
        </p:txBody>
      </p:sp>
      <p:sp>
        <p:nvSpPr>
          <p:cNvPr id="17" name="Rectángulo 16"/>
          <p:cNvSpPr/>
          <p:nvPr/>
        </p:nvSpPr>
        <p:spPr>
          <a:xfrm>
            <a:off x="1047916" y="2880177"/>
            <a:ext cx="6272894" cy="2396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smtClean="0">
                <a:solidFill>
                  <a:schemeClr val="tx1"/>
                </a:solidFill>
              </a:rPr>
              <a:t>Dataset de multas de circulación de la comunidad de Madrid </a:t>
            </a:r>
            <a:r>
              <a:rPr lang="es-ES_tradnl" sz="1000" dirty="0" smtClean="0">
                <a:solidFill>
                  <a:schemeClr val="tx1"/>
                </a:solidFill>
              </a:rPr>
              <a:t>(Ultimo año)</a:t>
            </a:r>
            <a:endParaRPr lang="es-ES_tradnl" sz="1000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914401" y="3111531"/>
            <a:ext cx="10730038" cy="8914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71568"/>
              </p:ext>
            </p:extLst>
          </p:nvPr>
        </p:nvGraphicFramePr>
        <p:xfrm>
          <a:off x="983433" y="3216957"/>
          <a:ext cx="10515597" cy="680620"/>
        </p:xfrm>
        <a:graphic>
          <a:graphicData uri="http://schemas.openxmlformats.org/drawingml/2006/table">
            <a:tbl>
              <a:tblPr/>
              <a:tblGrid>
                <a:gridCol w="680070"/>
                <a:gridCol w="773581"/>
                <a:gridCol w="283362"/>
                <a:gridCol w="340036"/>
                <a:gridCol w="365538"/>
                <a:gridCol w="408042"/>
                <a:gridCol w="521388"/>
                <a:gridCol w="374039"/>
                <a:gridCol w="997437"/>
                <a:gridCol w="3309679"/>
                <a:gridCol w="498720"/>
                <a:gridCol w="569559"/>
                <a:gridCol w="702740"/>
                <a:gridCol w="691406"/>
              </a:tblGrid>
              <a:tr h="1701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CALIFICACION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LUGAR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ANIO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IMP_BOL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DESCUENTO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PUNTOS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DENUNCIANTE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HECHO-BOL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VEL_LIMITE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VEL_CIRCULA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COORDENADA_X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COORDENADA_Y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1701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GRAVE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S/N AV SENECA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09.21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POLICIA MUNICIPAL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SOBREPASAR LA VELOCIDADMçXIMA EN VêAS LIMITADAS HASTA 50km/h.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1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GRAVE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S/N VIA DE DUBLIN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08.56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POLICIA MUNICIPAL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SOBREPASAR LA VELOCIDADMçXIMA EN VêAS LIMITADAS HASTA 50km/h.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1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EMBAJADORES 66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AGENTES DE MOVILIDAD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RESPETAR LAS SE„ALES EN UNA VêA DE CIRCULACIîN RESTRINGIDA O RESERVADA.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440273.89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4473194.57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Rectángulo redondeado 22"/>
          <p:cNvSpPr/>
          <p:nvPr/>
        </p:nvSpPr>
        <p:spPr>
          <a:xfrm>
            <a:off x="914401" y="4655005"/>
            <a:ext cx="10730038" cy="9527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800" dirty="0"/>
          </a:p>
        </p:txBody>
      </p:sp>
      <p:sp>
        <p:nvSpPr>
          <p:cNvPr id="24" name="Rectángulo 23"/>
          <p:cNvSpPr/>
          <p:nvPr/>
        </p:nvSpPr>
        <p:spPr>
          <a:xfrm>
            <a:off x="1047917" y="4384621"/>
            <a:ext cx="6272893" cy="2703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smtClean="0"/>
              <a:t>Dataset callejero de la comunidad de Madrid </a:t>
            </a:r>
            <a:r>
              <a:rPr lang="es-ES_tradnl" sz="1000" dirty="0" smtClean="0"/>
              <a:t>(Ultimo año)</a:t>
            </a:r>
            <a:endParaRPr lang="es-ES_tradnl" sz="1000" dirty="0"/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44107"/>
              </p:ext>
            </p:extLst>
          </p:nvPr>
        </p:nvGraphicFramePr>
        <p:xfrm>
          <a:off x="983433" y="4815220"/>
          <a:ext cx="10515598" cy="638600"/>
        </p:xfrm>
        <a:graphic>
          <a:graphicData uri="http://schemas.openxmlformats.org/drawingml/2006/table">
            <a:tbl>
              <a:tblPr/>
              <a:tblGrid>
                <a:gridCol w="438592"/>
                <a:gridCol w="435935"/>
                <a:gridCol w="361507"/>
                <a:gridCol w="808074"/>
                <a:gridCol w="914400"/>
                <a:gridCol w="457200"/>
                <a:gridCol w="382772"/>
                <a:gridCol w="534286"/>
                <a:gridCol w="425302"/>
                <a:gridCol w="438592"/>
                <a:gridCol w="382772"/>
                <a:gridCol w="329609"/>
                <a:gridCol w="531628"/>
                <a:gridCol w="467833"/>
                <a:gridCol w="510363"/>
                <a:gridCol w="478465"/>
                <a:gridCol w="510363"/>
                <a:gridCol w="627321"/>
                <a:gridCol w="598082"/>
                <a:gridCol w="882502"/>
              </a:tblGrid>
              <a:tr h="15965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COD_VIA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VIA_CLASE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VIA_PAR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VIA_NOMBRE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VIA_NOMBRE_ACENTOS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CLASE_APP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NUMERO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CALIFICADOR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TIPO_NDP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COD_NDP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DISTRITO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BARRIO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COD_POSTAL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UTMX_ED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UTMY_ED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UTMX_ETRS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UTMY_ETRS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ANGULO_ROTULACION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5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31000210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AVENIDA</a:t>
                      </a:r>
                      <a:endParaRPr lang="es-ES_tradnl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  <a:endParaRPr lang="es-ES_tradnl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SENECA</a:t>
                      </a:r>
                      <a:endParaRPr lang="es-ES_tradnl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SÉNECA</a:t>
                      </a:r>
                      <a:endParaRPr lang="es-ES_tradnl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PORTAL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31007867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28032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449761.6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4473045.63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449652.12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4472838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40º24'23.43'' N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3º35'31.46'' W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329.82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5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ABARZUZA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ABÁRZUZA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1627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PORTAL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20070864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28033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445080.75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4481051.95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444971.35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4480844.43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40º28'42.02'' N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3º38'52.54'' W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65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437250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LEZO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LEZO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PORTAL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11128485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28041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441191.68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4467213.41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441082.15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4467005.88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40º21'12.27'' N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3º41'33.1'' W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271.29</a:t>
                      </a:r>
                    </a:p>
                  </a:txBody>
                  <a:tcPr marL="7982" marR="7982" marT="79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76058"/>
              </p:ext>
            </p:extLst>
          </p:nvPr>
        </p:nvGraphicFramePr>
        <p:xfrm>
          <a:off x="983433" y="1675283"/>
          <a:ext cx="10515599" cy="726705"/>
        </p:xfrm>
        <a:graphic>
          <a:graphicData uri="http://schemas.openxmlformats.org/drawingml/2006/table">
            <a:tbl>
              <a:tblPr/>
              <a:tblGrid>
                <a:gridCol w="652343"/>
                <a:gridCol w="557342"/>
                <a:gridCol w="185781"/>
                <a:gridCol w="196336"/>
                <a:gridCol w="168891"/>
                <a:gridCol w="371561"/>
                <a:gridCol w="869791"/>
                <a:gridCol w="861346"/>
                <a:gridCol w="819123"/>
                <a:gridCol w="489785"/>
                <a:gridCol w="861346"/>
                <a:gridCol w="905680"/>
                <a:gridCol w="905680"/>
                <a:gridCol w="895124"/>
                <a:gridCol w="880346"/>
                <a:gridCol w="895124"/>
              </a:tblGrid>
              <a:tr h="188088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Estación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Provincia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Temperatura máxima (ºC)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Temperatura mínima (</a:t>
                      </a:r>
                      <a:r>
                        <a:rPr lang="es-ES_tradnl" sz="5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ºC</a:t>
                      </a:r>
                      <a:r>
                        <a:rPr lang="es-ES_tradnl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Temperatura media (ºC)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Racha (km/h)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Velocidad máxima (km/h)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Precipitación 00-24h (mm)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Precipitación 00-06h (mm)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Precipitación 06-12h (mm)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Precipitación 12-18h (mm)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Precipitación 18-24h (mm)</a:t>
                      </a:r>
                    </a:p>
                  </a:txBody>
                  <a:tcPr marL="6340" marR="6340" marT="63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79539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Puerto de Navacerrada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28048-28047-28023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Madrid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 (11:30)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 (05:10)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(20:30)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(20:10)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39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Aranjuez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28025-28041-28054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Madrid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 (15:30)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 (08:00)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(22:30)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(22:50)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39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Madrid, Ciudad Universitaria</a:t>
                      </a:r>
                      <a:endParaRPr lang="es-ES_tradnl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28032-28035-28040</a:t>
                      </a:r>
                      <a:endParaRPr lang="es-ES_tradnl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Madrid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 (14:50)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 (07:00)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(16:40)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(15:40)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40" marR="6340" marT="6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Elipse 27"/>
          <p:cNvSpPr/>
          <p:nvPr/>
        </p:nvSpPr>
        <p:spPr>
          <a:xfrm>
            <a:off x="1726163" y="3387012"/>
            <a:ext cx="662474" cy="242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56" y="4992736"/>
            <a:ext cx="857762" cy="195083"/>
          </a:xfrm>
          <a:prstGeom prst="rect">
            <a:avLst/>
          </a:prstGeom>
        </p:spPr>
      </p:pic>
      <p:sp>
        <p:nvSpPr>
          <p:cNvPr id="30" name="Elipse 29"/>
          <p:cNvSpPr/>
          <p:nvPr/>
        </p:nvSpPr>
        <p:spPr>
          <a:xfrm>
            <a:off x="6995440" y="4992736"/>
            <a:ext cx="325370" cy="1950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27" y="2264975"/>
            <a:ext cx="235612" cy="194554"/>
          </a:xfrm>
          <a:prstGeom prst="rect">
            <a:avLst/>
          </a:prstGeom>
        </p:spPr>
      </p:pic>
      <p:cxnSp>
        <p:nvCxnSpPr>
          <p:cNvPr id="33" name="Conector recto 32"/>
          <p:cNvCxnSpPr>
            <a:stCxn id="28" idx="4"/>
            <a:endCxn id="29" idx="0"/>
          </p:cNvCxnSpPr>
          <p:nvPr/>
        </p:nvCxnSpPr>
        <p:spPr>
          <a:xfrm>
            <a:off x="2057400" y="3629608"/>
            <a:ext cx="577937" cy="1363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31" idx="3"/>
            <a:endCxn id="30" idx="1"/>
          </p:cNvCxnSpPr>
          <p:nvPr/>
        </p:nvCxnSpPr>
        <p:spPr>
          <a:xfrm>
            <a:off x="1851239" y="2362252"/>
            <a:ext cx="5191850" cy="265905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5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1"/>
            <a:ext cx="10653274" cy="755374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Visualización de datos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820" y="2489351"/>
            <a:ext cx="9512300" cy="29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1"/>
            <a:ext cx="10653274" cy="755374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Visualización de datos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97" y="2249142"/>
            <a:ext cx="7914545" cy="306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20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79779" cy="861391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T</a:t>
            </a:r>
            <a:r>
              <a:rPr lang="es-ES_tradnl" dirty="0" smtClean="0">
                <a:solidFill>
                  <a:schemeClr val="bg1"/>
                </a:solidFill>
              </a:rPr>
              <a:t>FM Arquitectura BigData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22" y="3105322"/>
            <a:ext cx="2971800" cy="66675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4505094" y="4183355"/>
            <a:ext cx="3024255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dirty="0" smtClean="0"/>
              <a:t>Rubén Rodríguez Martínez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1681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103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87227"/>
            <a:ext cx="10515600" cy="4823023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0000" lnSpcReduction="20000"/>
          </a:bodyPr>
          <a:lstStyle/>
          <a:p>
            <a:pPr>
              <a:spcBef>
                <a:spcPct val="0"/>
              </a:spcBef>
            </a:pPr>
            <a:endParaRPr lang="es-ES_tradnl" sz="180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sz="1800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_tradnl" sz="1800" dirty="0" smtClean="0">
                <a:latin typeface="+mj-lt"/>
                <a:ea typeface="+mj-ea"/>
                <a:cs typeface="+mj-cs"/>
              </a:rPr>
              <a:t>El objetivo es buscar la relación entre las multas impuestas y las condiciones meteorológicas.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_tradnl" sz="1800" dirty="0" smtClean="0">
                <a:latin typeface="+mj-lt"/>
                <a:ea typeface="+mj-ea"/>
                <a:cs typeface="+mj-cs"/>
              </a:rPr>
              <a:t>Para ello, disponemos de un dataset de multas que entre otros campos consta de calle (no normalizada), fecha, hora, día.</a:t>
            </a:r>
          </a:p>
          <a:p>
            <a:pPr marL="0" indent="0">
              <a:spcBef>
                <a:spcPct val="0"/>
              </a:spcBef>
              <a:buNone/>
            </a:pPr>
            <a:endParaRPr lang="es-ES_tradnl" sz="1800" dirty="0" smtClean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_tradnl" sz="1800" dirty="0" smtClean="0">
                <a:latin typeface="+mj-lt"/>
                <a:ea typeface="+mj-ea"/>
                <a:cs typeface="+mj-cs"/>
              </a:rPr>
              <a:t>Este dataset, lo agregaremos de la siguiente manera:</a:t>
            </a:r>
          </a:p>
          <a:p>
            <a:pPr marL="0" indent="0">
              <a:spcBef>
                <a:spcPct val="0"/>
              </a:spcBef>
              <a:buNone/>
            </a:pPr>
            <a:endParaRPr lang="es-ES_tradnl" sz="1800" dirty="0" smtClean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s-ES_tradnl" sz="1400" dirty="0">
                <a:latin typeface="+mj-lt"/>
                <a:ea typeface="+mj-ea"/>
                <a:cs typeface="+mj-cs"/>
              </a:rPr>
              <a:t>C</a:t>
            </a:r>
            <a:r>
              <a:rPr lang="es-ES_tradnl" sz="1400" dirty="0" smtClean="0">
                <a:latin typeface="+mj-lt"/>
                <a:ea typeface="+mj-ea"/>
                <a:cs typeface="+mj-cs"/>
              </a:rPr>
              <a:t>on el dataset del callejero, donde están las calles normalizadas así como el código postal correspondiente a dicha calle, consiguiendo así el código postal (calle desnormalizada -&gt; calle normalizada = código postal).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endParaRPr lang="es-ES_tradnl" sz="1400" dirty="0" smtClean="0"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rabicPeriod"/>
            </a:pPr>
            <a:r>
              <a:rPr lang="es-ES_tradnl" sz="1400" dirty="0" smtClean="0">
                <a:latin typeface="+mj-lt"/>
                <a:ea typeface="+mj-ea"/>
                <a:cs typeface="+mj-cs"/>
              </a:rPr>
              <a:t>Con el dataset de condiciones meteorológicas a través del código postal obtenido de la agregación anterior, junto con el mes/día/hora, consiguiendo las condiciones meteorológicas para una multa concreta (código postal +mes/día/hora = condiciones multa).</a:t>
            </a:r>
          </a:p>
          <a:p>
            <a:pPr marL="0" indent="0">
              <a:spcBef>
                <a:spcPct val="0"/>
              </a:spcBef>
              <a:buNone/>
            </a:pPr>
            <a:endParaRPr lang="es-ES_tradnl" sz="1800" dirty="0" smtClean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_tradnl" sz="1800" dirty="0" smtClean="0">
                <a:latin typeface="+mj-lt"/>
                <a:ea typeface="+mj-ea"/>
                <a:cs typeface="+mj-cs"/>
              </a:rPr>
              <a:t>Mediante el calculo de estas agregaciones podremos conseguir lo siguiente:</a:t>
            </a:r>
          </a:p>
          <a:p>
            <a:pPr marL="0" indent="0">
              <a:spcBef>
                <a:spcPct val="0"/>
              </a:spcBef>
              <a:buNone/>
            </a:pPr>
            <a:endParaRPr lang="es-ES_tradnl" sz="1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sz="1800" dirty="0" smtClean="0">
                <a:latin typeface="+mj-lt"/>
                <a:ea typeface="+mj-ea"/>
                <a:cs typeface="+mj-cs"/>
              </a:rPr>
              <a:t>Calcular el numero de multas impuestas en un determinado código postal para un día y hora concreta.</a:t>
            </a:r>
          </a:p>
          <a:p>
            <a:pPr>
              <a:spcBef>
                <a:spcPct val="0"/>
              </a:spcBef>
            </a:pPr>
            <a:r>
              <a:rPr lang="es-ES_tradnl" sz="1800" dirty="0" smtClean="0">
                <a:latin typeface="+mj-lt"/>
                <a:ea typeface="+mj-ea"/>
                <a:cs typeface="+mj-cs"/>
              </a:rPr>
              <a:t>Cálculos agregados sobre importes de multas, puntos, códigos postales mas conflictivos, etc…</a:t>
            </a:r>
          </a:p>
          <a:p>
            <a:pPr>
              <a:spcBef>
                <a:spcPct val="0"/>
              </a:spcBef>
            </a:pPr>
            <a:r>
              <a:rPr lang="es-ES_tradnl" sz="1800" dirty="0" smtClean="0">
                <a:latin typeface="+mj-lt"/>
                <a:ea typeface="+mj-ea"/>
                <a:cs typeface="+mj-cs"/>
              </a:rPr>
              <a:t>Podremos visualizar como varia la relación entre las condiciones climatológicas y las multas en un determinado espacio temporal.</a:t>
            </a:r>
          </a:p>
          <a:p>
            <a:pPr>
              <a:spcBef>
                <a:spcPct val="0"/>
              </a:spcBef>
            </a:pPr>
            <a:r>
              <a:rPr lang="es-ES_tradnl" sz="1800" dirty="0" smtClean="0">
                <a:latin typeface="+mj-lt"/>
                <a:ea typeface="+mj-ea"/>
                <a:cs typeface="+mj-cs"/>
              </a:rPr>
              <a:t>Podr</a:t>
            </a:r>
            <a:r>
              <a:rPr lang="es-ES" sz="1800" dirty="0" err="1" smtClean="0">
                <a:latin typeface="+mj-lt"/>
                <a:ea typeface="+mj-ea"/>
                <a:cs typeface="+mj-cs"/>
              </a:rPr>
              <a:t>ía</a:t>
            </a:r>
            <a:r>
              <a:rPr lang="es-ES_tradnl" sz="1800" dirty="0" smtClean="0">
                <a:latin typeface="+mj-lt"/>
                <a:ea typeface="+mj-ea"/>
                <a:cs typeface="+mj-cs"/>
              </a:rPr>
              <a:t>mos hacer predicciones a futuro sobre las posibles multas que podrían darse basado en los datos acumulados.</a:t>
            </a:r>
          </a:p>
          <a:p>
            <a:pPr>
              <a:spcBef>
                <a:spcPct val="0"/>
              </a:spcBef>
            </a:pPr>
            <a:endParaRPr lang="es-ES_tradnl" sz="180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sz="180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sz="1800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99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11" name="Proceso alternativo 10"/>
          <p:cNvSpPr/>
          <p:nvPr/>
        </p:nvSpPr>
        <p:spPr>
          <a:xfrm>
            <a:off x="2743201" y="4975120"/>
            <a:ext cx="909485" cy="825909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SCALA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2" name="Proceso alternativo 11"/>
          <p:cNvSpPr/>
          <p:nvPr/>
        </p:nvSpPr>
        <p:spPr>
          <a:xfrm>
            <a:off x="4198375" y="4975120"/>
            <a:ext cx="1563329" cy="825909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KAFKA</a:t>
            </a:r>
            <a:endParaRPr lang="es-ES_tradnl" dirty="0"/>
          </a:p>
        </p:txBody>
      </p:sp>
      <p:sp>
        <p:nvSpPr>
          <p:cNvPr id="13" name="Proceso alternativo 12"/>
          <p:cNvSpPr/>
          <p:nvPr/>
        </p:nvSpPr>
        <p:spPr>
          <a:xfrm>
            <a:off x="4198375" y="3421625"/>
            <a:ext cx="1563329" cy="825909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SPARK </a:t>
            </a:r>
            <a:r>
              <a:rPr lang="es-ES_tradnl" dirty="0"/>
              <a:t>S</a:t>
            </a:r>
            <a:r>
              <a:rPr lang="es-ES_tradnl" dirty="0" smtClean="0"/>
              <a:t>treaming</a:t>
            </a:r>
            <a:endParaRPr lang="es-ES_tradnl" dirty="0"/>
          </a:p>
        </p:txBody>
      </p:sp>
      <p:sp>
        <p:nvSpPr>
          <p:cNvPr id="15" name="Disco magnético 14"/>
          <p:cNvSpPr/>
          <p:nvPr/>
        </p:nvSpPr>
        <p:spPr>
          <a:xfrm>
            <a:off x="6681019" y="3303638"/>
            <a:ext cx="811162" cy="943896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>
                <a:solidFill>
                  <a:schemeClr val="tx1"/>
                </a:solidFill>
              </a:rPr>
              <a:t>DRUID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7" name="Documento 16"/>
          <p:cNvSpPr/>
          <p:nvPr/>
        </p:nvSpPr>
        <p:spPr>
          <a:xfrm>
            <a:off x="2765325" y="1406012"/>
            <a:ext cx="865238" cy="884903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Callejero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9" name="Multidocumento 18"/>
          <p:cNvSpPr/>
          <p:nvPr/>
        </p:nvSpPr>
        <p:spPr>
          <a:xfrm>
            <a:off x="1258530" y="4100052"/>
            <a:ext cx="1012722" cy="796413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AEMET</a:t>
            </a:r>
          </a:p>
        </p:txBody>
      </p:sp>
      <p:sp>
        <p:nvSpPr>
          <p:cNvPr id="20" name="Multidocumento 19"/>
          <p:cNvSpPr/>
          <p:nvPr/>
        </p:nvSpPr>
        <p:spPr>
          <a:xfrm>
            <a:off x="1258530" y="5579807"/>
            <a:ext cx="1012722" cy="796413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Multas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8219769" y="2944761"/>
            <a:ext cx="2113935" cy="1420761"/>
          </a:xfrm>
          <a:prstGeom prst="rect">
            <a:avLst/>
          </a:prstGeom>
          <a:noFill/>
          <a:ln w="47625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35" name="Conector curvado 34"/>
          <p:cNvCxnSpPr/>
          <p:nvPr/>
        </p:nvCxnSpPr>
        <p:spPr>
          <a:xfrm flipV="1">
            <a:off x="8219769" y="3775586"/>
            <a:ext cx="2113935" cy="324466"/>
          </a:xfrm>
          <a:prstGeom prst="curvedConnector3">
            <a:avLst>
              <a:gd name="adj1" fmla="val 50000"/>
            </a:avLst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a libre 37"/>
          <p:cNvSpPr/>
          <p:nvPr/>
        </p:nvSpPr>
        <p:spPr>
          <a:xfrm>
            <a:off x="8219768" y="3401162"/>
            <a:ext cx="2123767" cy="462915"/>
          </a:xfrm>
          <a:custGeom>
            <a:avLst/>
            <a:gdLst>
              <a:gd name="connsiteX0" fmla="*/ 0 w 2123767"/>
              <a:gd name="connsiteY0" fmla="*/ 256438 h 462915"/>
              <a:gd name="connsiteX1" fmla="*/ 49161 w 2123767"/>
              <a:gd name="connsiteY1" fmla="*/ 266270 h 462915"/>
              <a:gd name="connsiteX2" fmla="*/ 137651 w 2123767"/>
              <a:gd name="connsiteY2" fmla="*/ 305599 h 462915"/>
              <a:gd name="connsiteX3" fmla="*/ 412955 w 2123767"/>
              <a:gd name="connsiteY3" fmla="*/ 315432 h 462915"/>
              <a:gd name="connsiteX4" fmla="*/ 511277 w 2123767"/>
              <a:gd name="connsiteY4" fmla="*/ 325264 h 462915"/>
              <a:gd name="connsiteX5" fmla="*/ 560438 w 2123767"/>
              <a:gd name="connsiteY5" fmla="*/ 335096 h 462915"/>
              <a:gd name="connsiteX6" fmla="*/ 619432 w 2123767"/>
              <a:gd name="connsiteY6" fmla="*/ 374425 h 462915"/>
              <a:gd name="connsiteX7" fmla="*/ 648929 w 2123767"/>
              <a:gd name="connsiteY7" fmla="*/ 384257 h 462915"/>
              <a:gd name="connsiteX8" fmla="*/ 737419 w 2123767"/>
              <a:gd name="connsiteY8" fmla="*/ 423586 h 462915"/>
              <a:gd name="connsiteX9" fmla="*/ 766916 w 2123767"/>
              <a:gd name="connsiteY9" fmla="*/ 433419 h 462915"/>
              <a:gd name="connsiteX10" fmla="*/ 825909 w 2123767"/>
              <a:gd name="connsiteY10" fmla="*/ 462915 h 462915"/>
              <a:gd name="connsiteX11" fmla="*/ 855406 w 2123767"/>
              <a:gd name="connsiteY11" fmla="*/ 443251 h 462915"/>
              <a:gd name="connsiteX12" fmla="*/ 894735 w 2123767"/>
              <a:gd name="connsiteY12" fmla="*/ 433419 h 462915"/>
              <a:gd name="connsiteX13" fmla="*/ 1012722 w 2123767"/>
              <a:gd name="connsiteY13" fmla="*/ 413754 h 462915"/>
              <a:gd name="connsiteX14" fmla="*/ 1081548 w 2123767"/>
              <a:gd name="connsiteY14" fmla="*/ 394090 h 462915"/>
              <a:gd name="connsiteX15" fmla="*/ 1111045 w 2123767"/>
              <a:gd name="connsiteY15" fmla="*/ 384257 h 462915"/>
              <a:gd name="connsiteX16" fmla="*/ 1160206 w 2123767"/>
              <a:gd name="connsiteY16" fmla="*/ 335096 h 462915"/>
              <a:gd name="connsiteX17" fmla="*/ 1219200 w 2123767"/>
              <a:gd name="connsiteY17" fmla="*/ 276103 h 462915"/>
              <a:gd name="connsiteX18" fmla="*/ 1248697 w 2123767"/>
              <a:gd name="connsiteY18" fmla="*/ 256438 h 462915"/>
              <a:gd name="connsiteX19" fmla="*/ 1307690 w 2123767"/>
              <a:gd name="connsiteY19" fmla="*/ 197444 h 462915"/>
              <a:gd name="connsiteX20" fmla="*/ 1337187 w 2123767"/>
              <a:gd name="connsiteY20" fmla="*/ 158115 h 462915"/>
              <a:gd name="connsiteX21" fmla="*/ 1366684 w 2123767"/>
              <a:gd name="connsiteY21" fmla="*/ 138451 h 462915"/>
              <a:gd name="connsiteX22" fmla="*/ 1415845 w 2123767"/>
              <a:gd name="connsiteY22" fmla="*/ 69625 h 462915"/>
              <a:gd name="connsiteX23" fmla="*/ 1445342 w 2123767"/>
              <a:gd name="connsiteY23" fmla="*/ 40128 h 462915"/>
              <a:gd name="connsiteX24" fmla="*/ 1484671 w 2123767"/>
              <a:gd name="connsiteY24" fmla="*/ 799 h 462915"/>
              <a:gd name="connsiteX25" fmla="*/ 1514167 w 2123767"/>
              <a:gd name="connsiteY25" fmla="*/ 20464 h 462915"/>
              <a:gd name="connsiteX26" fmla="*/ 1573161 w 2123767"/>
              <a:gd name="connsiteY26" fmla="*/ 40128 h 462915"/>
              <a:gd name="connsiteX27" fmla="*/ 1632155 w 2123767"/>
              <a:gd name="connsiteY27" fmla="*/ 79457 h 462915"/>
              <a:gd name="connsiteX28" fmla="*/ 1661651 w 2123767"/>
              <a:gd name="connsiteY28" fmla="*/ 89290 h 462915"/>
              <a:gd name="connsiteX29" fmla="*/ 1691148 w 2123767"/>
              <a:gd name="connsiteY29" fmla="*/ 108954 h 462915"/>
              <a:gd name="connsiteX30" fmla="*/ 1720645 w 2123767"/>
              <a:gd name="connsiteY30" fmla="*/ 138451 h 462915"/>
              <a:gd name="connsiteX31" fmla="*/ 1779638 w 2123767"/>
              <a:gd name="connsiteY31" fmla="*/ 158115 h 462915"/>
              <a:gd name="connsiteX32" fmla="*/ 1927122 w 2123767"/>
              <a:gd name="connsiteY32" fmla="*/ 177780 h 462915"/>
              <a:gd name="connsiteX33" fmla="*/ 1956619 w 2123767"/>
              <a:gd name="connsiteY33" fmla="*/ 187612 h 462915"/>
              <a:gd name="connsiteX34" fmla="*/ 2015613 w 2123767"/>
              <a:gd name="connsiteY34" fmla="*/ 226941 h 462915"/>
              <a:gd name="connsiteX35" fmla="*/ 2123767 w 2123767"/>
              <a:gd name="connsiteY35" fmla="*/ 236773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23767" h="462915">
                <a:moveTo>
                  <a:pt x="0" y="256438"/>
                </a:moveTo>
                <a:cubicBezTo>
                  <a:pt x="16387" y="259715"/>
                  <a:pt x="33514" y="260402"/>
                  <a:pt x="49161" y="266270"/>
                </a:cubicBezTo>
                <a:cubicBezTo>
                  <a:pt x="100982" y="285703"/>
                  <a:pt x="58542" y="302773"/>
                  <a:pt x="137651" y="305599"/>
                </a:cubicBezTo>
                <a:lnTo>
                  <a:pt x="412955" y="315432"/>
                </a:lnTo>
                <a:cubicBezTo>
                  <a:pt x="445729" y="318709"/>
                  <a:pt x="478628" y="320911"/>
                  <a:pt x="511277" y="325264"/>
                </a:cubicBezTo>
                <a:cubicBezTo>
                  <a:pt x="527842" y="327473"/>
                  <a:pt x="545224" y="328181"/>
                  <a:pt x="560438" y="335096"/>
                </a:cubicBezTo>
                <a:cubicBezTo>
                  <a:pt x="581954" y="344876"/>
                  <a:pt x="599767" y="361315"/>
                  <a:pt x="619432" y="374425"/>
                </a:cubicBezTo>
                <a:cubicBezTo>
                  <a:pt x="628056" y="380174"/>
                  <a:pt x="639097" y="380980"/>
                  <a:pt x="648929" y="384257"/>
                </a:cubicBezTo>
                <a:cubicBezTo>
                  <a:pt x="695674" y="415421"/>
                  <a:pt x="667213" y="400184"/>
                  <a:pt x="737419" y="423586"/>
                </a:cubicBezTo>
                <a:cubicBezTo>
                  <a:pt x="747251" y="426864"/>
                  <a:pt x="758292" y="427670"/>
                  <a:pt x="766916" y="433419"/>
                </a:cubicBezTo>
                <a:cubicBezTo>
                  <a:pt x="805036" y="458832"/>
                  <a:pt x="785203" y="449346"/>
                  <a:pt x="825909" y="462915"/>
                </a:cubicBezTo>
                <a:cubicBezTo>
                  <a:pt x="835741" y="456360"/>
                  <a:pt x="844545" y="447906"/>
                  <a:pt x="855406" y="443251"/>
                </a:cubicBezTo>
                <a:cubicBezTo>
                  <a:pt x="867827" y="437928"/>
                  <a:pt x="881453" y="435909"/>
                  <a:pt x="894735" y="433419"/>
                </a:cubicBezTo>
                <a:cubicBezTo>
                  <a:pt x="933924" y="426071"/>
                  <a:pt x="974896" y="426362"/>
                  <a:pt x="1012722" y="413754"/>
                </a:cubicBezTo>
                <a:cubicBezTo>
                  <a:pt x="1083466" y="390173"/>
                  <a:pt x="995100" y="418790"/>
                  <a:pt x="1081548" y="394090"/>
                </a:cubicBezTo>
                <a:cubicBezTo>
                  <a:pt x="1091513" y="391243"/>
                  <a:pt x="1101213" y="387535"/>
                  <a:pt x="1111045" y="384257"/>
                </a:cubicBezTo>
                <a:cubicBezTo>
                  <a:pt x="1151563" y="323479"/>
                  <a:pt x="1106577" y="382766"/>
                  <a:pt x="1160206" y="335096"/>
                </a:cubicBezTo>
                <a:cubicBezTo>
                  <a:pt x="1180991" y="316620"/>
                  <a:pt x="1196061" y="291529"/>
                  <a:pt x="1219200" y="276103"/>
                </a:cubicBezTo>
                <a:cubicBezTo>
                  <a:pt x="1229032" y="269548"/>
                  <a:pt x="1239865" y="264289"/>
                  <a:pt x="1248697" y="256438"/>
                </a:cubicBezTo>
                <a:cubicBezTo>
                  <a:pt x="1269482" y="237962"/>
                  <a:pt x="1291004" y="219692"/>
                  <a:pt x="1307690" y="197444"/>
                </a:cubicBezTo>
                <a:cubicBezTo>
                  <a:pt x="1317522" y="184334"/>
                  <a:pt x="1325599" y="169702"/>
                  <a:pt x="1337187" y="158115"/>
                </a:cubicBezTo>
                <a:cubicBezTo>
                  <a:pt x="1345543" y="149759"/>
                  <a:pt x="1356852" y="145006"/>
                  <a:pt x="1366684" y="138451"/>
                </a:cubicBezTo>
                <a:cubicBezTo>
                  <a:pt x="1382249" y="115103"/>
                  <a:pt x="1397548" y="90972"/>
                  <a:pt x="1415845" y="69625"/>
                </a:cubicBezTo>
                <a:cubicBezTo>
                  <a:pt x="1424894" y="59068"/>
                  <a:pt x="1435510" y="49960"/>
                  <a:pt x="1445342" y="40128"/>
                </a:cubicBezTo>
                <a:cubicBezTo>
                  <a:pt x="1452242" y="19429"/>
                  <a:pt x="1451552" y="-4721"/>
                  <a:pt x="1484671" y="799"/>
                </a:cubicBezTo>
                <a:cubicBezTo>
                  <a:pt x="1496327" y="2742"/>
                  <a:pt x="1503369" y="15665"/>
                  <a:pt x="1514167" y="20464"/>
                </a:cubicBezTo>
                <a:cubicBezTo>
                  <a:pt x="1533109" y="28883"/>
                  <a:pt x="1573161" y="40128"/>
                  <a:pt x="1573161" y="40128"/>
                </a:cubicBezTo>
                <a:cubicBezTo>
                  <a:pt x="1592826" y="53238"/>
                  <a:pt x="1609734" y="71983"/>
                  <a:pt x="1632155" y="79457"/>
                </a:cubicBezTo>
                <a:cubicBezTo>
                  <a:pt x="1641987" y="82735"/>
                  <a:pt x="1652381" y="84655"/>
                  <a:pt x="1661651" y="89290"/>
                </a:cubicBezTo>
                <a:cubicBezTo>
                  <a:pt x="1672220" y="94575"/>
                  <a:pt x="1682070" y="101389"/>
                  <a:pt x="1691148" y="108954"/>
                </a:cubicBezTo>
                <a:cubicBezTo>
                  <a:pt x="1701830" y="117856"/>
                  <a:pt x="1708490" y="131698"/>
                  <a:pt x="1720645" y="138451"/>
                </a:cubicBezTo>
                <a:cubicBezTo>
                  <a:pt x="1738765" y="148517"/>
                  <a:pt x="1759974" y="151560"/>
                  <a:pt x="1779638" y="158115"/>
                </a:cubicBezTo>
                <a:cubicBezTo>
                  <a:pt x="1846580" y="180429"/>
                  <a:pt x="1798787" y="167086"/>
                  <a:pt x="1927122" y="177780"/>
                </a:cubicBezTo>
                <a:cubicBezTo>
                  <a:pt x="1936954" y="181057"/>
                  <a:pt x="1947559" y="182579"/>
                  <a:pt x="1956619" y="187612"/>
                </a:cubicBezTo>
                <a:cubicBezTo>
                  <a:pt x="1977279" y="199090"/>
                  <a:pt x="1992162" y="224010"/>
                  <a:pt x="2015613" y="226941"/>
                </a:cubicBezTo>
                <a:cubicBezTo>
                  <a:pt x="2104027" y="237992"/>
                  <a:pt x="2067848" y="236773"/>
                  <a:pt x="2123767" y="236773"/>
                </a:cubicBezTo>
              </a:path>
            </a:pathLst>
          </a:cu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1" name="Conector recto de flecha 40"/>
          <p:cNvCxnSpPr>
            <a:stCxn id="11" idx="1"/>
            <a:endCxn id="19" idx="3"/>
          </p:cNvCxnSpPr>
          <p:nvPr/>
        </p:nvCxnSpPr>
        <p:spPr>
          <a:xfrm flipH="1" flipV="1">
            <a:off x="2271252" y="4498259"/>
            <a:ext cx="471949" cy="88981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11" idx="1"/>
            <a:endCxn id="20" idx="3"/>
          </p:cNvCxnSpPr>
          <p:nvPr/>
        </p:nvCxnSpPr>
        <p:spPr>
          <a:xfrm flipH="1">
            <a:off x="2271252" y="5388075"/>
            <a:ext cx="471949" cy="58993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endCxn id="51" idx="2"/>
          </p:cNvCxnSpPr>
          <p:nvPr/>
        </p:nvCxnSpPr>
        <p:spPr>
          <a:xfrm flipV="1">
            <a:off x="3657601" y="1848464"/>
            <a:ext cx="919315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sco magnético 50"/>
          <p:cNvSpPr/>
          <p:nvPr/>
        </p:nvSpPr>
        <p:spPr>
          <a:xfrm>
            <a:off x="4576916" y="1376516"/>
            <a:ext cx="806246" cy="943896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REDIS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 flipV="1">
            <a:off x="3652686" y="5262715"/>
            <a:ext cx="571497" cy="98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3652686" y="5579807"/>
            <a:ext cx="55859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H="1" flipV="1">
            <a:off x="4650658" y="4262283"/>
            <a:ext cx="9832" cy="680884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H="1" flipV="1">
            <a:off x="5225846" y="4262283"/>
            <a:ext cx="12290" cy="680884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>
            <a:off x="4970207" y="2320412"/>
            <a:ext cx="0" cy="1101214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endCxn id="15" idx="2"/>
          </p:cNvCxnSpPr>
          <p:nvPr/>
        </p:nvCxnSpPr>
        <p:spPr>
          <a:xfrm>
            <a:off x="5761704" y="3775586"/>
            <a:ext cx="919315" cy="0"/>
          </a:xfrm>
          <a:prstGeom prst="straightConnector1">
            <a:avLst/>
          </a:prstGeom>
          <a:ln w="920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V="1">
            <a:off x="7492181" y="3775586"/>
            <a:ext cx="727586" cy="29499"/>
          </a:xfrm>
          <a:prstGeom prst="straightConnector1">
            <a:avLst/>
          </a:prstGeom>
          <a:ln w="920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8695350" y="2951026"/>
            <a:ext cx="11627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GRAFANA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5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25553" cy="821635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Software y versiones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31235"/>
            <a:ext cx="10825552" cy="4610127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Plataforma de desarrollo: MacBookPro 2017 16GB</a:t>
            </a: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Software usado en arquitectura propuesta:</a:t>
            </a:r>
            <a:endParaRPr lang="es-ES" dirty="0"/>
          </a:p>
          <a:p>
            <a:pPr lvl="1"/>
            <a:r>
              <a:rPr lang="es-ES" dirty="0"/>
              <a:t>Spark </a:t>
            </a:r>
            <a:r>
              <a:rPr lang="es-ES" dirty="0" smtClean="0"/>
              <a:t>1.6.2</a:t>
            </a:r>
            <a:endParaRPr lang="es-ES" dirty="0"/>
          </a:p>
          <a:p>
            <a:pPr lvl="2"/>
            <a:r>
              <a:rPr lang="es-ES" dirty="0"/>
              <a:t>Spark CSV</a:t>
            </a:r>
          </a:p>
          <a:p>
            <a:pPr lvl="1"/>
            <a:r>
              <a:rPr lang="es-ES" dirty="0"/>
              <a:t>Kafka </a:t>
            </a:r>
            <a:r>
              <a:rPr lang="es-ES" dirty="0" smtClean="0"/>
              <a:t>2.11.0</a:t>
            </a:r>
          </a:p>
          <a:p>
            <a:pPr lvl="1"/>
            <a:r>
              <a:rPr lang="es-ES" dirty="0" smtClean="0"/>
              <a:t>Redis 4.0.9</a:t>
            </a:r>
            <a:endParaRPr lang="es-ES" dirty="0"/>
          </a:p>
          <a:p>
            <a:pPr lvl="1"/>
            <a:r>
              <a:rPr lang="es-ES" dirty="0"/>
              <a:t>Zookeeper 2.11.0</a:t>
            </a:r>
          </a:p>
          <a:p>
            <a:pPr lvl="1"/>
            <a:r>
              <a:rPr lang="es-ES" dirty="0"/>
              <a:t>Druid 0.12.0</a:t>
            </a:r>
          </a:p>
          <a:p>
            <a:pPr lvl="1"/>
            <a:r>
              <a:rPr lang="es-ES" dirty="0"/>
              <a:t>Grafana </a:t>
            </a:r>
            <a:r>
              <a:rPr lang="es-ES" dirty="0" smtClean="0"/>
              <a:t>5.1.2</a:t>
            </a:r>
            <a:endParaRPr lang="es-ES" dirty="0"/>
          </a:p>
          <a:p>
            <a:pPr lvl="1"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45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1"/>
            <a:ext cx="10653274" cy="755374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Proceso Batch multas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64975"/>
            <a:ext cx="10653275" cy="4676388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Este proceso se encarga de leer un dataset compuesto por varios archivos csv que contienen datos sobre las multas de circulación de la ciudad de Madrid.</a:t>
            </a:r>
          </a:p>
          <a:p>
            <a:pPr marL="0" indent="0">
              <a:spcBef>
                <a:spcPct val="0"/>
              </a:spcBef>
              <a:buNone/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Este dataset se obtuvo del portal de datos abiertos del ayuntamiento de Madrid.</a:t>
            </a: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Los lanzamos desde este proceso para simular tiempo real para la parte Streaming.</a:t>
            </a:r>
          </a:p>
          <a:p>
            <a:pPr marL="0" indent="0">
              <a:spcBef>
                <a:spcPct val="0"/>
              </a:spcBef>
              <a:buNone/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Esta carga se realiza mediante un proceso scala que lee de uno en uno esos archivos csv con los datos y tras un procesado, los envía a un tópico de Kafka llamado “multas”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59874"/>
              </p:ext>
            </p:extLst>
          </p:nvPr>
        </p:nvGraphicFramePr>
        <p:xfrm>
          <a:off x="824407" y="3190453"/>
          <a:ext cx="10333923" cy="680620"/>
        </p:xfrm>
        <a:graphic>
          <a:graphicData uri="http://schemas.openxmlformats.org/drawingml/2006/table">
            <a:tbl>
              <a:tblPr/>
              <a:tblGrid>
                <a:gridCol w="668321"/>
                <a:gridCol w="760216"/>
                <a:gridCol w="278466"/>
                <a:gridCol w="334161"/>
                <a:gridCol w="359223"/>
                <a:gridCol w="400992"/>
                <a:gridCol w="512380"/>
                <a:gridCol w="367577"/>
                <a:gridCol w="980205"/>
                <a:gridCol w="3252499"/>
                <a:gridCol w="490104"/>
                <a:gridCol w="559719"/>
                <a:gridCol w="690599"/>
                <a:gridCol w="679461"/>
              </a:tblGrid>
              <a:tr h="1701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CALIFICACION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LUGAR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ANIO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IMP_BOL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DESCUENTO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PUNTOS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DENUNCIANTE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HECHO-BOL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VEL_LIMITE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VEL_CIRCULA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COORDENADA_X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COORDENADA_Y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1701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GRAVE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S/N AV SENECA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09.21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POLICIA MUNICIPAL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SOBREPASAR LA VELOCIDADMçXIMA EN VêAS LIMITADAS HASTA 50km/h.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1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GRAVE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S/N VIA DE DUBLIN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08.56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POLICIA MUNICIPAL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SOBREPASAR LA VELOCIDADMçXIMA EN VêAS LIMITADAS HASTA 50km/h.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1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EMBAJADORES 66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AGENTES DE MOVILIDAD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RESPETAR LAS SE„ALES EN UNA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VêA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s-E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CIRCULACIîN</a:t>
                      </a:r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RESTRINGIDA O RESERVADA.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440273.89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4473194.57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7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765379" cy="702365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Proceso Batch multas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1965"/>
            <a:ext cx="9765378" cy="4729397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ES_tradnl" dirty="0" smtClean="0">
                <a:latin typeface="+mj-lt"/>
                <a:ea typeface="+mj-ea"/>
                <a:cs typeface="+mj-cs"/>
              </a:rPr>
              <a:t> </a:t>
            </a:r>
            <a:r>
              <a:rPr lang="es-ES_tradnl" dirty="0">
                <a:solidFill>
                  <a:schemeClr val="bg1"/>
                </a:solidFill>
              </a:rPr>
              <a:t>Proceso Batch multas</a:t>
            </a:r>
          </a:p>
          <a:p>
            <a:pPr marL="0" indent="0">
              <a:spcBef>
                <a:spcPct val="0"/>
              </a:spcBef>
              <a:buNone/>
            </a:pPr>
            <a:endParaRPr lang="es-ES_tradn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Proceso alternativo 3"/>
          <p:cNvSpPr/>
          <p:nvPr/>
        </p:nvSpPr>
        <p:spPr>
          <a:xfrm>
            <a:off x="4946590" y="3623397"/>
            <a:ext cx="909485" cy="825909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SCALA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Proceso alternativo 4"/>
          <p:cNvSpPr/>
          <p:nvPr/>
        </p:nvSpPr>
        <p:spPr>
          <a:xfrm>
            <a:off x="7990582" y="3608648"/>
            <a:ext cx="1563329" cy="825909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KAFKA</a:t>
            </a:r>
            <a:endParaRPr lang="es-ES_tradnl" dirty="0"/>
          </a:p>
        </p:txBody>
      </p:sp>
      <p:sp>
        <p:nvSpPr>
          <p:cNvPr id="6" name="Multidocumento 5"/>
          <p:cNvSpPr/>
          <p:nvPr/>
        </p:nvSpPr>
        <p:spPr>
          <a:xfrm>
            <a:off x="2157438" y="3638144"/>
            <a:ext cx="1012722" cy="796413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Multas</a:t>
            </a:r>
            <a:endParaRPr lang="es-ES_tradnl" sz="1200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stCxn id="4" idx="1"/>
            <a:endCxn id="6" idx="3"/>
          </p:cNvCxnSpPr>
          <p:nvPr/>
        </p:nvCxnSpPr>
        <p:spPr>
          <a:xfrm flipH="1" flipV="1">
            <a:off x="3170160" y="4036351"/>
            <a:ext cx="1776430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3"/>
            <a:endCxn id="5" idx="1"/>
          </p:cNvCxnSpPr>
          <p:nvPr/>
        </p:nvCxnSpPr>
        <p:spPr>
          <a:xfrm flipV="1">
            <a:off x="5856075" y="4021603"/>
            <a:ext cx="2134507" cy="1474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499155" y="3676663"/>
            <a:ext cx="120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MULTAS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1431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95466" cy="675861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Proceso Batch multas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1285461"/>
            <a:ext cx="10295466" cy="4755901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es-ES_tradnl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Estructura y paquetería							    Diagrama de clases</a:t>
            </a: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 lvl="8"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s-ES_tradnl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39" y="2266122"/>
            <a:ext cx="3987903" cy="30347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33" y="2411895"/>
            <a:ext cx="38385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7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55709" cy="689113"/>
          </a:xfrm>
          <a:solidFill>
            <a:schemeClr val="accent6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Proceso Batch multas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98713"/>
            <a:ext cx="10255708" cy="4742649"/>
          </a:xfr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s-ES_tradnl" dirty="0" smtClean="0">
                <a:latin typeface="+mj-lt"/>
                <a:ea typeface="+mj-ea"/>
                <a:cs typeface="+mj-cs"/>
              </a:rPr>
              <a:t>Diagrama de estados</a:t>
            </a:r>
            <a:endParaRPr lang="es-ES_tradn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22" y="2012687"/>
            <a:ext cx="1447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65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1249</Words>
  <Application>Microsoft Office PowerPoint</Application>
  <PresentationFormat>Panorámica</PresentationFormat>
  <Paragraphs>411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Faceta</vt:lpstr>
      <vt:lpstr>Proyecto fin de Master Kschool</vt:lpstr>
      <vt:lpstr>Escenario</vt:lpstr>
      <vt:lpstr>Objetivo</vt:lpstr>
      <vt:lpstr>Alcance</vt:lpstr>
      <vt:lpstr>Software y versiones</vt:lpstr>
      <vt:lpstr>Proceso Batch multas</vt:lpstr>
      <vt:lpstr>Proceso Batch multas</vt:lpstr>
      <vt:lpstr>Proceso Batch multas</vt:lpstr>
      <vt:lpstr>Proceso Batch multas</vt:lpstr>
      <vt:lpstr>Proceso Batch Clima</vt:lpstr>
      <vt:lpstr>Proceso Batch Clima</vt:lpstr>
      <vt:lpstr>Proceso Batch Clima</vt:lpstr>
      <vt:lpstr>Proceso Batch Clima</vt:lpstr>
      <vt:lpstr>Proceso Streaming</vt:lpstr>
      <vt:lpstr>Proceso Streaming</vt:lpstr>
      <vt:lpstr>Proceso Streaming</vt:lpstr>
      <vt:lpstr>Proceso Streaming</vt:lpstr>
      <vt:lpstr>Visualización de datos</vt:lpstr>
      <vt:lpstr>Visualización de datos</vt:lpstr>
      <vt:lpstr>Visualización de datos</vt:lpstr>
      <vt:lpstr>Visualización de datos</vt:lpstr>
      <vt:lpstr>TFM Arquitectura BigData</vt:lpstr>
    </vt:vector>
  </TitlesOfParts>
  <Company>HP CDS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 de Master Kschool</dc:title>
  <dc:creator>RodriguezR</dc:creator>
  <cp:lastModifiedBy>RodriguezR</cp:lastModifiedBy>
  <cp:revision>54</cp:revision>
  <dcterms:created xsi:type="dcterms:W3CDTF">2018-02-28T10:38:56Z</dcterms:created>
  <dcterms:modified xsi:type="dcterms:W3CDTF">2018-06-01T12:24:22Z</dcterms:modified>
</cp:coreProperties>
</file>