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656c7ed61_5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656c7ed61_5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1656c7ed61_5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656c7ed61_5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656c7ed61_5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1656c7ed61_5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656c7ed61_5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656c7ed61_5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1656c7ed61_5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656c7ed61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656c7ed61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1656c7ed61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656c7ed61_2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656c7ed61_2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1656c7ed61_2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656c7ed61_2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656c7ed61_2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1656c7ed61_2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5b544b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65b544bf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1165b544bf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656c7ed6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1656c7ed6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656c7ed61_2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1656c7ed61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656c7ed61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1656c7ed61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656c7ed61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656c7ed61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1656c7ed61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656c7ed61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656c7ed61_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My previous groupmates talked about, Chain-model based hybrid system and Transformer system. Now, I will be talking about the third baseline method. </a:t>
            </a:r>
            <a:r>
              <a:rPr lang="en-US"/>
              <a:t>The third baseline method is based on the CTC-CRF, which was recently proposed. The CTC-CRF algorithm is similar to CTC in that it uses a hidden state sequence to determine the alignment between a label sequence and an input feature sequence, and the hidden state sequence is then mapped to a unique label sequence by removing consecutive repetitive labels and blanks from the input feature sequence. The conditional random field (CRF) defines the posteriori of the hidden state sequence, and the potential function of the CRF is defined as the sum of the node potential and the edge potential. The notion of node potential is the same as that of CTC, and the realization of edge potential is accomplished by an n-gram LM of labeled data. In CTC, conditional independence between hidden states is avoided by including the likelihood of the phrase into the potential, which is a logical consequence of doing so.</a:t>
            </a:r>
            <a:endParaRPr/>
          </a:p>
        </p:txBody>
      </p:sp>
      <p:sp>
        <p:nvSpPr>
          <p:cNvPr id="143" name="Google Shape;143;g11656c7ed61_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656c7ed61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656c7ed61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1656c7ed61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427703" y="1784556"/>
            <a:ext cx="8229600" cy="16886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420328" y="3694468"/>
            <a:ext cx="8229600" cy="678426"/>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1792288" y="459581"/>
            <a:ext cx="5486400" cy="3086100"/>
          </a:xfrm>
          <a:prstGeom prst="rect">
            <a:avLst/>
          </a:prstGeom>
          <a:noFill/>
          <a:ln>
            <a:noFill/>
          </a:ln>
        </p:spPr>
      </p:sp>
      <p:sp>
        <p:nvSpPr>
          <p:cNvPr id="75" name="Google Shape;75;p1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13"/>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463714" y="1312606"/>
            <a:ext cx="8246070" cy="346587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5"/>
          <p:cNvSpPr txBox="1"/>
          <p:nvPr>
            <p:ph type="title"/>
          </p:nvPr>
        </p:nvSpPr>
        <p:spPr>
          <a:xfrm>
            <a:off x="532692" y="271648"/>
            <a:ext cx="8093365"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522131" y="1655517"/>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5"/>
          <p:cNvSpPr txBox="1"/>
          <p:nvPr>
            <p:ph idx="2" type="body"/>
          </p:nvPr>
        </p:nvSpPr>
        <p:spPr>
          <a:xfrm>
            <a:off x="522131" y="2127914"/>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5"/>
          <p:cNvSpPr txBox="1"/>
          <p:nvPr>
            <p:ph idx="3" type="body"/>
          </p:nvPr>
        </p:nvSpPr>
        <p:spPr>
          <a:xfrm>
            <a:off x="4557252" y="1655517"/>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
          <p:cNvSpPr txBox="1"/>
          <p:nvPr>
            <p:ph idx="4" type="body"/>
          </p:nvPr>
        </p:nvSpPr>
        <p:spPr>
          <a:xfrm>
            <a:off x="4557252" y="2127914"/>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4353825" y="1895175"/>
            <a:ext cx="4311000" cy="14454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r">
              <a:spcBef>
                <a:spcPts val="0"/>
              </a:spcBef>
              <a:spcAft>
                <a:spcPts val="0"/>
              </a:spcAft>
              <a:buClr>
                <a:srgbClr val="0070C0"/>
              </a:buClr>
              <a:buSzPts val="3240"/>
              <a:buFont typeface="Calibri"/>
              <a:buNone/>
            </a:pPr>
            <a:r>
              <a:rPr lang="en-US" sz="2240"/>
              <a:t>THE SLT 2021 CHILDREN SPEECH RECOGNITION CHALLENGE: OPEN DATASETS, RULES AND BASELINES</a:t>
            </a:r>
            <a:endParaRPr sz="2240"/>
          </a:p>
        </p:txBody>
      </p:sp>
      <p:sp>
        <p:nvSpPr>
          <p:cNvPr id="97" name="Google Shape;97;p14"/>
          <p:cNvSpPr txBox="1"/>
          <p:nvPr>
            <p:ph idx="1" type="subTitle"/>
          </p:nvPr>
        </p:nvSpPr>
        <p:spPr>
          <a:xfrm>
            <a:off x="464575" y="3753458"/>
            <a:ext cx="8192728" cy="730043"/>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17201094</a:t>
            </a:r>
            <a:r>
              <a:rPr lang="en-US" sz="1100">
                <a:latin typeface="Arial"/>
                <a:ea typeface="Arial"/>
                <a:cs typeface="Arial"/>
                <a:sym typeface="Arial"/>
              </a:rPr>
              <a:t> - </a:t>
            </a:r>
            <a:r>
              <a:rPr lang="en-US" sz="1100">
                <a:latin typeface="Arial"/>
                <a:ea typeface="Arial"/>
                <a:cs typeface="Arial"/>
                <a:sym typeface="Arial"/>
              </a:rPr>
              <a:t>Mashuk Arefin Pranjol</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18101213</a:t>
            </a:r>
            <a:r>
              <a:rPr lang="en-US" sz="1100">
                <a:latin typeface="Arial"/>
                <a:ea typeface="Arial"/>
                <a:cs typeface="Arial"/>
                <a:sym typeface="Arial"/>
              </a:rPr>
              <a:t> - </a:t>
            </a:r>
            <a:r>
              <a:rPr lang="en-US" sz="1100">
                <a:latin typeface="Arial"/>
                <a:ea typeface="Arial"/>
                <a:cs typeface="Arial"/>
                <a:sym typeface="Arial"/>
              </a:rPr>
              <a:t>Jahidul Hasan</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18301001</a:t>
            </a:r>
            <a:r>
              <a:rPr lang="en-US" sz="1100">
                <a:latin typeface="Arial"/>
                <a:ea typeface="Arial"/>
                <a:cs typeface="Arial"/>
                <a:sym typeface="Arial"/>
              </a:rPr>
              <a:t> - </a:t>
            </a:r>
            <a:r>
              <a:rPr lang="en-US" sz="1100">
                <a:latin typeface="Arial"/>
                <a:ea typeface="Arial"/>
                <a:cs typeface="Arial"/>
                <a:sym typeface="Arial"/>
              </a:rPr>
              <a:t>Farhin Rahman</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18301007</a:t>
            </a:r>
            <a:r>
              <a:rPr lang="en-US" sz="1100">
                <a:latin typeface="Arial"/>
                <a:ea typeface="Arial"/>
                <a:cs typeface="Arial"/>
                <a:sym typeface="Arial"/>
              </a:rPr>
              <a:t> - </a:t>
            </a:r>
            <a:r>
              <a:rPr lang="en-US" sz="1100">
                <a:latin typeface="Arial"/>
                <a:ea typeface="Arial"/>
                <a:cs typeface="Arial"/>
                <a:sym typeface="Arial"/>
              </a:rPr>
              <a:t>Saiadul Arfain</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19101350</a:t>
            </a:r>
            <a:r>
              <a:rPr lang="en-US" sz="1100">
                <a:latin typeface="Arial"/>
                <a:ea typeface="Arial"/>
                <a:cs typeface="Arial"/>
                <a:sym typeface="Arial"/>
              </a:rPr>
              <a:t> - </a:t>
            </a:r>
            <a:r>
              <a:rPr lang="en-US" sz="1100">
                <a:latin typeface="Arial"/>
                <a:ea typeface="Arial"/>
                <a:cs typeface="Arial"/>
                <a:sym typeface="Arial"/>
              </a:rPr>
              <a:t>Bushra Yesmeen Anika</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20101214</a:t>
            </a:r>
            <a:r>
              <a:rPr lang="en-US" sz="1100">
                <a:latin typeface="Arial"/>
                <a:ea typeface="Arial"/>
                <a:cs typeface="Arial"/>
                <a:sym typeface="Arial"/>
              </a:rPr>
              <a:t> - </a:t>
            </a:r>
            <a:r>
              <a:rPr lang="en-US" sz="1100">
                <a:latin typeface="Arial"/>
                <a:ea typeface="Arial"/>
                <a:cs typeface="Arial"/>
                <a:sym typeface="Arial"/>
              </a:rPr>
              <a:t>Tanjib Ahmed</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20101298</a:t>
            </a:r>
            <a:r>
              <a:rPr lang="en-US" sz="1100">
                <a:latin typeface="Arial"/>
                <a:ea typeface="Arial"/>
                <a:cs typeface="Arial"/>
                <a:sym typeface="Arial"/>
              </a:rPr>
              <a:t> - </a:t>
            </a:r>
            <a:r>
              <a:rPr lang="en-US" sz="1100">
                <a:latin typeface="Arial"/>
                <a:ea typeface="Arial"/>
                <a:cs typeface="Arial"/>
                <a:sym typeface="Arial"/>
              </a:rPr>
              <a:t>Ehsanur Rahman Rhythm</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Font typeface="Arial"/>
              <a:buNone/>
            </a:pPr>
            <a:r>
              <a:rPr lang="en-US" sz="1100">
                <a:latin typeface="Arial"/>
                <a:ea typeface="Arial"/>
                <a:cs typeface="Arial"/>
                <a:sym typeface="Arial"/>
              </a:rPr>
              <a:t>20141003</a:t>
            </a:r>
            <a:r>
              <a:rPr lang="en-US" sz="1100">
                <a:latin typeface="Arial"/>
                <a:ea typeface="Arial"/>
                <a:cs typeface="Arial"/>
                <a:sym typeface="Arial"/>
              </a:rPr>
              <a:t> - </a:t>
            </a:r>
            <a:r>
              <a:rPr lang="en-US" sz="1100">
                <a:latin typeface="Arial"/>
                <a:ea typeface="Arial"/>
                <a:cs typeface="Arial"/>
                <a:sym typeface="Arial"/>
              </a:rPr>
              <a:t>Rajvir Ahmed Shuvo</a:t>
            </a:r>
            <a:endParaRPr sz="1100">
              <a:latin typeface="Arial"/>
              <a:ea typeface="Arial"/>
              <a:cs typeface="Arial"/>
              <a:sym typeface="Arial"/>
            </a:endParaRPr>
          </a:p>
          <a:p>
            <a:pPr indent="0" lvl="0" marL="0" rtl="0" algn="r">
              <a:lnSpc>
                <a:spcPct val="80000"/>
              </a:lnSpc>
              <a:spcBef>
                <a:spcPts val="0"/>
              </a:spcBef>
              <a:spcAft>
                <a:spcPts val="0"/>
              </a:spcAft>
              <a:buClr>
                <a:schemeClr val="dk1"/>
              </a:buClr>
              <a:buSzPts val="275"/>
              <a:buNone/>
            </a:pPr>
            <a:r>
              <a:rPr lang="en-US" sz="1100">
                <a:latin typeface="Arial"/>
                <a:ea typeface="Arial"/>
                <a:cs typeface="Arial"/>
                <a:sym typeface="Arial"/>
              </a:rPr>
              <a:t>20141046</a:t>
            </a:r>
            <a:r>
              <a:rPr lang="en-US" sz="1100">
                <a:latin typeface="Arial"/>
                <a:ea typeface="Arial"/>
                <a:cs typeface="Arial"/>
                <a:sym typeface="Arial"/>
              </a:rPr>
              <a:t> - </a:t>
            </a:r>
            <a:r>
              <a:rPr lang="en-US" sz="1100">
                <a:latin typeface="Arial"/>
                <a:ea typeface="Arial"/>
                <a:cs typeface="Arial"/>
                <a:sym typeface="Arial"/>
              </a:rPr>
              <a:t>Md. Abdullah Al Masum Anas</a:t>
            </a:r>
            <a:endParaRPr sz="11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2392106" y="406537"/>
            <a:ext cx="62838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 setup(first baseline)</a:t>
            </a:r>
            <a:endParaRPr/>
          </a:p>
        </p:txBody>
      </p:sp>
      <p:sp>
        <p:nvSpPr>
          <p:cNvPr id="161" name="Google Shape;161;p23"/>
          <p:cNvSpPr txBox="1"/>
          <p:nvPr>
            <p:ph idx="1" type="body"/>
          </p:nvPr>
        </p:nvSpPr>
        <p:spPr>
          <a:xfrm>
            <a:off x="2389238" y="1268361"/>
            <a:ext cx="6304800" cy="3420000"/>
          </a:xfrm>
          <a:prstGeom prst="rect">
            <a:avLst/>
          </a:prstGeom>
        </p:spPr>
        <p:txBody>
          <a:bodyPr anchorCtr="0" anchor="t" bIns="45700" lIns="91425" spcFirstLastPara="1" rIns="91425" wrap="square" tIns="45700">
            <a:noAutofit/>
          </a:bodyPr>
          <a:lstStyle/>
          <a:p>
            <a:pPr indent="-323850" lvl="0" marL="457200" rtl="0" algn="l">
              <a:lnSpc>
                <a:spcPct val="150000"/>
              </a:lnSpc>
              <a:spcBef>
                <a:spcPts val="560"/>
              </a:spcBef>
              <a:spcAft>
                <a:spcPts val="0"/>
              </a:spcAft>
              <a:buClr>
                <a:schemeClr val="dk1"/>
              </a:buClr>
              <a:buSzPts val="1500"/>
              <a:buChar char="•"/>
            </a:pPr>
            <a:r>
              <a:rPr lang="en-US" sz="1500">
                <a:solidFill>
                  <a:schemeClr val="dk1"/>
                </a:solidFill>
              </a:rPr>
              <a:t>71-dimensional melfilterbanks features as the input of the acoustics model.</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single convolutional layer with the kernel of 3.</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19 hidden layers of a 256-dimensional Time Delay Neural Network (TDNN).</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1280-dimensional fully connection layer with activation function of ReLU.</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Tri-gram language model.</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After combining the HMM model, the size of the final ‘HCLG‘ graph is 384M.</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392106" y="406537"/>
            <a:ext cx="6283800" cy="725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30555"/>
              <a:buFont typeface="Arial"/>
              <a:buNone/>
            </a:pPr>
            <a:r>
              <a:rPr lang="en-US"/>
              <a:t>Experiment setup(Second baseline)</a:t>
            </a:r>
            <a:endParaRPr/>
          </a:p>
        </p:txBody>
      </p:sp>
      <p:sp>
        <p:nvSpPr>
          <p:cNvPr id="168" name="Google Shape;168;p24"/>
          <p:cNvSpPr txBox="1"/>
          <p:nvPr>
            <p:ph idx="1" type="body"/>
          </p:nvPr>
        </p:nvSpPr>
        <p:spPr>
          <a:xfrm>
            <a:off x="2389238" y="1268361"/>
            <a:ext cx="6304800" cy="3420000"/>
          </a:xfrm>
          <a:prstGeom prst="rect">
            <a:avLst/>
          </a:prstGeom>
        </p:spPr>
        <p:txBody>
          <a:bodyPr anchorCtr="0" anchor="t" bIns="45700" lIns="91425" spcFirstLastPara="1" rIns="91425" wrap="square" tIns="45700">
            <a:normAutofit fontScale="70000" lnSpcReduction="20000"/>
          </a:bodyPr>
          <a:lstStyle/>
          <a:p>
            <a:pPr indent="-368617" lvl="0" marL="457200" rtl="0" algn="l">
              <a:lnSpc>
                <a:spcPct val="150000"/>
              </a:lnSpc>
              <a:spcBef>
                <a:spcPts val="560"/>
              </a:spcBef>
              <a:spcAft>
                <a:spcPts val="0"/>
              </a:spcAft>
              <a:buClr>
                <a:schemeClr val="dk1"/>
              </a:buClr>
              <a:buSzPct val="100000"/>
              <a:buChar char="•"/>
            </a:pPr>
            <a:r>
              <a:rPr lang="en-US" sz="3150">
                <a:solidFill>
                  <a:schemeClr val="dk1"/>
                </a:solidFill>
              </a:rPr>
              <a:t>ESPnet end-to-end speech processing toolkit.</a:t>
            </a:r>
            <a:endParaRPr sz="3150">
              <a:solidFill>
                <a:schemeClr val="dk1"/>
              </a:solidFill>
            </a:endParaRPr>
          </a:p>
          <a:p>
            <a:pPr indent="-368617" lvl="0" marL="457200" rtl="0" algn="l">
              <a:lnSpc>
                <a:spcPct val="150000"/>
              </a:lnSpc>
              <a:spcBef>
                <a:spcPts val="0"/>
              </a:spcBef>
              <a:spcAft>
                <a:spcPts val="0"/>
              </a:spcAft>
              <a:buClr>
                <a:schemeClr val="dk1"/>
              </a:buClr>
              <a:buSzPct val="100000"/>
              <a:buChar char="•"/>
            </a:pPr>
            <a:r>
              <a:rPr lang="en-US" sz="3150">
                <a:solidFill>
                  <a:schemeClr val="dk1"/>
                </a:solidFill>
              </a:rPr>
              <a:t>12-layer encoder and 6-layer decoder.</a:t>
            </a:r>
            <a:endParaRPr sz="3150">
              <a:solidFill>
                <a:schemeClr val="dk1"/>
              </a:solidFill>
            </a:endParaRPr>
          </a:p>
          <a:p>
            <a:pPr indent="-368617" lvl="0" marL="457200" rtl="0" algn="l">
              <a:lnSpc>
                <a:spcPct val="150000"/>
              </a:lnSpc>
              <a:spcBef>
                <a:spcPts val="0"/>
              </a:spcBef>
              <a:spcAft>
                <a:spcPts val="0"/>
              </a:spcAft>
              <a:buClr>
                <a:schemeClr val="dk1"/>
              </a:buClr>
              <a:buSzPct val="100000"/>
              <a:buChar char="•"/>
            </a:pPr>
            <a:r>
              <a:rPr lang="en-US" sz="3150">
                <a:solidFill>
                  <a:schemeClr val="dk1"/>
                </a:solidFill>
              </a:rPr>
              <a:t>Whole network is trained for 50 epochs.</a:t>
            </a:r>
            <a:endParaRPr sz="3150">
              <a:solidFill>
                <a:schemeClr val="dk1"/>
              </a:solidFill>
            </a:endParaRPr>
          </a:p>
          <a:p>
            <a:pPr indent="-471536" lvl="0" marL="457200" rtl="0" algn="l">
              <a:lnSpc>
                <a:spcPct val="150000"/>
              </a:lnSpc>
              <a:spcBef>
                <a:spcPts val="0"/>
              </a:spcBef>
              <a:spcAft>
                <a:spcPts val="0"/>
              </a:spcAft>
              <a:buClr>
                <a:schemeClr val="dk1"/>
              </a:buClr>
              <a:buSzPct val="173504"/>
              <a:buChar char="•"/>
            </a:pPr>
            <a:r>
              <a:rPr lang="en-US" sz="3150">
                <a:solidFill>
                  <a:schemeClr val="dk1"/>
                </a:solidFill>
              </a:rPr>
              <a:t>5140 commonly used Chinese characters as the modeling units</a:t>
            </a:r>
            <a:r>
              <a:rPr lang="en-US" sz="5465">
                <a:solidFill>
                  <a:schemeClr val="dk1"/>
                </a:solidFill>
              </a:rPr>
              <a:t>.</a:t>
            </a:r>
            <a:endParaRPr sz="5465">
              <a:solidFill>
                <a:schemeClr val="dk1"/>
              </a:solidFill>
            </a:endParaRPr>
          </a:p>
          <a:p>
            <a:pPr indent="0" lvl="0" marL="0" rtl="0" algn="l">
              <a:spcBef>
                <a:spcPts val="5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2334181" y="149037"/>
            <a:ext cx="6283800" cy="725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Experiment Setup(third baseline)</a:t>
            </a:r>
            <a:endParaRPr/>
          </a:p>
        </p:txBody>
      </p:sp>
      <p:sp>
        <p:nvSpPr>
          <p:cNvPr id="175" name="Google Shape;175;p25"/>
          <p:cNvSpPr txBox="1"/>
          <p:nvPr>
            <p:ph idx="1" type="body"/>
          </p:nvPr>
        </p:nvSpPr>
        <p:spPr>
          <a:xfrm>
            <a:off x="2334163" y="861761"/>
            <a:ext cx="6304800" cy="3420000"/>
          </a:xfrm>
          <a:prstGeom prst="rect">
            <a:avLst/>
          </a:prstGeom>
        </p:spPr>
        <p:txBody>
          <a:bodyPr anchorCtr="0" anchor="t" bIns="45700" lIns="91425" spcFirstLastPara="1" rIns="91425" wrap="square" tIns="45700">
            <a:noAutofit/>
          </a:bodyPr>
          <a:lstStyle/>
          <a:p>
            <a:pPr indent="-323850" lvl="0" marL="457200" rtl="0" algn="l">
              <a:lnSpc>
                <a:spcPct val="150000"/>
              </a:lnSpc>
              <a:spcBef>
                <a:spcPts val="560"/>
              </a:spcBef>
              <a:spcAft>
                <a:spcPts val="0"/>
              </a:spcAft>
              <a:buClr>
                <a:schemeClr val="dk1"/>
              </a:buClr>
              <a:buSzPts val="1500"/>
              <a:buChar char="•"/>
            </a:pPr>
            <a:r>
              <a:rPr lang="en-US" sz="1500">
                <a:solidFill>
                  <a:schemeClr val="dk1"/>
                </a:solidFill>
              </a:rPr>
              <a:t>CAT to build CTC-CRF baseline.</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AM network is two blocks of VGG layers.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6-layer BLSTM.</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3 input channels.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BLSTM has 512 hidden units per direction and the total number of parameters is 37M.</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dropout probability of 0.5 is applied to the LSTM.</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CTC loss with a weight 0.01 is combined with the CRF.</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Aishell lexicon.</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tri-gram word based language model.</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rPr>
              <a:t>The size of decoding graph is 142M.</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2399750" y="53674"/>
            <a:ext cx="6283800" cy="762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and Analysis</a:t>
            </a:r>
            <a:endParaRPr/>
          </a:p>
        </p:txBody>
      </p:sp>
      <p:sp>
        <p:nvSpPr>
          <p:cNvPr id="182" name="Google Shape;182;p26"/>
          <p:cNvSpPr txBox="1"/>
          <p:nvPr>
            <p:ph idx="1" type="body"/>
          </p:nvPr>
        </p:nvSpPr>
        <p:spPr>
          <a:xfrm>
            <a:off x="2389238" y="1268361"/>
            <a:ext cx="6304800" cy="3420000"/>
          </a:xfrm>
          <a:prstGeom prst="rect">
            <a:avLst/>
          </a:prstGeom>
        </p:spPr>
        <p:txBody>
          <a:bodyPr anchorCtr="0" anchor="t" bIns="45700" lIns="91425" spcFirstLastPara="1" rIns="91425" wrap="square" tIns="45700">
            <a:normAutofit lnSpcReduction="10000"/>
          </a:bodyPr>
          <a:lstStyle/>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457200" rtl="0" algn="l">
              <a:spcBef>
                <a:spcPts val="560"/>
              </a:spcBef>
              <a:spcAft>
                <a:spcPts val="0"/>
              </a:spcAft>
              <a:buNone/>
            </a:pPr>
            <a:r>
              <a:t/>
            </a:r>
            <a:endParaRPr sz="1400"/>
          </a:p>
          <a:p>
            <a:pPr indent="-317500" lvl="0" marL="457200" rtl="0" algn="l">
              <a:spcBef>
                <a:spcPts val="560"/>
              </a:spcBef>
              <a:spcAft>
                <a:spcPts val="0"/>
              </a:spcAft>
              <a:buSzPts val="1400"/>
              <a:buChar char="➢"/>
            </a:pPr>
            <a:r>
              <a:rPr lang="en-US" sz="1400"/>
              <a:t>The CER on CC is significantly worse which suggest children’s conversational speech is more challenging to recognize.</a:t>
            </a:r>
            <a:endParaRPr sz="1400"/>
          </a:p>
          <a:p>
            <a:pPr indent="0" lvl="0" marL="0" rtl="0" algn="l">
              <a:spcBef>
                <a:spcPts val="560"/>
              </a:spcBef>
              <a:spcAft>
                <a:spcPts val="0"/>
              </a:spcAft>
              <a:buNone/>
            </a:pPr>
            <a:r>
              <a:t/>
            </a:r>
            <a:endParaRPr sz="1400"/>
          </a:p>
          <a:p>
            <a:pPr indent="-317500" lvl="0" marL="457200" rtl="0" algn="l">
              <a:spcBef>
                <a:spcPts val="560"/>
              </a:spcBef>
              <a:spcAft>
                <a:spcPts val="0"/>
              </a:spcAft>
              <a:buSzPts val="1400"/>
              <a:buChar char="➢"/>
            </a:pPr>
            <a:r>
              <a:rPr lang="en-US" sz="1400"/>
              <a:t>It can be observed that compared with AR, phoneme discriminators are more likely to confuse similar phonemes on the CR set.</a:t>
            </a:r>
            <a:endParaRPr sz="1400"/>
          </a:p>
        </p:txBody>
      </p:sp>
      <p:pic>
        <p:nvPicPr>
          <p:cNvPr id="183" name="Google Shape;183;p26"/>
          <p:cNvPicPr preferRelativeResize="0"/>
          <p:nvPr/>
        </p:nvPicPr>
        <p:blipFill>
          <a:blip r:embed="rId3">
            <a:alphaModFix/>
          </a:blip>
          <a:stretch>
            <a:fillRect/>
          </a:stretch>
        </p:blipFill>
        <p:spPr>
          <a:xfrm>
            <a:off x="2867025" y="815975"/>
            <a:ext cx="5240151" cy="245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2392106" y="406537"/>
            <a:ext cx="62838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Challenge</a:t>
            </a:r>
            <a:r>
              <a:rPr lang="en-US"/>
              <a:t> Rules</a:t>
            </a:r>
            <a:endParaRPr/>
          </a:p>
        </p:txBody>
      </p:sp>
      <p:sp>
        <p:nvSpPr>
          <p:cNvPr id="190" name="Google Shape;190;p27"/>
          <p:cNvSpPr txBox="1"/>
          <p:nvPr>
            <p:ph idx="1" type="body"/>
          </p:nvPr>
        </p:nvSpPr>
        <p:spPr>
          <a:xfrm>
            <a:off x="2389238" y="1268361"/>
            <a:ext cx="6304800" cy="34200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560"/>
              </a:spcBef>
              <a:spcAft>
                <a:spcPts val="0"/>
              </a:spcAft>
              <a:buSzPts val="2000"/>
              <a:buChar char="•"/>
            </a:pPr>
            <a:r>
              <a:rPr lang="en-US" sz="2000"/>
              <a:t>Data augmentation is allowed</a:t>
            </a:r>
            <a:endParaRPr sz="2000"/>
          </a:p>
          <a:p>
            <a:pPr indent="-355600" lvl="0" marL="457200" rtl="0" algn="l">
              <a:lnSpc>
                <a:spcPct val="150000"/>
              </a:lnSpc>
              <a:spcBef>
                <a:spcPts val="0"/>
              </a:spcBef>
              <a:spcAft>
                <a:spcPts val="0"/>
              </a:spcAft>
              <a:buSzPts val="2000"/>
              <a:buChar char="•"/>
            </a:pPr>
            <a:r>
              <a:rPr lang="en-US" sz="2000"/>
              <a:t>Prohibition of using evaluation datasets</a:t>
            </a:r>
            <a:endParaRPr sz="2000"/>
          </a:p>
          <a:p>
            <a:pPr indent="-355600" lvl="0" marL="457200" rtl="0" algn="l">
              <a:lnSpc>
                <a:spcPct val="150000"/>
              </a:lnSpc>
              <a:spcBef>
                <a:spcPts val="0"/>
              </a:spcBef>
              <a:spcAft>
                <a:spcPts val="0"/>
              </a:spcAft>
              <a:buSzPts val="2000"/>
              <a:buChar char="•"/>
            </a:pPr>
            <a:r>
              <a:rPr lang="en-US" sz="2000"/>
              <a:t>Multi-system is not allowed</a:t>
            </a:r>
            <a:endParaRPr sz="2000"/>
          </a:p>
          <a:p>
            <a:pPr indent="-355600" lvl="0" marL="457200" rtl="0" algn="l">
              <a:lnSpc>
                <a:spcPct val="150000"/>
              </a:lnSpc>
              <a:spcBef>
                <a:spcPts val="0"/>
              </a:spcBef>
              <a:spcAft>
                <a:spcPts val="0"/>
              </a:spcAft>
              <a:buSzPts val="2000"/>
              <a:buChar char="•"/>
            </a:pPr>
            <a:r>
              <a:rPr lang="en-US" sz="2000"/>
              <a:t>Lower computation complexity is better is case of same CER</a:t>
            </a:r>
            <a:endParaRPr sz="2000"/>
          </a:p>
          <a:p>
            <a:pPr indent="-355600" lvl="0" marL="457200" rtl="0" algn="l">
              <a:lnSpc>
                <a:spcPct val="150000"/>
              </a:lnSpc>
              <a:spcBef>
                <a:spcPts val="0"/>
              </a:spcBef>
              <a:spcAft>
                <a:spcPts val="0"/>
              </a:spcAft>
              <a:buSzPts val="2000"/>
              <a:buChar char="•"/>
            </a:pPr>
            <a:r>
              <a:rPr lang="en-US" sz="2000"/>
              <a:t>Force alignment must be trained</a:t>
            </a:r>
            <a:endParaRPr sz="2000"/>
          </a:p>
          <a:p>
            <a:pPr indent="-355600" lvl="0" marL="457200" rtl="0" algn="l">
              <a:lnSpc>
                <a:spcPct val="150000"/>
              </a:lnSpc>
              <a:spcBef>
                <a:spcPts val="0"/>
              </a:spcBef>
              <a:spcAft>
                <a:spcPts val="0"/>
              </a:spcAft>
              <a:buSzPts val="2000"/>
              <a:buChar char="•"/>
            </a:pPr>
            <a:r>
              <a:rPr lang="en-US" sz="2000"/>
              <a:t>Shallow fusion is allowed: LAS, RNNT, Transformer</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392106" y="406537"/>
            <a:ext cx="62838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 and Remarks</a:t>
            </a:r>
            <a:endParaRPr/>
          </a:p>
        </p:txBody>
      </p:sp>
      <p:sp>
        <p:nvSpPr>
          <p:cNvPr id="197" name="Google Shape;197;p28"/>
          <p:cNvSpPr txBox="1"/>
          <p:nvPr>
            <p:ph idx="1" type="body"/>
          </p:nvPr>
        </p:nvSpPr>
        <p:spPr>
          <a:xfrm>
            <a:off x="2389238" y="1268361"/>
            <a:ext cx="6304800" cy="34200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560"/>
              </a:spcBef>
              <a:spcAft>
                <a:spcPts val="0"/>
              </a:spcAft>
              <a:buSzPts val="2000"/>
              <a:buChar char="•"/>
            </a:pPr>
            <a:r>
              <a:rPr lang="en-US" sz="2000"/>
              <a:t>Introduced the necessity of IEEE SLT 2021 CSRC</a:t>
            </a:r>
            <a:endParaRPr sz="2000"/>
          </a:p>
          <a:p>
            <a:pPr indent="-355600" lvl="0" marL="457200" rtl="0" algn="l">
              <a:lnSpc>
                <a:spcPct val="150000"/>
              </a:lnSpc>
              <a:spcBef>
                <a:spcPts val="0"/>
              </a:spcBef>
              <a:spcAft>
                <a:spcPts val="0"/>
              </a:spcAft>
              <a:buSzPts val="2000"/>
              <a:buChar char="•"/>
            </a:pPr>
            <a:r>
              <a:rPr lang="en-US" sz="2000"/>
              <a:t>Described the datasets, tracks, baselines and rules</a:t>
            </a:r>
            <a:endParaRPr sz="2000"/>
          </a:p>
          <a:p>
            <a:pPr indent="-355600" lvl="0" marL="457200" rtl="0" algn="l">
              <a:lnSpc>
                <a:spcPct val="150000"/>
              </a:lnSpc>
              <a:spcBef>
                <a:spcPts val="0"/>
              </a:spcBef>
              <a:spcAft>
                <a:spcPts val="0"/>
              </a:spcAft>
              <a:buSzPts val="2000"/>
              <a:buChar char="•"/>
            </a:pPr>
            <a:r>
              <a:rPr lang="en-US" sz="2000"/>
              <a:t>Intended to advance children speed recognition</a:t>
            </a:r>
            <a:endParaRPr sz="2000"/>
          </a:p>
          <a:p>
            <a:pPr indent="-355600" lvl="0" marL="457200" rtl="0" algn="l">
              <a:lnSpc>
                <a:spcPct val="150000"/>
              </a:lnSpc>
              <a:spcBef>
                <a:spcPts val="0"/>
              </a:spcBef>
              <a:spcAft>
                <a:spcPts val="0"/>
              </a:spcAft>
              <a:buSzPts val="2000"/>
              <a:buChar char="•"/>
            </a:pPr>
            <a:r>
              <a:rPr lang="en-US" sz="2000"/>
              <a:t>Determined to introduce the best-performing approaches in follow-up research</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t>Introduction</a:t>
            </a:r>
            <a:endParaRPr/>
          </a:p>
        </p:txBody>
      </p:sp>
      <p:sp>
        <p:nvSpPr>
          <p:cNvPr id="103" name="Google Shape;103;p15"/>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Autofit/>
          </a:bodyPr>
          <a:lstStyle/>
          <a:p>
            <a:pPr indent="-279400" lvl="0" marL="342900" rtl="0" algn="l">
              <a:spcBef>
                <a:spcPts val="0"/>
              </a:spcBef>
              <a:spcAft>
                <a:spcPts val="0"/>
              </a:spcAft>
              <a:buSzPts val="1800"/>
              <a:buChar char="•"/>
            </a:pPr>
            <a:r>
              <a:rPr lang="en-US" sz="1800">
                <a:latin typeface="Arial"/>
                <a:ea typeface="Arial"/>
                <a:cs typeface="Arial"/>
                <a:sym typeface="Arial"/>
              </a:rPr>
              <a:t>A</a:t>
            </a:r>
            <a:r>
              <a:rPr lang="en-US" sz="1800">
                <a:latin typeface="Arial"/>
                <a:ea typeface="Arial"/>
                <a:cs typeface="Arial"/>
                <a:sym typeface="Arial"/>
              </a:rPr>
              <a:t>dvanced considerably thanks to deep learning and massive amounts of data.</a:t>
            </a:r>
            <a:endParaRPr sz="1800">
              <a:latin typeface="Arial"/>
              <a:ea typeface="Arial"/>
              <a:cs typeface="Arial"/>
              <a:sym typeface="Arial"/>
            </a:endParaRPr>
          </a:p>
          <a:p>
            <a:pPr indent="-279400" lvl="0" marL="342900" rtl="0" algn="l">
              <a:spcBef>
                <a:spcPts val="0"/>
              </a:spcBef>
              <a:spcAft>
                <a:spcPts val="0"/>
              </a:spcAft>
              <a:buSzPts val="1800"/>
              <a:buChar char="•"/>
            </a:pPr>
            <a:r>
              <a:rPr lang="en-US" sz="1800">
                <a:latin typeface="Arial"/>
                <a:ea typeface="Arial"/>
                <a:cs typeface="Arial"/>
                <a:sym typeface="Arial"/>
              </a:rPr>
              <a:t>H</a:t>
            </a:r>
            <a:r>
              <a:rPr lang="en-US" sz="1800">
                <a:latin typeface="Arial"/>
                <a:ea typeface="Arial"/>
                <a:cs typeface="Arial"/>
                <a:sym typeface="Arial"/>
              </a:rPr>
              <a:t>uman-computer interaction (HCI), online education, and audio content analysis applications need a robust voice recognition system.</a:t>
            </a:r>
            <a:endParaRPr sz="1800">
              <a:latin typeface="Arial"/>
              <a:ea typeface="Arial"/>
              <a:cs typeface="Arial"/>
              <a:sym typeface="Arial"/>
            </a:endParaRPr>
          </a:p>
          <a:p>
            <a:pPr indent="-279400" lvl="0" marL="342900" rtl="0" algn="l">
              <a:spcBef>
                <a:spcPts val="560"/>
              </a:spcBef>
              <a:spcAft>
                <a:spcPts val="0"/>
              </a:spcAft>
              <a:buSzPts val="1800"/>
              <a:buChar char="•"/>
            </a:pPr>
            <a:r>
              <a:rPr lang="en-US" sz="1800">
                <a:latin typeface="Arial"/>
                <a:ea typeface="Arial"/>
                <a:cs typeface="Arial"/>
                <a:sym typeface="Arial"/>
              </a:rPr>
              <a:t>D</a:t>
            </a:r>
            <a:r>
              <a:rPr lang="en-US" sz="1800">
                <a:latin typeface="Arial"/>
                <a:ea typeface="Arial"/>
                <a:cs typeface="Arial"/>
                <a:sym typeface="Arial"/>
              </a:rPr>
              <a:t>eep neural network (DNN) provided a great improvement to the acoustic model.</a:t>
            </a:r>
            <a:endParaRPr sz="1800">
              <a:latin typeface="Arial"/>
              <a:ea typeface="Arial"/>
              <a:cs typeface="Arial"/>
              <a:sym typeface="Arial"/>
            </a:endParaRPr>
          </a:p>
          <a:p>
            <a:pPr indent="-279400" lvl="0" marL="342900" rtl="0" algn="l">
              <a:spcBef>
                <a:spcPts val="560"/>
              </a:spcBef>
              <a:spcAft>
                <a:spcPts val="0"/>
              </a:spcAft>
              <a:buSzPts val="1800"/>
              <a:buChar char="•"/>
            </a:pPr>
            <a:r>
              <a:rPr lang="en-US" sz="1800">
                <a:latin typeface="Arial"/>
                <a:ea typeface="Arial"/>
                <a:cs typeface="Arial"/>
                <a:sym typeface="Arial"/>
              </a:rPr>
              <a:t>The children Speech Recognition Challenge (CSRC) is a</a:t>
            </a:r>
            <a:endParaRPr sz="1800">
              <a:latin typeface="Arial"/>
              <a:ea typeface="Arial"/>
              <a:cs typeface="Arial"/>
              <a:sym typeface="Arial"/>
            </a:endParaRPr>
          </a:p>
          <a:p>
            <a:pPr indent="0" lvl="0" marL="342900" rtl="0" algn="l">
              <a:spcBef>
                <a:spcPts val="560"/>
              </a:spcBef>
              <a:spcAft>
                <a:spcPts val="0"/>
              </a:spcAft>
              <a:buNone/>
            </a:pPr>
            <a:r>
              <a:rPr lang="en-US" sz="1800">
                <a:latin typeface="Arial"/>
                <a:ea typeface="Arial"/>
                <a:cs typeface="Arial"/>
                <a:sym typeface="Arial"/>
              </a:rPr>
              <a:t>flagship satellite event of IEEE SLT 2021 workshop1.</a:t>
            </a:r>
            <a:endParaRPr sz="1800">
              <a:latin typeface="Arial"/>
              <a:ea typeface="Arial"/>
              <a:cs typeface="Arial"/>
              <a:sym typeface="Arial"/>
            </a:endParaRPr>
          </a:p>
          <a:p>
            <a:pPr indent="-279400" lvl="0" marL="342900" rtl="0" algn="l">
              <a:spcBef>
                <a:spcPts val="560"/>
              </a:spcBef>
              <a:spcAft>
                <a:spcPts val="0"/>
              </a:spcAft>
              <a:buSzPts val="1800"/>
              <a:buChar char="•"/>
            </a:pPr>
            <a:r>
              <a:rPr lang="en-US" sz="1800">
                <a:latin typeface="Arial"/>
                <a:ea typeface="Arial"/>
                <a:cs typeface="Arial"/>
                <a:sym typeface="Arial"/>
              </a:rPr>
              <a:t>Overview of datasets, rules, assessment methods, and baselines are </a:t>
            </a:r>
            <a:r>
              <a:rPr lang="en-US" sz="1800">
                <a:latin typeface="Arial"/>
                <a:ea typeface="Arial"/>
                <a:cs typeface="Arial"/>
                <a:sym typeface="Arial"/>
              </a:rPr>
              <a:t>the authors provided by the authors.</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2168681" y="327062"/>
            <a:ext cx="62838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and Results</a:t>
            </a:r>
            <a:endParaRPr/>
          </a:p>
        </p:txBody>
      </p:sp>
      <p:sp>
        <p:nvSpPr>
          <p:cNvPr id="110" name="Google Shape;110;p16"/>
          <p:cNvSpPr txBox="1"/>
          <p:nvPr>
            <p:ph idx="1" type="body"/>
          </p:nvPr>
        </p:nvSpPr>
        <p:spPr>
          <a:xfrm>
            <a:off x="1885450" y="1131925"/>
            <a:ext cx="4235100" cy="3421200"/>
          </a:xfrm>
          <a:prstGeom prst="rect">
            <a:avLst/>
          </a:prstGeom>
        </p:spPr>
        <p:txBody>
          <a:bodyPr anchorCtr="0" anchor="t" bIns="45700" lIns="91425" spcFirstLastPara="1" rIns="91425" wrap="square" tIns="45700">
            <a:normAutofit/>
          </a:bodyPr>
          <a:lstStyle/>
          <a:p>
            <a:pPr indent="-285750" lvl="0" marL="457200" rtl="0" algn="l">
              <a:spcBef>
                <a:spcPts val="560"/>
              </a:spcBef>
              <a:spcAft>
                <a:spcPts val="0"/>
              </a:spcAft>
              <a:buSzPts val="900"/>
              <a:buChar char="●"/>
            </a:pPr>
            <a:r>
              <a:rPr lang="en-US" sz="1800"/>
              <a:t>S</a:t>
            </a:r>
            <a:r>
              <a:rPr lang="en-US" sz="1800"/>
              <a:t>ingle-channel adult speech, child reading and conversational </a:t>
            </a:r>
            <a:r>
              <a:rPr lang="en-US" sz="1800"/>
              <a:t>speech for training (totally 400 hours)</a:t>
            </a:r>
            <a:endParaRPr sz="1800"/>
          </a:p>
          <a:p>
            <a:pPr indent="-336550" lvl="0" marL="457200" rtl="0" algn="l">
              <a:spcBef>
                <a:spcPts val="0"/>
              </a:spcBef>
              <a:spcAft>
                <a:spcPts val="0"/>
              </a:spcAft>
              <a:buSzPts val="1700"/>
              <a:buChar char="●"/>
            </a:pPr>
            <a:r>
              <a:rPr lang="en-US" sz="1700"/>
              <a:t>Vocal tract length normalization (VTLN)</a:t>
            </a:r>
            <a:endParaRPr sz="1700"/>
          </a:p>
          <a:p>
            <a:pPr indent="-330200" lvl="0" marL="457200" rtl="0" algn="l">
              <a:spcBef>
                <a:spcPts val="0"/>
              </a:spcBef>
              <a:spcAft>
                <a:spcPts val="0"/>
              </a:spcAft>
              <a:buSzPts val="1600"/>
              <a:buChar char="●"/>
            </a:pPr>
            <a:r>
              <a:rPr lang="en-US" sz="1600"/>
              <a:t>Hybrid DNN-HMM CSR system vs GMM</a:t>
            </a:r>
            <a:endParaRPr sz="1600"/>
          </a:p>
          <a:p>
            <a:pPr indent="-330200" lvl="0" marL="457200" rtl="0" algn="l">
              <a:spcBef>
                <a:spcPts val="0"/>
              </a:spcBef>
              <a:spcAft>
                <a:spcPts val="0"/>
              </a:spcAft>
              <a:buSzPts val="1600"/>
              <a:buChar char="●"/>
            </a:pPr>
            <a:r>
              <a:rPr lang="en-US" sz="1600"/>
              <a:t>Performance ranking is based on the character error rate (CER)</a:t>
            </a:r>
            <a:endParaRPr sz="1600"/>
          </a:p>
          <a:p>
            <a:pPr indent="0" lvl="0" marL="457200" rtl="0" algn="l">
              <a:spcBef>
                <a:spcPts val="560"/>
              </a:spcBef>
              <a:spcAft>
                <a:spcPts val="0"/>
              </a:spcAft>
              <a:buNone/>
            </a:pPr>
            <a:br>
              <a:rPr lang="en-US" sz="1600"/>
            </a:br>
            <a:endParaRPr sz="1600"/>
          </a:p>
        </p:txBody>
      </p:sp>
      <p:pic>
        <p:nvPicPr>
          <p:cNvPr id="111" name="Google Shape;111;p16"/>
          <p:cNvPicPr preferRelativeResize="0"/>
          <p:nvPr/>
        </p:nvPicPr>
        <p:blipFill>
          <a:blip r:embed="rId3">
            <a:alphaModFix/>
          </a:blip>
          <a:stretch>
            <a:fillRect/>
          </a:stretch>
        </p:blipFill>
        <p:spPr>
          <a:xfrm>
            <a:off x="5467001" y="2571750"/>
            <a:ext cx="3731277" cy="2407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2475200" y="352700"/>
            <a:ext cx="6283800" cy="614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Track setting and Evaluation  </a:t>
            </a:r>
            <a:endParaRPr/>
          </a:p>
        </p:txBody>
      </p:sp>
      <p:sp>
        <p:nvSpPr>
          <p:cNvPr id="117" name="Google Shape;117;p17"/>
          <p:cNvSpPr txBox="1"/>
          <p:nvPr>
            <p:ph idx="1" type="body"/>
          </p:nvPr>
        </p:nvSpPr>
        <p:spPr>
          <a:xfrm>
            <a:off x="2325200" y="1268350"/>
            <a:ext cx="6583800" cy="3599400"/>
          </a:xfrm>
          <a:prstGeom prst="rect">
            <a:avLst/>
          </a:prstGeom>
          <a:noFill/>
          <a:ln>
            <a:noFill/>
          </a:ln>
        </p:spPr>
        <p:txBody>
          <a:bodyPr anchorCtr="0" anchor="t" bIns="45700" lIns="91425" spcFirstLastPara="1" rIns="91425" wrap="square" tIns="45700">
            <a:noAutofit/>
          </a:bodyPr>
          <a:lstStyle/>
          <a:p>
            <a:pPr indent="-260350" lvl="0" marL="342900" rtl="0" algn="l">
              <a:spcBef>
                <a:spcPts val="560"/>
              </a:spcBef>
              <a:spcAft>
                <a:spcPts val="0"/>
              </a:spcAft>
              <a:buSzPts val="1500"/>
              <a:buChar char="•"/>
            </a:pPr>
            <a:r>
              <a:rPr lang="en-US" sz="1500">
                <a:latin typeface="Arial"/>
                <a:ea typeface="Arial"/>
                <a:cs typeface="Arial"/>
                <a:sym typeface="Arial"/>
              </a:rPr>
              <a:t>We set up two tracks for participants to study children speech recognition with different limits on the scope of training data.</a:t>
            </a:r>
            <a:endParaRPr sz="1500">
              <a:latin typeface="Arial"/>
              <a:ea typeface="Arial"/>
              <a:cs typeface="Arial"/>
              <a:sym typeface="Arial"/>
            </a:endParaRPr>
          </a:p>
          <a:p>
            <a:pPr indent="-260350" lvl="0" marL="342900" rtl="0" algn="l">
              <a:spcBef>
                <a:spcPts val="560"/>
              </a:spcBef>
              <a:spcAft>
                <a:spcPts val="0"/>
              </a:spcAft>
              <a:buSzPts val="1500"/>
              <a:buChar char="•"/>
            </a:pPr>
            <a:r>
              <a:rPr lang="en-US" sz="1500">
                <a:latin typeface="Arial"/>
                <a:ea typeface="Arial"/>
                <a:cs typeface="Arial"/>
                <a:sym typeface="Arial"/>
              </a:rPr>
              <a:t>In the first track, participants can only use the data provided by the challenge to train acoustic and language models.</a:t>
            </a:r>
            <a:endParaRPr sz="1500">
              <a:latin typeface="Arial"/>
              <a:ea typeface="Arial"/>
              <a:cs typeface="Arial"/>
              <a:sym typeface="Arial"/>
            </a:endParaRPr>
          </a:p>
          <a:p>
            <a:pPr indent="-260350" lvl="0" marL="342900" rtl="0" algn="l">
              <a:spcBef>
                <a:spcPts val="560"/>
              </a:spcBef>
              <a:spcAft>
                <a:spcPts val="0"/>
              </a:spcAft>
              <a:buSzPts val="1500"/>
              <a:buChar char="•"/>
            </a:pPr>
            <a:r>
              <a:rPr lang="en-US" sz="1500">
                <a:latin typeface="Arial"/>
                <a:ea typeface="Arial"/>
                <a:cs typeface="Arial"/>
                <a:sym typeface="Arial"/>
              </a:rPr>
              <a:t>Note that the language model training in the second track allows the use of transcripts associated with the provided speech data and the external speech data in openslr.</a:t>
            </a:r>
            <a:endParaRPr sz="1500">
              <a:latin typeface="Arial"/>
              <a:ea typeface="Arial"/>
              <a:cs typeface="Arial"/>
              <a:sym typeface="Arial"/>
            </a:endParaRPr>
          </a:p>
          <a:p>
            <a:pPr indent="-260350" lvl="0" marL="342900" rtl="0" algn="l">
              <a:spcBef>
                <a:spcPts val="560"/>
              </a:spcBef>
              <a:spcAft>
                <a:spcPts val="0"/>
              </a:spcAft>
              <a:buSzPts val="1500"/>
              <a:buChar char="•"/>
            </a:pPr>
            <a:r>
              <a:rPr lang="en-US" sz="1500">
                <a:latin typeface="Arial"/>
                <a:ea typeface="Arial"/>
                <a:cs typeface="Arial"/>
                <a:sym typeface="Arial"/>
              </a:rPr>
              <a:t>Besides for the second track, participants need to provide a list of additional data used during training.</a:t>
            </a:r>
            <a:endParaRPr sz="1500">
              <a:latin typeface="Arial"/>
              <a:ea typeface="Arial"/>
              <a:cs typeface="Arial"/>
              <a:sym typeface="Arial"/>
            </a:endParaRPr>
          </a:p>
          <a:p>
            <a:pPr indent="-260350" lvl="0" marL="342900" rtl="0" algn="l">
              <a:spcBef>
                <a:spcPts val="560"/>
              </a:spcBef>
              <a:spcAft>
                <a:spcPts val="0"/>
              </a:spcAft>
              <a:buSzPts val="1500"/>
              <a:buChar char="•"/>
            </a:pPr>
            <a:r>
              <a:rPr lang="en-US" sz="1500">
                <a:latin typeface="Arial"/>
                <a:ea typeface="Arial"/>
                <a:cs typeface="Arial"/>
                <a:sym typeface="Arial"/>
              </a:rPr>
              <a:t>We use edit distance based CER to evaluate the model performance for both track 1 and 2.</a:t>
            </a:r>
            <a:endParaRPr sz="1800">
              <a:latin typeface="Arial"/>
              <a:ea typeface="Arial"/>
              <a:cs typeface="Arial"/>
              <a:sym typeface="Arial"/>
            </a:endParaRPr>
          </a:p>
        </p:txBody>
      </p:sp>
      <p:pic>
        <p:nvPicPr>
          <p:cNvPr id="118" name="Google Shape;118;p17"/>
          <p:cNvPicPr preferRelativeResize="0"/>
          <p:nvPr/>
        </p:nvPicPr>
        <p:blipFill>
          <a:blip r:embed="rId3">
            <a:alphaModFix/>
          </a:blip>
          <a:stretch>
            <a:fillRect/>
          </a:stretch>
        </p:blipFill>
        <p:spPr>
          <a:xfrm>
            <a:off x="2969613" y="4219300"/>
            <a:ext cx="3204775" cy="470250"/>
          </a:xfrm>
          <a:prstGeom prst="rect">
            <a:avLst/>
          </a:prstGeom>
          <a:noFill/>
          <a:ln>
            <a:noFill/>
          </a:ln>
        </p:spPr>
      </p:pic>
      <p:sp>
        <p:nvSpPr>
          <p:cNvPr id="119" name="Google Shape;119;p17"/>
          <p:cNvSpPr txBox="1"/>
          <p:nvPr/>
        </p:nvSpPr>
        <p:spPr>
          <a:xfrm>
            <a:off x="5277400" y="5839100"/>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0" name="Google Shape;120;p17"/>
          <p:cNvSpPr txBox="1"/>
          <p:nvPr/>
        </p:nvSpPr>
        <p:spPr>
          <a:xfrm>
            <a:off x="3905800" y="6021975"/>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435675" y="1937700"/>
            <a:ext cx="4972800" cy="725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t>BASELINE SYSTEMS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2089525" y="320325"/>
            <a:ext cx="6465900" cy="725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t>Chain-model based hybrid system</a:t>
            </a:r>
            <a:endParaRPr/>
          </a:p>
        </p:txBody>
      </p:sp>
      <p:sp>
        <p:nvSpPr>
          <p:cNvPr id="131" name="Google Shape;131;p19"/>
          <p:cNvSpPr txBox="1"/>
          <p:nvPr>
            <p:ph idx="1" type="body"/>
          </p:nvPr>
        </p:nvSpPr>
        <p:spPr>
          <a:xfrm>
            <a:off x="2570075" y="1232400"/>
            <a:ext cx="6370800" cy="36900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t/>
            </a:r>
            <a:endParaRPr sz="1800" u="sng">
              <a:latin typeface="Arial"/>
              <a:ea typeface="Arial"/>
              <a:cs typeface="Arial"/>
              <a:sym typeface="Arial"/>
            </a:endParaRPr>
          </a:p>
          <a:p>
            <a:pPr indent="-342900" lvl="0" marL="457200" rtl="0" algn="l">
              <a:lnSpc>
                <a:spcPct val="150000"/>
              </a:lnSpc>
              <a:spcBef>
                <a:spcPts val="560"/>
              </a:spcBef>
              <a:spcAft>
                <a:spcPts val="0"/>
              </a:spcAft>
              <a:buSzPts val="1800"/>
              <a:buFont typeface="Arial"/>
              <a:buChar char="•"/>
            </a:pPr>
            <a:r>
              <a:rPr lang="en-US" sz="1800">
                <a:latin typeface="Arial"/>
                <a:ea typeface="Arial"/>
                <a:cs typeface="Arial"/>
                <a:sym typeface="Arial"/>
              </a:rPr>
              <a:t>Chain model: Type of DNN-HMM model</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Difference with common DNN model-</a:t>
            </a:r>
            <a:endParaRPr sz="1800">
              <a:latin typeface="Arial"/>
              <a:ea typeface="Arial"/>
              <a:cs typeface="Arial"/>
              <a:sym typeface="Arial"/>
            </a:endParaRPr>
          </a:p>
          <a:p>
            <a:pPr indent="0" lvl="0" marL="457200" rtl="0" algn="l">
              <a:lnSpc>
                <a:spcPct val="115000"/>
              </a:lnSpc>
              <a:spcBef>
                <a:spcPts val="560"/>
              </a:spcBef>
              <a:spcAft>
                <a:spcPts val="0"/>
              </a:spcAft>
              <a:buNone/>
            </a:pPr>
            <a:r>
              <a:rPr lang="en-US" sz="1100">
                <a:latin typeface="Arial"/>
                <a:ea typeface="Arial"/>
                <a:cs typeface="Arial"/>
                <a:sym typeface="Arial"/>
              </a:rPr>
              <a:t>1. chain model uses the log-probability.</a:t>
            </a:r>
            <a:endParaRPr sz="1100">
              <a:latin typeface="Arial"/>
              <a:ea typeface="Arial"/>
              <a:cs typeface="Arial"/>
              <a:sym typeface="Arial"/>
            </a:endParaRPr>
          </a:p>
          <a:p>
            <a:pPr indent="0" lvl="0" marL="457200" rtl="0" algn="l">
              <a:lnSpc>
                <a:spcPct val="115000"/>
              </a:lnSpc>
              <a:spcBef>
                <a:spcPts val="560"/>
              </a:spcBef>
              <a:spcAft>
                <a:spcPts val="0"/>
              </a:spcAft>
              <a:buNone/>
            </a:pPr>
            <a:r>
              <a:rPr lang="en-US" sz="1100">
                <a:latin typeface="Arial"/>
                <a:ea typeface="Arial"/>
                <a:cs typeface="Arial"/>
                <a:sym typeface="Arial"/>
              </a:rPr>
              <a:t>2. has a special state accepting phoneme only once and another state accepting silence zero or more times.</a:t>
            </a:r>
            <a:endParaRPr sz="1100">
              <a:latin typeface="Arial"/>
              <a:ea typeface="Arial"/>
              <a:cs typeface="Arial"/>
              <a:sym typeface="Arial"/>
            </a:endParaRPr>
          </a:p>
          <a:p>
            <a:pPr indent="-330200" lvl="0" marL="457200" rtl="0" algn="l">
              <a:lnSpc>
                <a:spcPct val="115000"/>
              </a:lnSpc>
              <a:spcBef>
                <a:spcPts val="560"/>
              </a:spcBef>
              <a:spcAft>
                <a:spcPts val="0"/>
              </a:spcAft>
              <a:buSzPts val="1600"/>
              <a:buFont typeface="Arial"/>
              <a:buChar char="•"/>
            </a:pPr>
            <a:r>
              <a:rPr lang="en-US" sz="1600">
                <a:latin typeface="Arial"/>
                <a:ea typeface="Arial"/>
                <a:cs typeface="Arial"/>
                <a:sym typeface="Arial"/>
              </a:rPr>
              <a:t>U</a:t>
            </a:r>
            <a:r>
              <a:rPr lang="en-US" sz="1600">
                <a:latin typeface="Arial"/>
                <a:ea typeface="Arial"/>
                <a:cs typeface="Arial"/>
                <a:sym typeface="Arial"/>
              </a:rPr>
              <a:t>ses the MMI criterion</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Difference with common HMM</a:t>
            </a:r>
            <a:endParaRPr sz="1600">
              <a:latin typeface="Arial"/>
              <a:ea typeface="Arial"/>
              <a:cs typeface="Arial"/>
              <a:sym typeface="Arial"/>
            </a:endParaRPr>
          </a:p>
          <a:p>
            <a:pPr indent="0" lvl="0" marL="0" rtl="0" algn="ctr">
              <a:lnSpc>
                <a:spcPct val="115000"/>
              </a:lnSpc>
              <a:spcBef>
                <a:spcPts val="560"/>
              </a:spcBef>
              <a:spcAft>
                <a:spcPts val="0"/>
              </a:spcAft>
              <a:buNone/>
            </a:pPr>
            <a:r>
              <a:rPr lang="en-US" sz="1100">
                <a:latin typeface="Arial"/>
                <a:ea typeface="Arial"/>
                <a:cs typeface="Arial"/>
                <a:sym typeface="Arial"/>
              </a:rPr>
              <a:t>a 3-state left-to right HMM that can be traversed in a minimum of 3 frames.</a:t>
            </a:r>
            <a:endParaRPr sz="1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392106" y="406537"/>
            <a:ext cx="62838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Transformer system</a:t>
            </a:r>
            <a:endParaRPr/>
          </a:p>
        </p:txBody>
      </p:sp>
      <p:sp>
        <p:nvSpPr>
          <p:cNvPr id="138" name="Google Shape;138;p20"/>
          <p:cNvSpPr txBox="1"/>
          <p:nvPr>
            <p:ph idx="1" type="body"/>
          </p:nvPr>
        </p:nvSpPr>
        <p:spPr>
          <a:xfrm>
            <a:off x="2389238" y="1268361"/>
            <a:ext cx="6304800" cy="3420000"/>
          </a:xfrm>
          <a:prstGeom prst="rect">
            <a:avLst/>
          </a:prstGeom>
        </p:spPr>
        <p:txBody>
          <a:bodyPr anchorCtr="0" anchor="t" bIns="45700" lIns="91425" spcFirstLastPara="1" rIns="91425" wrap="square" tIns="45700">
            <a:normAutofit lnSpcReduction="10000"/>
          </a:bodyPr>
          <a:lstStyle/>
          <a:p>
            <a:pPr indent="-342900" lvl="0" marL="457200" rtl="0" algn="l">
              <a:spcBef>
                <a:spcPts val="560"/>
              </a:spcBef>
              <a:spcAft>
                <a:spcPts val="0"/>
              </a:spcAft>
              <a:buSzPts val="1800"/>
              <a:buChar char="•"/>
            </a:pPr>
            <a:r>
              <a:rPr lang="en-US" sz="1800"/>
              <a:t>Based on an encoder-decoder structure with an attention mechanism.</a:t>
            </a:r>
            <a:endParaRPr sz="1800"/>
          </a:p>
          <a:p>
            <a:pPr indent="-342900" lvl="0" marL="457200" rtl="0" algn="l">
              <a:spcBef>
                <a:spcPts val="0"/>
              </a:spcBef>
              <a:spcAft>
                <a:spcPts val="0"/>
              </a:spcAft>
              <a:buSzPts val="1800"/>
              <a:buChar char="•"/>
            </a:pPr>
            <a:r>
              <a:rPr lang="en-US" sz="1800"/>
              <a:t>The commonly used modeling units are phoneme, syllable, character, grapheme or wordpiece.</a:t>
            </a:r>
            <a:endParaRPr sz="1800"/>
          </a:p>
          <a:p>
            <a:pPr indent="-342900" lvl="0" marL="457200" rtl="0" algn="l">
              <a:spcBef>
                <a:spcPts val="0"/>
              </a:spcBef>
              <a:spcAft>
                <a:spcPts val="0"/>
              </a:spcAft>
              <a:buSzPts val="1800"/>
              <a:buChar char="•"/>
            </a:pPr>
            <a:r>
              <a:rPr lang="en-US" sz="1800"/>
              <a:t>In order to enable the model to make rational use of the location in- formation of the sequence, it is necessary to add the position coding structure </a:t>
            </a:r>
            <a:endParaRPr sz="1800"/>
          </a:p>
          <a:p>
            <a:pPr indent="-342900" lvl="0" marL="457200" rtl="0" algn="l">
              <a:spcBef>
                <a:spcPts val="0"/>
              </a:spcBef>
              <a:spcAft>
                <a:spcPts val="0"/>
              </a:spcAft>
              <a:buSzPts val="1800"/>
              <a:buChar char="•"/>
            </a:pPr>
            <a:r>
              <a:rPr lang="en-US" sz="1800"/>
              <a:t>This helps to obtain the location information of the corresponding symbols of the whole sequence.</a:t>
            </a:r>
            <a:endParaRPr sz="1800"/>
          </a:p>
          <a:p>
            <a:pPr indent="0" lvl="0" marL="457200" rtl="0" algn="l">
              <a:spcBef>
                <a:spcPts val="560"/>
              </a:spcBef>
              <a:spcAft>
                <a:spcPts val="0"/>
              </a:spcAft>
              <a:buNone/>
            </a:pPr>
            <a:r>
              <a:t/>
            </a:r>
            <a:endParaRPr sz="1800"/>
          </a:p>
          <a:p>
            <a:pPr indent="0" lvl="0" marL="457200" rtl="0" algn="l">
              <a:spcBef>
                <a:spcPts val="560"/>
              </a:spcBef>
              <a:spcAft>
                <a:spcPts val="0"/>
              </a:spcAft>
              <a:buNone/>
            </a:pPr>
            <a:r>
              <a:t/>
            </a:r>
            <a:endParaRPr sz="1800"/>
          </a:p>
          <a:p>
            <a:pPr indent="0" lvl="0" marL="0" rtl="0" algn="l">
              <a:spcBef>
                <a:spcPts val="560"/>
              </a:spcBef>
              <a:spcAft>
                <a:spcPts val="0"/>
              </a:spcAft>
              <a:buNone/>
            </a:pPr>
            <a:r>
              <a:t/>
            </a:r>
            <a:endParaRPr sz="1800"/>
          </a:p>
        </p:txBody>
      </p:sp>
      <p:pic>
        <p:nvPicPr>
          <p:cNvPr id="139" name="Google Shape;139;p20"/>
          <p:cNvPicPr preferRelativeResize="0"/>
          <p:nvPr/>
        </p:nvPicPr>
        <p:blipFill>
          <a:blip r:embed="rId3">
            <a:alphaModFix/>
          </a:blip>
          <a:stretch>
            <a:fillRect/>
          </a:stretch>
        </p:blipFill>
        <p:spPr>
          <a:xfrm>
            <a:off x="7345875" y="3289675"/>
            <a:ext cx="1798125" cy="165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2392106" y="406537"/>
            <a:ext cx="62838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CTC-CRF based system</a:t>
            </a:r>
            <a:endParaRPr/>
          </a:p>
        </p:txBody>
      </p:sp>
      <p:sp>
        <p:nvSpPr>
          <p:cNvPr id="146" name="Google Shape;146;p21"/>
          <p:cNvSpPr txBox="1"/>
          <p:nvPr>
            <p:ph idx="1" type="body"/>
          </p:nvPr>
        </p:nvSpPr>
        <p:spPr>
          <a:xfrm>
            <a:off x="2381600" y="2526578"/>
            <a:ext cx="6304800" cy="2487900"/>
          </a:xfrm>
          <a:prstGeom prst="rect">
            <a:avLst/>
          </a:prstGeom>
        </p:spPr>
        <p:txBody>
          <a:bodyPr anchorCtr="0" anchor="t" bIns="45700" lIns="91425" spcFirstLastPara="1" rIns="91425" wrap="square" tIns="45700">
            <a:normAutofit/>
          </a:bodyPr>
          <a:lstStyle/>
          <a:p>
            <a:pPr indent="-342900" lvl="0" marL="457200" rtl="0" algn="l">
              <a:spcBef>
                <a:spcPts val="560"/>
              </a:spcBef>
              <a:spcAft>
                <a:spcPts val="0"/>
              </a:spcAft>
              <a:buSzPts val="1800"/>
              <a:buChar char="•"/>
            </a:pPr>
            <a:r>
              <a:rPr lang="en-US" sz="1800"/>
              <a:t>Uses a hidden state sequence to obtain the alignment between the label sequence and input feature sequence.</a:t>
            </a:r>
            <a:endParaRPr sz="1800"/>
          </a:p>
          <a:p>
            <a:pPr indent="-342900" lvl="0" marL="457200" rtl="0" algn="l">
              <a:spcBef>
                <a:spcPts val="0"/>
              </a:spcBef>
              <a:spcAft>
                <a:spcPts val="0"/>
              </a:spcAft>
              <a:buSzPts val="1800"/>
              <a:buChar char="•"/>
            </a:pPr>
            <a:r>
              <a:rPr lang="en-US" sz="1800"/>
              <a:t>Hidden state sequence is mapped to a unique label sequence by removing consecutive repetitive labels and blanks.</a:t>
            </a:r>
            <a:endParaRPr sz="1800"/>
          </a:p>
          <a:p>
            <a:pPr indent="-342900" lvl="0" marL="457200" rtl="0" algn="l">
              <a:spcBef>
                <a:spcPts val="0"/>
              </a:spcBef>
              <a:spcAft>
                <a:spcPts val="0"/>
              </a:spcAft>
              <a:buSzPts val="1800"/>
              <a:buChar char="•"/>
            </a:pPr>
            <a:r>
              <a:rPr lang="en-US" sz="1800"/>
              <a:t>Node potential is the same as CTC, and the edge potential is</a:t>
            </a:r>
            <a:endParaRPr sz="1800"/>
          </a:p>
          <a:p>
            <a:pPr indent="0" lvl="0" marL="457200" rtl="0" algn="l">
              <a:spcBef>
                <a:spcPts val="560"/>
              </a:spcBef>
              <a:spcAft>
                <a:spcPts val="0"/>
              </a:spcAft>
              <a:buNone/>
            </a:pPr>
            <a:r>
              <a:rPr lang="en-US" sz="1800"/>
              <a:t>realized by an n-gram LM of labels.</a:t>
            </a:r>
            <a:endParaRPr sz="1800"/>
          </a:p>
        </p:txBody>
      </p:sp>
      <p:pic>
        <p:nvPicPr>
          <p:cNvPr id="147" name="Google Shape;147;p21"/>
          <p:cNvPicPr preferRelativeResize="0"/>
          <p:nvPr/>
        </p:nvPicPr>
        <p:blipFill>
          <a:blip r:embed="rId3">
            <a:alphaModFix/>
          </a:blip>
          <a:stretch>
            <a:fillRect/>
          </a:stretch>
        </p:blipFill>
        <p:spPr>
          <a:xfrm>
            <a:off x="3621075" y="1246671"/>
            <a:ext cx="2668775" cy="116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102406" y="129712"/>
            <a:ext cx="6283800" cy="72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 Setup</a:t>
            </a:r>
            <a:endParaRPr/>
          </a:p>
        </p:txBody>
      </p:sp>
      <p:sp>
        <p:nvSpPr>
          <p:cNvPr id="154" name="Google Shape;154;p22"/>
          <p:cNvSpPr txBox="1"/>
          <p:nvPr>
            <p:ph idx="1" type="body"/>
          </p:nvPr>
        </p:nvSpPr>
        <p:spPr>
          <a:xfrm>
            <a:off x="2382800" y="829348"/>
            <a:ext cx="6304800" cy="4040700"/>
          </a:xfrm>
          <a:prstGeom prst="rect">
            <a:avLst/>
          </a:prstGeom>
        </p:spPr>
        <p:txBody>
          <a:bodyPr anchorCtr="0" anchor="t" bIns="45700" lIns="91425" spcFirstLastPara="1" rIns="91425" wrap="square" tIns="45700">
            <a:normAutofit fontScale="92500" lnSpcReduction="20000"/>
          </a:bodyPr>
          <a:lstStyle/>
          <a:p>
            <a:pPr indent="-387191" lvl="0" marL="457200" rtl="0" algn="l">
              <a:lnSpc>
                <a:spcPct val="150000"/>
              </a:lnSpc>
              <a:spcBef>
                <a:spcPts val="560"/>
              </a:spcBef>
              <a:spcAft>
                <a:spcPts val="0"/>
              </a:spcAft>
              <a:buClr>
                <a:schemeClr val="dk1"/>
              </a:buClr>
              <a:buSzPct val="100000"/>
              <a:buChar char="•"/>
            </a:pPr>
            <a:r>
              <a:rPr lang="en-US" sz="2700">
                <a:solidFill>
                  <a:schemeClr val="dk1"/>
                </a:solidFill>
              </a:rPr>
              <a:t>400 Hours of speech.</a:t>
            </a:r>
            <a:endParaRPr sz="2700">
              <a:solidFill>
                <a:schemeClr val="dk1"/>
              </a:solidFill>
            </a:endParaRPr>
          </a:p>
          <a:p>
            <a:pPr indent="-387191" lvl="0" marL="457200" rtl="0" algn="l">
              <a:lnSpc>
                <a:spcPct val="150000"/>
              </a:lnSpc>
              <a:spcBef>
                <a:spcPts val="0"/>
              </a:spcBef>
              <a:spcAft>
                <a:spcPts val="0"/>
              </a:spcAft>
              <a:buClr>
                <a:schemeClr val="dk1"/>
              </a:buClr>
              <a:buSzPct val="100000"/>
              <a:buChar char="•"/>
            </a:pPr>
            <a:r>
              <a:rPr lang="en-US" sz="2700">
                <a:solidFill>
                  <a:schemeClr val="dk1"/>
                </a:solidFill>
              </a:rPr>
              <a:t>1 percent data as development set.</a:t>
            </a:r>
            <a:endParaRPr sz="2700">
              <a:solidFill>
                <a:schemeClr val="dk1"/>
              </a:solidFill>
            </a:endParaRPr>
          </a:p>
          <a:p>
            <a:pPr indent="-387191" lvl="0" marL="457200" rtl="0" algn="l">
              <a:lnSpc>
                <a:spcPct val="150000"/>
              </a:lnSpc>
              <a:spcBef>
                <a:spcPts val="0"/>
              </a:spcBef>
              <a:spcAft>
                <a:spcPts val="0"/>
              </a:spcAft>
              <a:buClr>
                <a:schemeClr val="dk1"/>
              </a:buClr>
              <a:buSzPct val="100000"/>
              <a:buChar char="•"/>
            </a:pPr>
            <a:r>
              <a:rPr lang="en-US" sz="2700">
                <a:solidFill>
                  <a:schemeClr val="dk1"/>
                </a:solidFill>
              </a:rPr>
              <a:t>Three baseline system.</a:t>
            </a:r>
            <a:endParaRPr sz="2700">
              <a:solidFill>
                <a:schemeClr val="dk1"/>
              </a:solidFill>
            </a:endParaRPr>
          </a:p>
          <a:p>
            <a:pPr indent="0" lvl="0" marL="0" rtl="0" algn="l">
              <a:lnSpc>
                <a:spcPct val="150000"/>
              </a:lnSpc>
              <a:spcBef>
                <a:spcPts val="560"/>
              </a:spcBef>
              <a:spcAft>
                <a:spcPts val="0"/>
              </a:spcAft>
              <a:buNone/>
            </a:pPr>
            <a:r>
              <a:t/>
            </a:r>
            <a:endParaRPr sz="5465">
              <a:solidFill>
                <a:schemeClr val="dk1"/>
              </a:solidFill>
            </a:endParaRPr>
          </a:p>
          <a:p>
            <a:pPr indent="0" lvl="0" marL="457200" rtl="0" algn="l">
              <a:spcBef>
                <a:spcPts val="560"/>
              </a:spcBef>
              <a:spcAft>
                <a:spcPts val="0"/>
              </a:spcAft>
              <a:buNone/>
            </a:pPr>
            <a:r>
              <a:t/>
            </a:r>
            <a:endParaRPr sz="1400">
              <a:solidFill>
                <a:schemeClr val="dk1"/>
              </a:solidFill>
            </a:endParaRPr>
          </a:p>
          <a:p>
            <a:pPr indent="0" lvl="0" marL="457200" rtl="0" algn="l">
              <a:spcBef>
                <a:spcPts val="560"/>
              </a:spcBef>
              <a:spcAft>
                <a:spcPts val="0"/>
              </a:spcAft>
              <a:buNone/>
            </a:pPr>
            <a:r>
              <a:t/>
            </a:r>
            <a:endParaRPr sz="1400">
              <a:solidFill>
                <a:schemeClr val="dk1"/>
              </a:solidFill>
            </a:endParaRPr>
          </a:p>
          <a:p>
            <a:pPr indent="0" lvl="0" marL="0" rtl="0" algn="l">
              <a:spcBef>
                <a:spcPts val="560"/>
              </a:spcBef>
              <a:spcAft>
                <a:spcPts val="0"/>
              </a:spcAft>
              <a:buNone/>
            </a:pPr>
            <a:r>
              <a:t/>
            </a:r>
            <a:endParaRPr sz="1400"/>
          </a:p>
          <a:p>
            <a:pPr indent="0" lvl="0" marL="0" rtl="0" algn="l">
              <a:spcBef>
                <a:spcPts val="560"/>
              </a:spcBef>
              <a:spcAft>
                <a:spcPts val="0"/>
              </a:spcAft>
              <a:buNone/>
            </a:pPr>
            <a:r>
              <a:t/>
            </a:r>
            <a:endParaRPr sz="1400"/>
          </a:p>
          <a:p>
            <a:pPr indent="0" lvl="0" marL="0" rtl="0" algn="l">
              <a:spcBef>
                <a:spcPts val="560"/>
              </a:spcBef>
              <a:spcAft>
                <a:spcPts val="0"/>
              </a:spcAft>
              <a:buNone/>
            </a:pPr>
            <a:r>
              <a:t/>
            </a:r>
            <a:endParaRPr sz="1400"/>
          </a:p>
          <a:p>
            <a:pPr indent="0" lvl="0" marL="0" rtl="0" algn="l">
              <a:spcBef>
                <a:spcPts val="56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