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Merriweather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Merriweather-bold.fntdata"/><Relationship Id="rId23" Type="http://schemas.openxmlformats.org/officeDocument/2006/relationships/font" Target="fonts/Merriweather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Italic.fntdata"/><Relationship Id="rId25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6d998b1362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6d998b1362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6d998b1362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6d998b1362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6d998b1362_3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6d998b1362_3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6d998b1362_5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6d998b1362_5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6f415d6d0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6f415d6d0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6d998b136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6d998b136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6d998b1362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6d998b1362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6f415d6d0a_7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6f415d6d0a_7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6f415d6d0a_7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6f415d6d0a_7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6f415d6d0a_7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6f415d6d0a_7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6f415d6d0a_7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6f415d6d0a_7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6ead60538c_0_7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6ead60538c_0_7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Lexicon for Profane and Obscene Text Identification in Bengali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CSE431: Natural Language Processing</a:t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4132200" y="3910250"/>
            <a:ext cx="47001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Shaoli Farzana	</a:t>
            </a:r>
            <a:r>
              <a:rPr b="1" lang="en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20101553</a:t>
            </a:r>
            <a:endParaRPr b="1" sz="1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Rajvir Ahmed Shuvo	</a:t>
            </a:r>
            <a:r>
              <a:rPr b="1" lang="en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20141003</a:t>
            </a:r>
            <a:endParaRPr b="1" sz="1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Ehsanur Rahman Rhythm 	  </a:t>
            </a:r>
            <a:r>
              <a:rPr b="1" lang="en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22241163</a:t>
            </a:r>
            <a:endParaRPr b="1" sz="1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4132200" y="3393475"/>
            <a:ext cx="4700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Team 3</a:t>
            </a:r>
            <a:endParaRPr b="1" sz="1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Obscenity Detection in Textual Content</a:t>
            </a:r>
            <a:endParaRPr/>
          </a:p>
        </p:txBody>
      </p:sp>
      <p:sp>
        <p:nvSpPr>
          <p:cNvPr id="130" name="Google Shape;130;p22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evaluate the performance of various ML classifiers and the SGD optimizer, we employ them in both original class-imbalanced and modified class balanced settings.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Initial class-balancing uses SMOTE </a:t>
            </a:r>
            <a:r>
              <a:rPr lang="en"/>
              <a:t>(Synthetic Minority Oversampling Technique) </a:t>
            </a:r>
            <a:r>
              <a:rPr lang="en"/>
              <a:t>sampling.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original class-imbalanced setting uses all 664 obscene and 2643 non-obscene negative comments. The modified class balanced setting uses all 664 obscene comments, but for the non-obscene class, we randomly select 664 from 2643.</a:t>
            </a:r>
            <a:endParaRPr/>
          </a:p>
        </p:txBody>
      </p:sp>
      <p:sp>
        <p:nvSpPr>
          <p:cNvPr id="131" name="Google Shape;131;p22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use the TF-IDF score based on unigrams and bigrams as a feature vector. To compare how well different ML classifiers work, 10-fold cross-validation is used.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Obscenity Detection in Textual Content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3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Document-level coverage (DCov) shows the lexicon's efficacy.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following equation is utilized to calculate DCov for a corpus-corresponding lexicon: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Finally, the developed lexicon is manually validated, so it consists mainly of obscene or profane words and has a negligible chance of mislabeling a non-obscene comment as obscene (false positive).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DCov illustrates the recall score for obscene class detection using ML classifiers.</a:t>
            </a:r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7225" y="1880776"/>
            <a:ext cx="3461301" cy="80305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3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Metric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11725" y="2723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Obscenity Detection in Textual Content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4"/>
          <p:cNvSpPr txBox="1"/>
          <p:nvPr/>
        </p:nvSpPr>
        <p:spPr>
          <a:xfrm>
            <a:off x="311625" y="863000"/>
            <a:ext cx="370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Comparison Results</a:t>
            </a:r>
            <a:endParaRPr b="1" sz="13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3724" y="1507725"/>
            <a:ext cx="6836601" cy="3349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404575" y="416850"/>
            <a:ext cx="8520600" cy="41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ML classifiers and the SGD optimizer outperform the developed lexicon in class-balanced datasets.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In low-resource languages like Bengali, labeled data are scarce, so the developed lexicon can be used to identify obscenity.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If there isn't a large enough pool of offensive comments, the ML classifiers may struggle. The constructed vocabulary has the potential to be extremely useful in this setting.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When annotated data are unavailable, the obscene lexicon can be used to identify obscenity in Bengali social media content.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In future, Larger and multi-domain development corpora will be used to expand the lexicon.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67525" y="2175675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Motivation</a:t>
            </a:r>
            <a:endParaRPr b="1"/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Popularity of e-commerce and social media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Bangla, a low resource language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Monitor </a:t>
            </a:r>
            <a:r>
              <a:rPr lang="en"/>
              <a:t>online</a:t>
            </a:r>
            <a:r>
              <a:rPr lang="en"/>
              <a:t> Bangla content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Identification of obscenity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sp>
        <p:nvSpPr>
          <p:cNvPr id="74" name="Google Shape;74;p14"/>
          <p:cNvSpPr txBox="1"/>
          <p:nvPr>
            <p:ph idx="2" type="body"/>
          </p:nvPr>
        </p:nvSpPr>
        <p:spPr>
          <a:xfrm>
            <a:off x="4832425" y="2110175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Contribution</a:t>
            </a:r>
            <a:endParaRPr b="1"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Bengali obscene lexicon consisting of 200 swear words 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lexicon is based on a corpus-based semi-automatic approach using obscene corpus and word embedding and POS tagging.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Demonstrate</a:t>
            </a:r>
            <a:r>
              <a:rPr lang="en"/>
              <a:t> the </a:t>
            </a:r>
            <a:r>
              <a:rPr lang="en"/>
              <a:t>efficiency</a:t>
            </a:r>
            <a:r>
              <a:rPr lang="en"/>
              <a:t> of the lexicon using Bengali social media content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25" y="500925"/>
            <a:ext cx="3706500" cy="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651675" y="52245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049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2019-</a:t>
            </a:r>
            <a:r>
              <a:rPr lang="en"/>
              <a:t>Hateful speech detection in public facebook pages for the bengali language - Using supervised ML classifiers.</a:t>
            </a:r>
            <a:endParaRPr/>
          </a:p>
          <a:p>
            <a:pPr indent="-3049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2019- A deep learning approach to detect abusive bengali text- Many classifiers</a:t>
            </a:r>
            <a:endParaRPr/>
          </a:p>
          <a:p>
            <a:pPr indent="-3049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2020- Classification benchmarks for under-resourced bengali language based on multichannel convolutional-lstm network.- BengFastText , predicting hate speech</a:t>
            </a:r>
            <a:endParaRPr/>
          </a:p>
          <a:p>
            <a:pPr indent="-3049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2021-Abusive content detection in transliterated bengali-english social media corpus-Introduction to an annotated Bengali corpus.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Corpora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Development Corpus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construct the lexicon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subset of a Bengali corpus deposited by (Abu, 2020)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Consisting 3902 obscene comments</a:t>
            </a:r>
            <a:endParaRPr/>
          </a:p>
        </p:txBody>
      </p:sp>
      <p:sp>
        <p:nvSpPr>
          <p:cNvPr id="87" name="Google Shape;87;p16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Evaluation Corpus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Evaluating the lexicon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subset of the dataset deposited by Sazzed (2020a)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Consisting 2643 non-obscene reviews and 664 obscene reviews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Creation of Obscene Lexicon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Text Processing Tools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Lexicon Creation Framework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Developed Lexicon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11625" y="2082200"/>
            <a:ext cx="3706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Now we need to actually create the Bengali lexicons.</a:t>
            </a:r>
            <a:endParaRPr b="1" sz="13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Processing Tools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Part Of Speech Tagger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POS tagger is a text analysis tool that assigns a POS tag (e.g. noun, verb, adjective etc.) to each word of a piece of text data.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Word Embedding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 word embedding creates similar representations of words that are related in some ways.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Two main approaches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Count-based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Context-based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 txBox="1"/>
          <p:nvPr/>
        </p:nvSpPr>
        <p:spPr>
          <a:xfrm>
            <a:off x="311625" y="2082200"/>
            <a:ext cx="3706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Lexicon Creation Framework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Selection of Seed Words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Based on the word-occurrence count, the top 100 words are selected.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Expansion of Lexicon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 the first step, we identify words that are the most similar to the seed words.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 the second step, the duplicate words are removed automatically.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Manual Validation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Finally non-obscene words are excluded manually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 txBox="1"/>
          <p:nvPr/>
        </p:nvSpPr>
        <p:spPr>
          <a:xfrm>
            <a:off x="311625" y="2082200"/>
            <a:ext cx="3706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311625" y="2082200"/>
            <a:ext cx="37065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Leveraging lexical resources can assist in identifying the presence of profanity in Bengali social media.</a:t>
            </a:r>
            <a:endParaRPr b="1" sz="13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Developed Lexicon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English translation is provided to give an idea of the type/characteristics of the lexicon.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Due to language-specific differences, the exact English translation may not be available for some of the words present in the developed obscene lexicon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116" name="Google Shape;116;p20"/>
          <p:cNvSpPr txBox="1"/>
          <p:nvPr/>
        </p:nvSpPr>
        <p:spPr>
          <a:xfrm>
            <a:off x="311625" y="2082200"/>
            <a:ext cx="3706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311625" y="2082200"/>
            <a:ext cx="3706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Obscenity Detection in Textual Content</a:t>
            </a:r>
            <a:endParaRPr/>
          </a:p>
        </p:txBody>
      </p:sp>
      <p:sp>
        <p:nvSpPr>
          <p:cNvPr id="123" name="Google Shape;123;p21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Identifying profane reviews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Two Supervised ML classifiers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Logistic Regression (LR)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Logistic regression (LR) is a predictive analysis model that assigns observations into a discrete set of classes.</a:t>
            </a:r>
            <a:endParaRPr sz="1000"/>
          </a:p>
          <a:p>
            <a:pPr indent="-298450" lvl="1" marL="914400" rtl="0" algn="l">
              <a:spcBef>
                <a:spcPts val="120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Support Vector Machine (SVM)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SVMs are discriminative classifiers with separating hyperplanes. SVM categorizes unseen observations with an optimal hyperplane from labeled training data.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An Optimizer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Stochastic Gradient Descendent (SGD)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SGD is an optimization technique and does not correspond to a specific family of machine learning models. It is only a way to train a model.</a:t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1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compare the performance of the developed lexicon with several supervised classifiers in the evaluation corpus.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