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erriweather-regular.fntdata"/><Relationship Id="rId21" Type="http://schemas.openxmlformats.org/officeDocument/2006/relationships/font" Target="fonts/Roboto-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70f9c630f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70f9c630f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70f9c630f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70f9c630f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70f9c630f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70f9c630f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6ead60538c_0_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6ead60538c_0_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717a2dedf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717a2dedf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717a2dedf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717a2dedf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Blockchain has garnered attention from industry, government, and academia in recent years as a key technology that will transform several application domains. Blockchain technology's core is the blockchain. Blockchains are ledgers with consecutive blocks chained together. A consensus algorithm creates each block of the ledger at a predefined interval on P2P network nodes, which distribute and store it. Blockchain's consensus algorithm ensures data integrity. Now we discuss about the properties because of which blockchains are suitable for many applications. First one is, Distributed consensus on the chain state. That is, Any blockchain must be able to reach a distributed consensus without a trusted third party. This allows authorized entities to build and use a system that verifies every state or interaction. Then, we find, Immutability and irreversibility of chain state. After a while, a distributed consensus with many nodes makes the chain state immutable and irreversible. Smart-contracts enable immutable computer program deployment and execution. Then Data Persistence means, Blockchain data is distributed and persists as long as the P2P network has nodes. In the next point, Data provenance, it explains about the transaction. The data storage process in any blockchain is facilitated by means of a mechanism called the transaction. Public key cryptography must sign every transaction to verify data source. Combining this with a blockchain's immutability and irreversibility creates a strong data non-repudiation tool. Moreover, Data in a blockchain is distributed and has no single point of failure. Then for the last property, it explains the accountability and transparency of blockchain because any authorized entity can verify the chain's state and all participant interactions.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717a2dedf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717a2dedf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sz="1200">
              <a:solidFill>
                <a:srgbClr val="666666"/>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717a2dedf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717a2dedf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717a2dedf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717a2dedf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717a2dedf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717a2dedf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6f9fee622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6f9fee622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Blockchain versus Database: A Critical Analysis</a:t>
            </a:r>
            <a:endParaRPr/>
          </a:p>
        </p:txBody>
      </p:sp>
      <p:sp>
        <p:nvSpPr>
          <p:cNvPr id="65" name="Google Shape;65;p13"/>
          <p:cNvSpPr txBox="1"/>
          <p:nvPr>
            <p:ph idx="1" type="subTitle"/>
          </p:nvPr>
        </p:nvSpPr>
        <p:spPr>
          <a:xfrm>
            <a:off x="311700" y="1878550"/>
            <a:ext cx="7578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CSE449: Parallel, Distributed, and High-Performance Computing (HPC)</a:t>
            </a:r>
            <a:endParaRPr/>
          </a:p>
        </p:txBody>
      </p:sp>
      <p:sp>
        <p:nvSpPr>
          <p:cNvPr id="66" name="Google Shape;66;p13"/>
          <p:cNvSpPr txBox="1"/>
          <p:nvPr/>
        </p:nvSpPr>
        <p:spPr>
          <a:xfrm>
            <a:off x="4391700" y="3887925"/>
            <a:ext cx="47001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500">
                <a:solidFill>
                  <a:schemeClr val="lt1"/>
                </a:solidFill>
                <a:latin typeface="Merriweather"/>
                <a:ea typeface="Merriweather"/>
                <a:cs typeface="Merriweather"/>
                <a:sym typeface="Merriweather"/>
              </a:rPr>
              <a:t>Rajvir Ahmed Shuvo	20141003</a:t>
            </a:r>
            <a:endParaRPr b="1" sz="1500">
              <a:solidFill>
                <a:schemeClr val="lt1"/>
              </a:solidFill>
              <a:latin typeface="Merriweather"/>
              <a:ea typeface="Merriweather"/>
              <a:cs typeface="Merriweather"/>
              <a:sym typeface="Merriweather"/>
            </a:endParaRPr>
          </a:p>
          <a:p>
            <a:pPr indent="0" lvl="0" marL="0" rtl="0" algn="r">
              <a:spcBef>
                <a:spcPts val="0"/>
              </a:spcBef>
              <a:spcAft>
                <a:spcPts val="0"/>
              </a:spcAft>
              <a:buNone/>
            </a:pPr>
            <a:r>
              <a:rPr b="1" lang="en" sz="1500">
                <a:solidFill>
                  <a:schemeClr val="lt1"/>
                </a:solidFill>
                <a:latin typeface="Merriweather"/>
                <a:ea typeface="Merriweather"/>
                <a:cs typeface="Merriweather"/>
                <a:sym typeface="Merriweather"/>
              </a:rPr>
              <a:t>Ehsanur Rahman Rhythm 	  22241163</a:t>
            </a:r>
            <a:endParaRPr b="1" sz="1500">
              <a:solidFill>
                <a:schemeClr val="lt1"/>
              </a:solidFill>
              <a:latin typeface="Merriweather"/>
              <a:ea typeface="Merriweather"/>
              <a:cs typeface="Merriweather"/>
              <a:sym typeface="Merriweather"/>
            </a:endParaRPr>
          </a:p>
        </p:txBody>
      </p:sp>
      <p:sp>
        <p:nvSpPr>
          <p:cNvPr id="67" name="Google Shape;67;p13"/>
          <p:cNvSpPr txBox="1"/>
          <p:nvPr/>
        </p:nvSpPr>
        <p:spPr>
          <a:xfrm>
            <a:off x="4391700" y="3393475"/>
            <a:ext cx="4700100" cy="415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500">
                <a:solidFill>
                  <a:srgbClr val="FFFFFF"/>
                </a:solidFill>
                <a:latin typeface="Merriweather"/>
                <a:ea typeface="Merriweather"/>
                <a:cs typeface="Merriweather"/>
                <a:sym typeface="Merriweather"/>
              </a:rPr>
              <a:t>Team 3</a:t>
            </a:r>
            <a:endParaRPr b="1" sz="1500">
              <a:solidFill>
                <a:srgbClr val="FFFFFF"/>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SHOULD WE USE BLOCKCHAIN?</a:t>
            </a:r>
            <a:endParaRPr/>
          </a:p>
        </p:txBody>
      </p:sp>
      <p:sp>
        <p:nvSpPr>
          <p:cNvPr id="132" name="Google Shape;132;p2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B</a:t>
            </a:r>
            <a:r>
              <a:rPr lang="en"/>
              <a:t>lockchain is not a general purpose technology but should be applied judiciously to reap its benefits</a:t>
            </a:r>
            <a:endParaRPr/>
          </a:p>
          <a:p>
            <a:pPr indent="-311150" lvl="0" marL="457200" rtl="0" algn="l">
              <a:spcBef>
                <a:spcPts val="0"/>
              </a:spcBef>
              <a:spcAft>
                <a:spcPts val="0"/>
              </a:spcAft>
              <a:buSzPts val="1300"/>
              <a:buChar char="●"/>
            </a:pPr>
            <a:r>
              <a:rPr lang="en"/>
              <a:t>Blockchain technology is useful in those cases where there are more than one administrative authority and there is a trust deficit among those parties</a:t>
            </a:r>
            <a:endParaRPr/>
          </a:p>
          <a:p>
            <a:pPr indent="-298450" lvl="1" marL="1371600" rtl="0" algn="l">
              <a:spcBef>
                <a:spcPts val="0"/>
              </a:spcBef>
              <a:spcAft>
                <a:spcPts val="0"/>
              </a:spcAft>
              <a:buSzPts val="1100"/>
              <a:buChar char="○"/>
            </a:pPr>
            <a:r>
              <a:rPr lang="en" sz="1200"/>
              <a:t>Supply chain management system</a:t>
            </a:r>
            <a:endParaRPr sz="1200"/>
          </a:p>
          <a:p>
            <a:pPr indent="-298450" lvl="1" marL="1371600" rtl="0" algn="l">
              <a:spcBef>
                <a:spcPts val="0"/>
              </a:spcBef>
              <a:spcAft>
                <a:spcPts val="0"/>
              </a:spcAft>
              <a:buSzPts val="1100"/>
              <a:buChar char="○"/>
            </a:pPr>
            <a:r>
              <a:rPr lang="en" sz="1200"/>
              <a:t>Consortium of independent companies working on a government project</a:t>
            </a:r>
            <a:endParaRPr sz="1200"/>
          </a:p>
          <a:p>
            <a:pPr indent="-311150" lvl="0" marL="457200" rtl="0" algn="l">
              <a:spcBef>
                <a:spcPts val="0"/>
              </a:spcBef>
              <a:spcAft>
                <a:spcPts val="0"/>
              </a:spcAft>
              <a:buSzPts val="1300"/>
              <a:buChar char="●"/>
            </a:pPr>
            <a:r>
              <a:rPr lang="en"/>
              <a:t>Decide whether we should use public blockchain or private blockchain</a:t>
            </a:r>
            <a:endParaRPr/>
          </a:p>
          <a:p>
            <a:pPr indent="0" lvl="0" marL="0" rtl="0" algn="l">
              <a:spcBef>
                <a:spcPts val="1200"/>
              </a:spcBef>
              <a:spcAft>
                <a:spcPts val="0"/>
              </a:spcAft>
              <a:buNone/>
            </a:pPr>
            <a:r>
              <a:t/>
            </a:r>
            <a:endParaRPr sz="1200"/>
          </a:p>
          <a:p>
            <a:pPr indent="0" lvl="0" marL="0" rtl="0" algn="l">
              <a:spcBef>
                <a:spcPts val="1200"/>
              </a:spcBef>
              <a:spcAft>
                <a:spcPts val="0"/>
              </a:spcAft>
              <a:buNone/>
            </a:pPr>
            <a:r>
              <a:rPr lang="en" sz="1200"/>
              <a:t>   </a:t>
            </a:r>
            <a:endParaRPr sz="1200"/>
          </a:p>
          <a:p>
            <a:pPr indent="0" lvl="0" marL="0" rtl="0" algn="l">
              <a:spcBef>
                <a:spcPts val="1200"/>
              </a:spcBef>
              <a:spcAft>
                <a:spcPts val="1200"/>
              </a:spcAft>
              <a:buNone/>
            </a:pPr>
            <a:r>
              <a:t/>
            </a:r>
            <a:endParaRPr sz="1200"/>
          </a:p>
        </p:txBody>
      </p:sp>
      <p:sp>
        <p:nvSpPr>
          <p:cNvPr id="133" name="Google Shape;133;p22"/>
          <p:cNvSpPr txBox="1"/>
          <p:nvPr>
            <p:ph type="title"/>
          </p:nvPr>
        </p:nvSpPr>
        <p:spPr>
          <a:xfrm>
            <a:off x="278275" y="2174900"/>
            <a:ext cx="3773400" cy="138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t/>
            </a:r>
            <a:endParaRPr sz="1120"/>
          </a:p>
          <a:p>
            <a:pPr indent="0" lvl="0" marL="0" rtl="0" algn="l">
              <a:spcBef>
                <a:spcPts val="0"/>
              </a:spcBef>
              <a:spcAft>
                <a:spcPts val="0"/>
              </a:spcAft>
              <a:buSzPts val="990"/>
              <a:buNone/>
            </a:pPr>
            <a:r>
              <a:t/>
            </a:r>
            <a:endParaRPr sz="112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ASSESSMENT OF EXISTING USE OF BLOCKCHAIN</a:t>
            </a:r>
            <a:endParaRPr/>
          </a:p>
        </p:txBody>
      </p:sp>
      <p:sp>
        <p:nvSpPr>
          <p:cNvPr id="139" name="Google Shape;139;p23"/>
          <p:cNvSpPr txBox="1"/>
          <p:nvPr>
            <p:ph idx="1" type="body"/>
          </p:nvPr>
        </p:nvSpPr>
        <p:spPr>
          <a:xfrm>
            <a:off x="4572000" y="448075"/>
            <a:ext cx="4166400" cy="5494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a:t>
            </a:r>
            <a:r>
              <a:rPr lang="en"/>
              <a:t>nalyzed a sample of 100 papers among the 800+ papers surveyed from Scopus using the decision tree model</a:t>
            </a:r>
            <a:endParaRPr/>
          </a:p>
          <a:p>
            <a:pPr indent="-311150" lvl="0" marL="457200" rtl="0" algn="l">
              <a:spcBef>
                <a:spcPts val="0"/>
              </a:spcBef>
              <a:spcAft>
                <a:spcPts val="0"/>
              </a:spcAft>
              <a:buSzPts val="1300"/>
              <a:buChar char="●"/>
            </a:pPr>
            <a:r>
              <a:rPr lang="en"/>
              <a:t>Blockchain has emerged as a productive technology for supply chain management</a:t>
            </a:r>
            <a:endParaRPr/>
          </a:p>
          <a:p>
            <a:pPr indent="-311150" lvl="0" marL="457200" rtl="0" algn="l">
              <a:spcBef>
                <a:spcPts val="0"/>
              </a:spcBef>
              <a:spcAft>
                <a:spcPts val="0"/>
              </a:spcAft>
              <a:buSzPts val="1300"/>
              <a:buChar char="●"/>
            </a:pPr>
            <a:r>
              <a:rPr lang="en"/>
              <a:t>9 papers out of 25 papers(which used the unique properties of blockchain) are related to supply chain 1352 management system and power grid.</a:t>
            </a:r>
            <a:endParaRPr/>
          </a:p>
          <a:p>
            <a:pPr indent="-311150" lvl="0" marL="457200" rtl="0" algn="l">
              <a:spcBef>
                <a:spcPts val="0"/>
              </a:spcBef>
              <a:spcAft>
                <a:spcPts val="0"/>
              </a:spcAft>
              <a:buSzPts val="1300"/>
              <a:buChar char="●"/>
            </a:pPr>
            <a:r>
              <a:rPr lang="en"/>
              <a:t>An example of inappropriate use of blockchain can be smart home scenarios</a:t>
            </a:r>
            <a:endParaRPr/>
          </a:p>
          <a:p>
            <a:pPr indent="-298450" lvl="1" marL="1371600" rtl="0" algn="l">
              <a:spcBef>
                <a:spcPts val="0"/>
              </a:spcBef>
              <a:spcAft>
                <a:spcPts val="0"/>
              </a:spcAft>
              <a:buSzPts val="1100"/>
              <a:buChar char="○"/>
            </a:pPr>
            <a:r>
              <a:rPr lang="en"/>
              <a:t>Smart home is a private network and usually does not have any trust issues</a:t>
            </a:r>
            <a:endParaRPr/>
          </a:p>
          <a:p>
            <a:pPr indent="0" lvl="0" marL="1371600" rtl="0" algn="l">
              <a:spcBef>
                <a:spcPts val="1200"/>
              </a:spcBef>
              <a:spcAft>
                <a:spcPts val="0"/>
              </a:spcAft>
              <a:buNone/>
            </a:pPr>
            <a:r>
              <a:t/>
            </a:r>
            <a:endParaRPr/>
          </a:p>
          <a:p>
            <a:pPr indent="0" lvl="0" marL="0" rtl="0" algn="l">
              <a:spcBef>
                <a:spcPts val="1200"/>
              </a:spcBef>
              <a:spcAft>
                <a:spcPts val="0"/>
              </a:spcAft>
              <a:buNone/>
            </a:pPr>
            <a:r>
              <a:t/>
            </a:r>
            <a:endParaRPr sz="1200"/>
          </a:p>
          <a:p>
            <a:pPr indent="0" lvl="0" marL="0" rtl="0" algn="l">
              <a:spcBef>
                <a:spcPts val="1200"/>
              </a:spcBef>
              <a:spcAft>
                <a:spcPts val="0"/>
              </a:spcAft>
              <a:buNone/>
            </a:pPr>
            <a:r>
              <a:rPr lang="en" sz="1200"/>
              <a:t>   </a:t>
            </a:r>
            <a:endParaRPr sz="1200"/>
          </a:p>
          <a:p>
            <a:pPr indent="0" lvl="0" marL="0" rtl="0" algn="l">
              <a:spcBef>
                <a:spcPts val="1200"/>
              </a:spcBef>
              <a:spcAft>
                <a:spcPts val="1200"/>
              </a:spcAft>
              <a:buNone/>
            </a:pPr>
            <a:r>
              <a:t/>
            </a:r>
            <a:endParaRPr sz="1200"/>
          </a:p>
        </p:txBody>
      </p:sp>
      <p:sp>
        <p:nvSpPr>
          <p:cNvPr id="140" name="Google Shape;140;p23"/>
          <p:cNvSpPr txBox="1"/>
          <p:nvPr>
            <p:ph type="title"/>
          </p:nvPr>
        </p:nvSpPr>
        <p:spPr>
          <a:xfrm>
            <a:off x="278275" y="2174900"/>
            <a:ext cx="3773400" cy="138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t/>
            </a:r>
            <a:endParaRPr sz="1120"/>
          </a:p>
          <a:p>
            <a:pPr indent="0" lvl="0" marL="0" rtl="0" algn="l">
              <a:spcBef>
                <a:spcPts val="0"/>
              </a:spcBef>
              <a:spcAft>
                <a:spcPts val="0"/>
              </a:spcAft>
              <a:buSzPts val="990"/>
              <a:buNone/>
            </a:pPr>
            <a:r>
              <a:t/>
            </a:r>
            <a:endParaRPr sz="112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46" name="Google Shape;146;p24"/>
          <p:cNvSpPr txBox="1"/>
          <p:nvPr>
            <p:ph idx="1" type="body"/>
          </p:nvPr>
        </p:nvSpPr>
        <p:spPr>
          <a:xfrm>
            <a:off x="4572000" y="437700"/>
            <a:ext cx="4166400" cy="6027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Blockchain has gained much attention from both researchers and practitioners.</a:t>
            </a:r>
            <a:endParaRPr/>
          </a:p>
          <a:p>
            <a:pPr indent="-311150" lvl="0" marL="457200" rtl="0" algn="l">
              <a:spcBef>
                <a:spcPts val="0"/>
              </a:spcBef>
              <a:spcAft>
                <a:spcPts val="0"/>
              </a:spcAft>
              <a:buSzPts val="1300"/>
              <a:buChar char="●"/>
            </a:pPr>
            <a:r>
              <a:rPr lang="en"/>
              <a:t>In this paper, through a scoping survey, areas that have received the most attention from the blockchain research community have been identified.</a:t>
            </a:r>
            <a:endParaRPr/>
          </a:p>
          <a:p>
            <a:pPr indent="-311150" lvl="0" marL="457200" rtl="0" algn="l">
              <a:spcBef>
                <a:spcPts val="0"/>
              </a:spcBef>
              <a:spcAft>
                <a:spcPts val="0"/>
              </a:spcAft>
              <a:buSzPts val="1300"/>
              <a:buChar char="●"/>
            </a:pPr>
            <a:r>
              <a:rPr lang="en"/>
              <a:t>A</a:t>
            </a:r>
            <a:r>
              <a:rPr lang="en"/>
              <a:t> critical analysis of these domains, regarding their need for blockchain.</a:t>
            </a:r>
            <a:endParaRPr/>
          </a:p>
          <a:p>
            <a:pPr indent="-311150" lvl="0" marL="457200" rtl="0" algn="l">
              <a:spcBef>
                <a:spcPts val="0"/>
              </a:spcBef>
              <a:spcAft>
                <a:spcPts val="0"/>
              </a:spcAft>
              <a:buSzPts val="1300"/>
              <a:buChar char="●"/>
            </a:pPr>
            <a:r>
              <a:rPr lang="en"/>
              <a:t>A</a:t>
            </a:r>
            <a:r>
              <a:rPr lang="en"/>
              <a:t> critical analysis of these domains, regarding their need for blockchain.</a:t>
            </a:r>
            <a:endParaRPr/>
          </a:p>
          <a:p>
            <a:pPr indent="-311150" lvl="0" marL="457200" rtl="0" algn="l">
              <a:spcBef>
                <a:spcPts val="0"/>
              </a:spcBef>
              <a:spcAft>
                <a:spcPts val="0"/>
              </a:spcAft>
              <a:buSzPts val="1300"/>
              <a:buChar char="●"/>
            </a:pPr>
            <a:r>
              <a:rPr lang="en"/>
              <a:t>A decision tree to evaluate the appropriate use of blockchain</a:t>
            </a:r>
            <a:endParaRPr/>
          </a:p>
          <a:p>
            <a:pPr indent="0" lvl="0" marL="1371600" rtl="0" algn="l">
              <a:spcBef>
                <a:spcPts val="1200"/>
              </a:spcBef>
              <a:spcAft>
                <a:spcPts val="0"/>
              </a:spcAft>
              <a:buNone/>
            </a:pPr>
            <a:r>
              <a:t/>
            </a:r>
            <a:endParaRPr/>
          </a:p>
          <a:p>
            <a:pPr indent="0" lvl="0" marL="0" rtl="0" algn="l">
              <a:spcBef>
                <a:spcPts val="1200"/>
              </a:spcBef>
              <a:spcAft>
                <a:spcPts val="0"/>
              </a:spcAft>
              <a:buNone/>
            </a:pPr>
            <a:r>
              <a:t/>
            </a:r>
            <a:endParaRPr sz="1200"/>
          </a:p>
          <a:p>
            <a:pPr indent="0" lvl="0" marL="0" rtl="0" algn="l">
              <a:spcBef>
                <a:spcPts val="1200"/>
              </a:spcBef>
              <a:spcAft>
                <a:spcPts val="0"/>
              </a:spcAft>
              <a:buNone/>
            </a:pPr>
            <a:r>
              <a:rPr lang="en" sz="1200"/>
              <a:t>   </a:t>
            </a:r>
            <a:endParaRPr sz="1200"/>
          </a:p>
          <a:p>
            <a:pPr indent="0" lvl="0" marL="0" rtl="0" algn="l">
              <a:spcBef>
                <a:spcPts val="1200"/>
              </a:spcBef>
              <a:spcAft>
                <a:spcPts val="1200"/>
              </a:spcAft>
              <a:buNone/>
            </a:pPr>
            <a:r>
              <a:t/>
            </a:r>
            <a:endParaRPr sz="1200"/>
          </a:p>
        </p:txBody>
      </p:sp>
      <p:sp>
        <p:nvSpPr>
          <p:cNvPr id="147" name="Google Shape;147;p24"/>
          <p:cNvSpPr txBox="1"/>
          <p:nvPr>
            <p:ph type="title"/>
          </p:nvPr>
        </p:nvSpPr>
        <p:spPr>
          <a:xfrm>
            <a:off x="244825" y="2183325"/>
            <a:ext cx="3773400" cy="12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t/>
            </a:r>
            <a:endParaRPr sz="11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300" y="500925"/>
            <a:ext cx="37044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accent2"/>
                </a:solidFill>
              </a:rPr>
              <a:t>The main question they address with this paper is, whether or not the proposed applications of the blockchain technology as a solution to problems, have a well-founded basis.</a:t>
            </a:r>
            <a:endParaRPr sz="3800"/>
          </a:p>
        </p:txBody>
      </p:sp>
      <p:sp>
        <p:nvSpPr>
          <p:cNvPr id="73" name="Google Shape;73;p14"/>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underlying technology that enables Bitcoin (or more generally crypto-currency) is called blockchain.</a:t>
            </a:r>
            <a:endParaRPr/>
          </a:p>
          <a:p>
            <a:pPr indent="0" lvl="0" marL="0" rtl="0" algn="l">
              <a:spcBef>
                <a:spcPts val="1200"/>
              </a:spcBef>
              <a:spcAft>
                <a:spcPts val="0"/>
              </a:spcAft>
              <a:buNone/>
            </a:pPr>
            <a:r>
              <a:rPr lang="en"/>
              <a:t>Its records are immutable, making it unique. Consensus and cryptography ensure immutability.</a:t>
            </a:r>
            <a:endParaRPr/>
          </a:p>
          <a:p>
            <a:pPr indent="0" lvl="0" marL="0" rtl="0" algn="l">
              <a:spcBef>
                <a:spcPts val="1200"/>
              </a:spcBef>
              <a:spcAft>
                <a:spcPts val="0"/>
              </a:spcAft>
              <a:buNone/>
            </a:pPr>
            <a:r>
              <a:rPr lang="en"/>
              <a:t>Usage of Blockchains:</a:t>
            </a:r>
            <a:endParaRPr/>
          </a:p>
          <a:p>
            <a:pPr indent="-311150" lvl="0" marL="914400" rtl="0" algn="l">
              <a:spcBef>
                <a:spcPts val="1200"/>
              </a:spcBef>
              <a:spcAft>
                <a:spcPts val="0"/>
              </a:spcAft>
              <a:buSzPts val="1300"/>
              <a:buChar char="●"/>
            </a:pPr>
            <a:r>
              <a:rPr lang="en"/>
              <a:t>Healthcare</a:t>
            </a:r>
            <a:endParaRPr/>
          </a:p>
          <a:p>
            <a:pPr indent="-311150" lvl="0" marL="914400" rtl="0" algn="l">
              <a:spcBef>
                <a:spcPts val="0"/>
              </a:spcBef>
              <a:spcAft>
                <a:spcPts val="0"/>
              </a:spcAft>
              <a:buSzPts val="1300"/>
              <a:buChar char="●"/>
            </a:pPr>
            <a:r>
              <a:rPr lang="en"/>
              <a:t>Government</a:t>
            </a:r>
            <a:endParaRPr/>
          </a:p>
          <a:p>
            <a:pPr indent="-311150" lvl="0" marL="914400" rtl="0" algn="l">
              <a:spcBef>
                <a:spcPts val="0"/>
              </a:spcBef>
              <a:spcAft>
                <a:spcPts val="0"/>
              </a:spcAft>
              <a:buSzPts val="1300"/>
              <a:buChar char="●"/>
            </a:pPr>
            <a:r>
              <a:rPr lang="en"/>
              <a:t>Business</a:t>
            </a:r>
            <a:endParaRPr/>
          </a:p>
          <a:p>
            <a:pPr indent="-311150" lvl="0" marL="914400" rtl="0" algn="l">
              <a:spcBef>
                <a:spcPts val="0"/>
              </a:spcBef>
              <a:spcAft>
                <a:spcPts val="0"/>
              </a:spcAft>
              <a:buSzPts val="1300"/>
              <a:buChar char="●"/>
            </a:pPr>
            <a:r>
              <a:rPr lang="en"/>
              <a:t>Higher Education Institutions</a:t>
            </a:r>
            <a:endParaRPr/>
          </a:p>
          <a:p>
            <a:pPr indent="-311150" lvl="0" marL="914400" rtl="0" algn="l">
              <a:spcBef>
                <a:spcPts val="0"/>
              </a:spcBef>
              <a:spcAft>
                <a:spcPts val="0"/>
              </a:spcAft>
              <a:buSzPts val="1300"/>
              <a:buChar char="●"/>
            </a:pPr>
            <a:r>
              <a:rPr lang="en"/>
              <a:t>Internet of Things (IoT)</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50" y="454050"/>
            <a:ext cx="8121900" cy="162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In this paper, they have ..</a:t>
            </a:r>
            <a:endParaRPr sz="3600"/>
          </a:p>
        </p:txBody>
      </p:sp>
      <p:sp>
        <p:nvSpPr>
          <p:cNvPr id="79" name="Google Shape;79;p15"/>
          <p:cNvSpPr txBox="1"/>
          <p:nvPr>
            <p:ph idx="1" type="body"/>
          </p:nvPr>
        </p:nvSpPr>
        <p:spPr>
          <a:xfrm>
            <a:off x="311700" y="1406825"/>
            <a:ext cx="8121900" cy="3178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1000"/>
              </a:spcBef>
              <a:spcAft>
                <a:spcPts val="0"/>
              </a:spcAft>
              <a:buSzPts val="1800"/>
              <a:buAutoNum type="arabicPeriod"/>
            </a:pPr>
            <a:r>
              <a:rPr lang="en" sz="1800">
                <a:solidFill>
                  <a:schemeClr val="lt1"/>
                </a:solidFill>
              </a:rPr>
              <a:t>E</a:t>
            </a:r>
            <a:r>
              <a:rPr lang="en" sz="1800">
                <a:solidFill>
                  <a:schemeClr val="lt1"/>
                </a:solidFill>
              </a:rPr>
              <a:t>xamined </a:t>
            </a:r>
            <a:r>
              <a:rPr lang="en" sz="1800"/>
              <a:t>blockchain research trends over the past five years.</a:t>
            </a:r>
            <a:endParaRPr sz="1800"/>
          </a:p>
          <a:p>
            <a:pPr indent="-342900" lvl="0" marL="457200" rtl="0" algn="l">
              <a:lnSpc>
                <a:spcPct val="115000"/>
              </a:lnSpc>
              <a:spcBef>
                <a:spcPts val="1000"/>
              </a:spcBef>
              <a:spcAft>
                <a:spcPts val="0"/>
              </a:spcAft>
              <a:buSzPts val="1800"/>
              <a:buAutoNum type="arabicPeriod"/>
            </a:pPr>
            <a:r>
              <a:rPr lang="en" sz="1800">
                <a:solidFill>
                  <a:schemeClr val="lt1"/>
                </a:solidFill>
              </a:rPr>
              <a:t>Compared </a:t>
            </a:r>
            <a:r>
              <a:rPr lang="en" sz="1800"/>
              <a:t>blockchain and database technologies.</a:t>
            </a:r>
            <a:endParaRPr sz="1800"/>
          </a:p>
          <a:p>
            <a:pPr indent="-342900" lvl="0" marL="457200" rtl="0" algn="l">
              <a:lnSpc>
                <a:spcPct val="115000"/>
              </a:lnSpc>
              <a:spcBef>
                <a:spcPts val="1000"/>
              </a:spcBef>
              <a:spcAft>
                <a:spcPts val="0"/>
              </a:spcAft>
              <a:buSzPts val="1800"/>
              <a:buAutoNum type="arabicPeriod"/>
            </a:pPr>
            <a:r>
              <a:rPr lang="en" sz="1800">
                <a:solidFill>
                  <a:schemeClr val="lt1"/>
                </a:solidFill>
              </a:rPr>
              <a:t>Propose </a:t>
            </a:r>
            <a:r>
              <a:rPr lang="en" sz="1800"/>
              <a:t>a decision tree to determine if the use case should use blockchain. If so, which blockchain technology?</a:t>
            </a:r>
            <a:endParaRPr sz="1800"/>
          </a:p>
          <a:p>
            <a:pPr indent="-342900" lvl="0" marL="457200" rtl="0" algn="l">
              <a:lnSpc>
                <a:spcPct val="115000"/>
              </a:lnSpc>
              <a:spcBef>
                <a:spcPts val="1000"/>
              </a:spcBef>
              <a:spcAft>
                <a:spcPts val="1000"/>
              </a:spcAft>
              <a:buSzPts val="1800"/>
              <a:buAutoNum type="arabicPeriod"/>
            </a:pPr>
            <a:r>
              <a:rPr lang="en" sz="1800">
                <a:solidFill>
                  <a:schemeClr val="lt1"/>
                </a:solidFill>
              </a:rPr>
              <a:t>Used </a:t>
            </a:r>
            <a:r>
              <a:rPr lang="en" sz="1800"/>
              <a:t>the decision tree to assess the literature to see if blockchain's unique advantages justify its proposed uses.</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animEffect filter="fade" transition="in">
                                      <p:cBhvr>
                                        <p:cTn dur="1000"/>
                                        <p:tgtEl>
                                          <p:spTgt spid="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animEffect filter="fade" transition="in">
                                      <p:cBhvr>
                                        <p:cTn dur="1000"/>
                                        <p:tgtEl>
                                          <p:spTgt spid="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2" st="2"/>
                                            </p:txEl>
                                          </p:spTgt>
                                        </p:tgtEl>
                                        <p:attrNameLst>
                                          <p:attrName>style.visibility</p:attrName>
                                        </p:attrNameLst>
                                      </p:cBhvr>
                                      <p:to>
                                        <p:strVal val="visible"/>
                                      </p:to>
                                    </p:set>
                                    <p:animEffect filter="fade" transition="in">
                                      <p:cBhvr>
                                        <p:cTn dur="1000"/>
                                        <p:tgtEl>
                                          <p:spTgt spid="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3" st="3"/>
                                            </p:txEl>
                                          </p:spTgt>
                                        </p:tgtEl>
                                        <p:attrNameLst>
                                          <p:attrName>style.visibility</p:attrName>
                                        </p:attrNameLst>
                                      </p:cBhvr>
                                      <p:to>
                                        <p:strVal val="visible"/>
                                      </p:to>
                                    </p:set>
                                    <p:animEffect filter="fade" transition="in">
                                      <p:cBhvr>
                                        <p:cTn dur="1000"/>
                                        <p:tgtEl>
                                          <p:spTgt spid="7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t>BLOCKCHAIN</a:t>
            </a:r>
            <a:endParaRPr sz="3600"/>
          </a:p>
        </p:txBody>
      </p:sp>
      <p:sp>
        <p:nvSpPr>
          <p:cNvPr id="85" name="Google Shape;85;p16"/>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000">
                <a:solidFill>
                  <a:schemeClr val="dk1"/>
                </a:solidFill>
              </a:rPr>
              <a:t>Blockchain technology's core is the blockchain. Blockchains are ledgers with consecutive blocks chained together. A consensus algorithm creates each block of the ledger at a predefined interval on P2P network nodes, which distribute and store it. Blockchain's consensus algorithm ensures data integrity.</a:t>
            </a:r>
            <a:endParaRPr b="1" sz="1000">
              <a:solidFill>
                <a:schemeClr val="dk1"/>
              </a:solidFill>
            </a:endParaRPr>
          </a:p>
          <a:p>
            <a:pPr indent="0" lvl="0" marL="0" rtl="0" algn="l">
              <a:spcBef>
                <a:spcPts val="1200"/>
              </a:spcBef>
              <a:spcAft>
                <a:spcPts val="0"/>
              </a:spcAft>
              <a:buNone/>
            </a:pPr>
            <a:r>
              <a:rPr lang="en" sz="1000">
                <a:solidFill>
                  <a:schemeClr val="dk1"/>
                </a:solidFill>
              </a:rPr>
              <a:t>Blockchains are suitable for many applications due to their following properties:</a:t>
            </a:r>
            <a:endParaRPr sz="1000">
              <a:solidFill>
                <a:schemeClr val="dk1"/>
              </a:solidFill>
            </a:endParaRPr>
          </a:p>
          <a:p>
            <a:pPr indent="-292100" lvl="0" marL="457200" rtl="0" algn="l">
              <a:spcBef>
                <a:spcPts val="1200"/>
              </a:spcBef>
              <a:spcAft>
                <a:spcPts val="0"/>
              </a:spcAft>
              <a:buClr>
                <a:schemeClr val="dk1"/>
              </a:buClr>
              <a:buSzPts val="1000"/>
              <a:buChar char="●"/>
            </a:pPr>
            <a:r>
              <a:rPr lang="en" sz="1000">
                <a:solidFill>
                  <a:schemeClr val="dk1"/>
                </a:solidFill>
              </a:rPr>
              <a:t>Distributed consensus on the chain state </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Immutability and irreversibility of chain state</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Data (transaction) persistence</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Data provenance</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Distributed data control</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Accountability and transparency</a:t>
            </a:r>
            <a:endParaRPr sz="1000">
              <a:solidFill>
                <a:schemeClr val="dk1"/>
              </a:solidFill>
            </a:endParaRPr>
          </a:p>
          <a:p>
            <a:pPr indent="0" lvl="0" marL="0" rtl="0" algn="l">
              <a:spcBef>
                <a:spcPts val="1200"/>
              </a:spcBef>
              <a:spcAft>
                <a:spcPts val="1200"/>
              </a:spcAft>
              <a:buNone/>
            </a:pPr>
            <a:r>
              <a:t/>
            </a:r>
            <a:endParaRPr sz="1000">
              <a:solidFill>
                <a:schemeClr val="dk1"/>
              </a:solidFill>
            </a:endParaRPr>
          </a:p>
        </p:txBody>
      </p:sp>
      <p:sp>
        <p:nvSpPr>
          <p:cNvPr id="86" name="Google Shape;86;p16"/>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Blockchain is the technology behind Bitcoin and other crypto-currencies.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Scoping Review</a:t>
            </a:r>
            <a:endParaRPr/>
          </a:p>
        </p:txBody>
      </p:sp>
      <p:sp>
        <p:nvSpPr>
          <p:cNvPr id="92" name="Google Shape;92;p17"/>
          <p:cNvSpPr txBox="1"/>
          <p:nvPr>
            <p:ph idx="1" type="body"/>
          </p:nvPr>
        </p:nvSpPr>
        <p:spPr>
          <a:xfrm>
            <a:off x="311700" y="1942775"/>
            <a:ext cx="3999900" cy="2639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lphaUcPeriod"/>
            </a:pPr>
            <a:r>
              <a:rPr lang="en"/>
              <a:t>Volume and Trend of Research</a:t>
            </a:r>
            <a:endParaRPr/>
          </a:p>
        </p:txBody>
      </p:sp>
      <p:sp>
        <p:nvSpPr>
          <p:cNvPr id="93" name="Google Shape;93;p17"/>
          <p:cNvSpPr txBox="1"/>
          <p:nvPr>
            <p:ph idx="2" type="body"/>
          </p:nvPr>
        </p:nvSpPr>
        <p:spPr>
          <a:xfrm>
            <a:off x="4832400" y="1942800"/>
            <a:ext cx="3999900" cy="2639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lphaUcPeriod" startAt="2"/>
            </a:pPr>
            <a:r>
              <a:rPr lang="en"/>
              <a:t>Subject Areas</a:t>
            </a:r>
            <a:endParaRPr/>
          </a:p>
        </p:txBody>
      </p:sp>
      <p:sp>
        <p:nvSpPr>
          <p:cNvPr id="94" name="Google Shape;94;p17"/>
          <p:cNvSpPr txBox="1"/>
          <p:nvPr/>
        </p:nvSpPr>
        <p:spPr>
          <a:xfrm>
            <a:off x="401950" y="1421725"/>
            <a:ext cx="84303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200">
                <a:solidFill>
                  <a:schemeClr val="dk2"/>
                </a:solidFill>
                <a:latin typeface="Roboto"/>
                <a:ea typeface="Roboto"/>
                <a:cs typeface="Roboto"/>
                <a:sym typeface="Roboto"/>
              </a:rPr>
              <a:t>In the review, they identified blockchain research trends and application domains that have garnered the most attention.</a:t>
            </a:r>
            <a:endParaRPr sz="1300">
              <a:latin typeface="Roboto"/>
              <a:ea typeface="Roboto"/>
              <a:cs typeface="Roboto"/>
              <a:sym typeface="Roboto"/>
            </a:endParaRPr>
          </a:p>
        </p:txBody>
      </p:sp>
      <p:pic>
        <p:nvPicPr>
          <p:cNvPr id="95" name="Google Shape;95;p17"/>
          <p:cNvPicPr preferRelativeResize="0"/>
          <p:nvPr/>
        </p:nvPicPr>
        <p:blipFill>
          <a:blip r:embed="rId3">
            <a:alphaModFix/>
          </a:blip>
          <a:stretch>
            <a:fillRect/>
          </a:stretch>
        </p:blipFill>
        <p:spPr>
          <a:xfrm>
            <a:off x="636798" y="2456375"/>
            <a:ext cx="3674799" cy="2381926"/>
          </a:xfrm>
          <a:prstGeom prst="rect">
            <a:avLst/>
          </a:prstGeom>
          <a:noFill/>
          <a:ln>
            <a:noFill/>
          </a:ln>
        </p:spPr>
      </p:pic>
      <p:pic>
        <p:nvPicPr>
          <p:cNvPr id="96" name="Google Shape;96;p17"/>
          <p:cNvPicPr preferRelativeResize="0"/>
          <p:nvPr/>
        </p:nvPicPr>
        <p:blipFill>
          <a:blip r:embed="rId4">
            <a:alphaModFix/>
          </a:blip>
          <a:stretch>
            <a:fillRect/>
          </a:stretch>
        </p:blipFill>
        <p:spPr>
          <a:xfrm>
            <a:off x="4906950" y="2426601"/>
            <a:ext cx="3925377" cy="2381924"/>
          </a:xfrm>
          <a:prstGeom prst="rect">
            <a:avLst/>
          </a:prstGeom>
          <a:noFill/>
          <a:ln>
            <a:noFill/>
          </a:ln>
        </p:spPr>
      </p:pic>
      <p:sp>
        <p:nvSpPr>
          <p:cNvPr id="97" name="Google Shape;97;p17"/>
          <p:cNvSpPr txBox="1"/>
          <p:nvPr/>
        </p:nvSpPr>
        <p:spPr>
          <a:xfrm>
            <a:off x="636800" y="4790400"/>
            <a:ext cx="36432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Merriweather"/>
                <a:ea typeface="Merriweather"/>
                <a:cs typeface="Merriweather"/>
                <a:sym typeface="Merriweather"/>
              </a:rPr>
              <a:t>Year-wise number of research publication</a:t>
            </a:r>
            <a:endParaRPr sz="600">
              <a:latin typeface="Merriweather"/>
              <a:ea typeface="Merriweather"/>
              <a:cs typeface="Merriweather"/>
              <a:sym typeface="Merriweather"/>
            </a:endParaRPr>
          </a:p>
        </p:txBody>
      </p:sp>
      <p:sp>
        <p:nvSpPr>
          <p:cNvPr id="98" name="Google Shape;98;p17"/>
          <p:cNvSpPr txBox="1"/>
          <p:nvPr/>
        </p:nvSpPr>
        <p:spPr>
          <a:xfrm>
            <a:off x="5056400" y="4790400"/>
            <a:ext cx="36432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Merriweather"/>
                <a:ea typeface="Merriweather"/>
                <a:cs typeface="Merriweather"/>
                <a:sym typeface="Merriweather"/>
              </a:rPr>
              <a:t>Subject area wise research publication</a:t>
            </a:r>
            <a:endParaRPr sz="600">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 Domain Analysis</a:t>
            </a:r>
            <a:endParaRPr/>
          </a:p>
        </p:txBody>
      </p:sp>
      <p:sp>
        <p:nvSpPr>
          <p:cNvPr id="104" name="Google Shape;104;p18"/>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rPr>
              <a:t>Supply Chain Management manages material and information flows between vendors, manufacturing and assembly plants, and distribution centers distribution centers. It records all interactions until the product is consumed.</a:t>
            </a:r>
            <a:endParaRPr sz="12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Supply chain management involves multiple parties and lacks trust. Thus, one party keeps its information private.</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Many practitioners solve this problem by introducing a trusted third party. A and B trust the trusted third party and reveal their information. It's hard to find a trustworthy third party.</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Blockchain can build trust between parties without a trusted third party.</a:t>
            </a:r>
            <a:endParaRPr sz="1200">
              <a:solidFill>
                <a:schemeClr val="dk1"/>
              </a:solidFill>
            </a:endParaRPr>
          </a:p>
        </p:txBody>
      </p:sp>
      <p:sp>
        <p:nvSpPr>
          <p:cNvPr id="105" name="Google Shape;105;p18"/>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Supply Chain Provenance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 Domain Analysis</a:t>
            </a:r>
            <a:endParaRPr/>
          </a:p>
        </p:txBody>
      </p:sp>
      <p:sp>
        <p:nvSpPr>
          <p:cNvPr id="111" name="Google Shape;111;p1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rPr>
              <a:t>Real-time transactions are available within the same bank in the current banking system. If two banks are involved, it can take 2-3 days. International transactions worsen it. Time and cost are the current </a:t>
            </a:r>
            <a:r>
              <a:rPr lang="en" sz="1200">
                <a:solidFill>
                  <a:schemeClr val="dk1"/>
                </a:solidFill>
              </a:rPr>
              <a:t>setup</a:t>
            </a:r>
            <a:r>
              <a:rPr lang="en" sz="1200">
                <a:solidFill>
                  <a:schemeClr val="dk1"/>
                </a:solidFill>
              </a:rPr>
              <a:t> issues.</a:t>
            </a:r>
            <a:endParaRPr sz="12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Blockchain could speed up interbank payments.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Performance is crucial in banking. Blockchain in its current form cannot handle the volume of banking transactions.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A consortium could create and manage crypto for that network. Thus, the consortium can set that network's crypto price.</a:t>
            </a:r>
            <a:endParaRPr sz="1200">
              <a:solidFill>
                <a:schemeClr val="dk1"/>
              </a:solidFill>
            </a:endParaRPr>
          </a:p>
        </p:txBody>
      </p:sp>
      <p:sp>
        <p:nvSpPr>
          <p:cNvPr id="112" name="Google Shape;112;p1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 Bank Transactions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 Domain Analysis</a:t>
            </a:r>
            <a:endParaRPr/>
          </a:p>
        </p:txBody>
      </p:sp>
      <p:sp>
        <p:nvSpPr>
          <p:cNvPr id="118" name="Google Shape;118;p20"/>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rPr>
              <a:t>In the current health-care system, providers keep patient records but rarely share them. Blockchain in health care reduces doctor administrative time so they can spend more time with patients and sharing data.</a:t>
            </a:r>
            <a:endParaRPr sz="12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Healthcare is extremely sensitive and complex. Legislative requirements slow technology adoption.</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Interoperability and collaboration are crucial for service delivery and innovation in this sector. Interoperability and collaboration can be achieved using blockchain without compromising health care provider security.</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Blockchain in health without research and usability testing could be disastrous. In a critical moment, blockchain scalability issues may delay doctor access, which could have dire consequences.</a:t>
            </a:r>
            <a:endParaRPr sz="1200">
              <a:solidFill>
                <a:schemeClr val="dk1"/>
              </a:solidFill>
            </a:endParaRPr>
          </a:p>
        </p:txBody>
      </p:sp>
      <p:sp>
        <p:nvSpPr>
          <p:cNvPr id="119" name="Google Shape;119;p20"/>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Health Care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BLOCKCHAIN VERSUS DATABASE TECHNOLOGY</a:t>
            </a:r>
            <a:endParaRPr/>
          </a:p>
        </p:txBody>
      </p:sp>
      <p:sp>
        <p:nvSpPr>
          <p:cNvPr id="125" name="Google Shape;125;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Trust Building</a:t>
            </a:r>
            <a:endParaRPr/>
          </a:p>
          <a:p>
            <a:pPr indent="-311150" lvl="0" marL="457200" rtl="0" algn="l">
              <a:spcBef>
                <a:spcPts val="0"/>
              </a:spcBef>
              <a:spcAft>
                <a:spcPts val="0"/>
              </a:spcAft>
              <a:buSzPts val="1300"/>
              <a:buChar char="●"/>
            </a:pPr>
            <a:r>
              <a:rPr lang="en"/>
              <a:t>Confidentiality and Privacy</a:t>
            </a:r>
            <a:endParaRPr/>
          </a:p>
          <a:p>
            <a:pPr indent="-311150" lvl="0" marL="457200" rtl="0" algn="l">
              <a:spcBef>
                <a:spcPts val="0"/>
              </a:spcBef>
              <a:spcAft>
                <a:spcPts val="0"/>
              </a:spcAft>
              <a:buSzPts val="1300"/>
              <a:buChar char="●"/>
            </a:pPr>
            <a:r>
              <a:rPr lang="en"/>
              <a:t>Robustness/Fault Tolerance</a:t>
            </a:r>
            <a:endParaRPr/>
          </a:p>
          <a:p>
            <a:pPr indent="-311150" lvl="0" marL="457200" rtl="0" algn="l">
              <a:spcBef>
                <a:spcPts val="0"/>
              </a:spcBef>
              <a:spcAft>
                <a:spcPts val="0"/>
              </a:spcAft>
              <a:buSzPts val="1300"/>
              <a:buChar char="●"/>
            </a:pPr>
            <a:r>
              <a:rPr lang="en"/>
              <a:t>Performance</a:t>
            </a:r>
            <a:endParaRPr/>
          </a:p>
          <a:p>
            <a:pPr indent="-311150" lvl="0" marL="457200" rtl="0" algn="l">
              <a:spcBef>
                <a:spcPts val="0"/>
              </a:spcBef>
              <a:spcAft>
                <a:spcPts val="0"/>
              </a:spcAft>
              <a:buSzPts val="1300"/>
              <a:buChar char="●"/>
            </a:pPr>
            <a:r>
              <a:rPr lang="en"/>
              <a:t>Security</a:t>
            </a:r>
            <a:endParaRPr/>
          </a:p>
        </p:txBody>
      </p:sp>
      <p:sp>
        <p:nvSpPr>
          <p:cNvPr id="126" name="Google Shape;126;p21"/>
          <p:cNvSpPr txBox="1"/>
          <p:nvPr>
            <p:ph type="title"/>
          </p:nvPr>
        </p:nvSpPr>
        <p:spPr>
          <a:xfrm>
            <a:off x="278275" y="2174900"/>
            <a:ext cx="3773400" cy="138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t/>
            </a:r>
            <a:endParaRPr sz="200"/>
          </a:p>
          <a:p>
            <a:pPr indent="0" lvl="0" marL="0" rtl="0" algn="l">
              <a:spcBef>
                <a:spcPts val="0"/>
              </a:spcBef>
              <a:spcAft>
                <a:spcPts val="0"/>
              </a:spcAft>
              <a:buSzPts val="990"/>
              <a:buNone/>
            </a:pPr>
            <a:r>
              <a:rPr lang="en" sz="1120"/>
              <a:t>In-depth analysis by considering different types of consensus mechanisms (in V-D), and attack vectors (e.g., DDos (in V-C), 51% attack (in V-E))</a:t>
            </a:r>
            <a:endParaRPr sz="1120"/>
          </a:p>
          <a:p>
            <a:pPr indent="0" lvl="0" marL="0" rtl="0" algn="l">
              <a:spcBef>
                <a:spcPts val="0"/>
              </a:spcBef>
              <a:spcAft>
                <a:spcPts val="0"/>
              </a:spcAft>
              <a:buSzPts val="990"/>
              <a:buNone/>
            </a:pPr>
            <a:r>
              <a:t/>
            </a:r>
            <a:endParaRPr sz="112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