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32918400"/>
  <p:notesSz cx="6858000" cy="9144000"/>
  <p:defaultTextStyle>
    <a:defPPr>
      <a:defRPr lang="zh-CN"/>
    </a:defPPr>
    <a:lvl1pPr marL="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592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184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3776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8368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2960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7552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2144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67360" algn="l" defTabSz="329184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016" autoAdjust="0"/>
  </p:normalViewPr>
  <p:slideViewPr>
    <p:cSldViewPr>
      <p:cViewPr>
        <p:scale>
          <a:sx n="33" d="100"/>
          <a:sy n="33" d="100"/>
        </p:scale>
        <p:origin x="-2310" y="-78"/>
      </p:cViewPr>
      <p:guideLst>
        <p:guide orient="horz" pos="1036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40" cy="70561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36627" y="6324600"/>
            <a:ext cx="19996783" cy="134820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46269" y="6324600"/>
            <a:ext cx="59441717" cy="134820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46272" y="36865560"/>
            <a:ext cx="39719251" cy="104279702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14161" y="36865560"/>
            <a:ext cx="39719251" cy="104279702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1" cy="3070858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91" cy="18966182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0181" y="1310643"/>
            <a:ext cx="18402300" cy="28094942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40" cy="2720342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1500"/>
            </a:lvl1pPr>
            <a:lvl2pPr marL="1645920" indent="0">
              <a:buNone/>
              <a:defRPr sz="10100"/>
            </a:lvl2pPr>
            <a:lvl3pPr marL="3291840" indent="0">
              <a:buNone/>
              <a:defRPr sz="860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237" y="25763222"/>
            <a:ext cx="19751040" cy="3863338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84" tIns="164592" rIns="329184" bIns="16459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29184" tIns="164592" rIns="329184" bIns="16459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9B2E-3D79-4AA3-840F-6D5BBCC3AC1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84B6-E10B-4932-8B6F-69DE0F11F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91840" rtl="0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329184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1028700" algn="l" defTabSz="3291840" rtl="0" eaLnBrk="1" latinLnBrk="0" hangingPunct="1">
        <a:spcBef>
          <a:spcPct val="20000"/>
        </a:spcBef>
        <a:buFont typeface="Arial" pitchFamily="34" charset="0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spcBef>
          <a:spcPct val="20000"/>
        </a:spcBef>
        <a:buFont typeface="Arial" pitchFamily="34" charset="0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spcBef>
          <a:spcPct val="20000"/>
        </a:spcBef>
        <a:buFont typeface="Arial" pitchFamily="34" charset="0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cds.codeplex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emf"/><Relationship Id="rId4" Type="http://schemas.openxmlformats.org/officeDocument/2006/relationships/hyperlink" Target="https://goo.gl/qFWyDR" TargetMode="External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9086" y="11811000"/>
            <a:ext cx="10333914" cy="1333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86800" y="609600"/>
            <a:ext cx="22860000" cy="1219200"/>
          </a:xfrm>
        </p:spPr>
        <p:txBody>
          <a:bodyPr>
            <a:noAutofit/>
          </a:bodyPr>
          <a:lstStyle/>
          <a:p>
            <a:r>
              <a:rPr lang="en-US" altLang="zh-CN" sz="8000" b="1" dirty="0" smtClean="0"/>
              <a:t>Molecular Cloning Designer Simulator (MCDS)</a:t>
            </a:r>
            <a:endParaRPr lang="zh-CN" altLang="en-US" sz="8000" b="1" dirty="0"/>
          </a:p>
        </p:txBody>
      </p:sp>
      <p:sp>
        <p:nvSpPr>
          <p:cNvPr id="4" name="矩形 3"/>
          <p:cNvSpPr/>
          <p:nvPr/>
        </p:nvSpPr>
        <p:spPr>
          <a:xfrm>
            <a:off x="8915400" y="1752600"/>
            <a:ext cx="22021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All-in-one molecular cloning and genetic engineering design, simulation and management software for complex project management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535558" y="30639603"/>
            <a:ext cx="1119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fontAlgn="ctr"/>
            <a:r>
              <a:rPr lang="en-US" altLang="zh-CN" sz="4800" dirty="0"/>
              <a:t>Available from: </a:t>
            </a:r>
            <a:r>
              <a:rPr lang="en-US" altLang="zh-CN" sz="4800" dirty="0">
                <a:hlinkClick r:id="rId3"/>
              </a:rPr>
              <a:t>https://mcds.codeplex.com/</a:t>
            </a:r>
            <a:endParaRPr lang="en-US" altLang="zh-CN" sz="4800" dirty="0"/>
          </a:p>
        </p:txBody>
      </p:sp>
      <p:sp>
        <p:nvSpPr>
          <p:cNvPr id="10" name="矩形 9"/>
          <p:cNvSpPr/>
          <p:nvPr/>
        </p:nvSpPr>
        <p:spPr>
          <a:xfrm>
            <a:off x="1524000" y="31401603"/>
            <a:ext cx="108266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zh-CN" sz="4800" dirty="0"/>
              <a:t>Video </a:t>
            </a:r>
            <a:r>
              <a:rPr lang="en-AU" altLang="zh-CN" sz="4800" dirty="0" smtClean="0"/>
              <a:t>instructions: </a:t>
            </a:r>
            <a:r>
              <a:rPr lang="en-US" altLang="zh-CN" sz="4800" dirty="0">
                <a:hlinkClick r:id="rId4"/>
              </a:rPr>
              <a:t>https://goo.gl/qFWyDR</a:t>
            </a:r>
            <a:endParaRPr lang="zh-CN" altLang="en-US" sz="4800" dirty="0"/>
          </a:p>
        </p:txBody>
      </p:sp>
      <p:sp>
        <p:nvSpPr>
          <p:cNvPr id="11" name="矩形 10"/>
          <p:cNvSpPr/>
          <p:nvPr/>
        </p:nvSpPr>
        <p:spPr>
          <a:xfrm>
            <a:off x="14554200" y="10811470"/>
            <a:ext cx="56387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n-AU" altLang="zh-CN" sz="5400" b="1" dirty="0" smtClean="0"/>
              <a:t>Example Flowchart</a:t>
            </a:r>
            <a:endParaRPr lang="en-AU" altLang="zh-CN" sz="5400" b="1" dirty="0"/>
          </a:p>
        </p:txBody>
      </p:sp>
      <p:sp>
        <p:nvSpPr>
          <p:cNvPr id="12" name="圆角矩形 11"/>
          <p:cNvSpPr/>
          <p:nvPr/>
        </p:nvSpPr>
        <p:spPr>
          <a:xfrm>
            <a:off x="1447800" y="3886200"/>
            <a:ext cx="15138400" cy="6096000"/>
          </a:xfrm>
          <a:prstGeom prst="roundRect">
            <a:avLst>
              <a:gd name="adj" fmla="val 4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spcBef>
                <a:spcPts val="200"/>
              </a:spcBef>
              <a:defRPr/>
            </a:pPr>
            <a:r>
              <a:rPr lang="en-AU" altLang="zh-CN" sz="4800" b="1" dirty="0" smtClean="0">
                <a:solidFill>
                  <a:schemeClr val="tx1"/>
                </a:solidFill>
              </a:rPr>
              <a:t>Highlights</a:t>
            </a:r>
          </a:p>
          <a:p>
            <a:pPr>
              <a:spcBef>
                <a:spcPts val="200"/>
              </a:spcBef>
              <a:buFont typeface="Wingdings" pitchFamily="2" charset="2"/>
              <a:buChar char="u"/>
              <a:defRPr/>
            </a:pPr>
            <a:r>
              <a:rPr lang="en-AU" altLang="zh-CN" sz="4800" dirty="0" smtClean="0">
                <a:solidFill>
                  <a:schemeClr val="tx1"/>
                </a:solidFill>
              </a:rPr>
              <a:t>Whole Project Design, </a:t>
            </a:r>
            <a:r>
              <a:rPr lang="en-AU" altLang="zh-CN" sz="4800" dirty="0">
                <a:solidFill>
                  <a:schemeClr val="tx1"/>
                </a:solidFill>
              </a:rPr>
              <a:t>Simulation </a:t>
            </a:r>
            <a:r>
              <a:rPr lang="en-AU" altLang="zh-CN" sz="4800" dirty="0" smtClean="0">
                <a:solidFill>
                  <a:schemeClr val="tx1"/>
                </a:solidFill>
              </a:rPr>
              <a:t>, Overview, Management</a:t>
            </a:r>
            <a:r>
              <a:rPr lang="en-AU" altLang="zh-CN" sz="4800" dirty="0">
                <a:solidFill>
                  <a:schemeClr val="tx1"/>
                </a:solidFill>
              </a:rPr>
              <a:t> </a:t>
            </a:r>
            <a:r>
              <a:rPr lang="en-AU" altLang="zh-CN" sz="4800" dirty="0" smtClean="0">
                <a:solidFill>
                  <a:schemeClr val="tx1"/>
                </a:solidFill>
              </a:rPr>
              <a:t>and Tracking in One Single File Displayed as Flowchart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en-US" altLang="zh-CN" sz="4800" dirty="0" smtClean="0">
                <a:solidFill>
                  <a:schemeClr val="tx1"/>
                </a:solidFill>
              </a:rPr>
              <a:t>to Secure Your</a:t>
            </a:r>
            <a:r>
              <a:rPr lang="en-AU" altLang="zh-CN" sz="4800" dirty="0" smtClean="0">
                <a:solidFill>
                  <a:schemeClr val="tx1"/>
                </a:solidFill>
              </a:rPr>
              <a:t> </a:t>
            </a:r>
            <a:r>
              <a:rPr lang="en-AU" altLang="zh-CN" sz="4800" dirty="0">
                <a:solidFill>
                  <a:schemeClr val="tx1"/>
                </a:solidFill>
              </a:rPr>
              <a:t>Data integrity.</a:t>
            </a:r>
            <a:endParaRPr lang="en-AU" altLang="zh-CN" sz="4800" dirty="0" smtClean="0">
              <a:solidFill>
                <a:schemeClr val="tx1"/>
              </a:solidFill>
            </a:endParaRPr>
          </a:p>
          <a:p>
            <a:pPr lvl="0">
              <a:spcBef>
                <a:spcPts val="200"/>
              </a:spcBef>
              <a:buFont typeface="Wingdings" pitchFamily="2" charset="2"/>
              <a:buChar char="u"/>
              <a:defRPr/>
            </a:pPr>
            <a:r>
              <a:rPr lang="en-AU" altLang="zh-CN" sz="4800" dirty="0" smtClean="0">
                <a:solidFill>
                  <a:schemeClr val="tx1"/>
                </a:solidFill>
              </a:rPr>
              <a:t>Automatic Recalculation/Simulation of Every Operations in the Downstream of the Flowchart by Double Click.</a:t>
            </a:r>
            <a:endParaRPr lang="en-AU" altLang="zh-CN" sz="4800" dirty="0">
              <a:solidFill>
                <a:schemeClr val="tx1"/>
              </a:solidFill>
            </a:endParaRPr>
          </a:p>
          <a:p>
            <a:pPr lvl="0">
              <a:spcBef>
                <a:spcPts val="200"/>
              </a:spcBef>
              <a:buFont typeface="Wingdings" pitchFamily="2" charset="2"/>
              <a:buChar char="u"/>
              <a:defRPr/>
            </a:pPr>
            <a:r>
              <a:rPr lang="en-AU" altLang="zh-CN" sz="4800" dirty="0">
                <a:solidFill>
                  <a:schemeClr val="tx1"/>
                </a:solidFill>
              </a:rPr>
              <a:t>Design Multiple Fragment Gibson Assembly with One </a:t>
            </a:r>
            <a:r>
              <a:rPr lang="en-AU" altLang="zh-CN" sz="4800" dirty="0" smtClean="0">
                <a:solidFill>
                  <a:schemeClr val="tx1"/>
                </a:solidFill>
              </a:rPr>
              <a:t>Click.</a:t>
            </a:r>
          </a:p>
          <a:p>
            <a:pPr lvl="0">
              <a:spcBef>
                <a:spcPts val="200"/>
              </a:spcBef>
              <a:buFont typeface="Wingdings" pitchFamily="2" charset="2"/>
              <a:buChar char="u"/>
              <a:defRPr/>
            </a:pPr>
            <a:endParaRPr lang="en-AU" altLang="zh-CN" sz="48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21031200"/>
            <a:ext cx="14552676" cy="822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1625601" y="20269200"/>
            <a:ext cx="117301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n-AU" altLang="zh-CN" sz="5400" b="1" dirty="0" smtClean="0"/>
              <a:t>Sequence View and Primer Design Panel</a:t>
            </a:r>
            <a:endParaRPr lang="en-AU" altLang="zh-CN" sz="54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1" y="10668000"/>
            <a:ext cx="11453717" cy="969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圆角矩形 18"/>
          <p:cNvSpPr/>
          <p:nvPr/>
        </p:nvSpPr>
        <p:spPr>
          <a:xfrm>
            <a:off x="16992600" y="3886200"/>
            <a:ext cx="14528800" cy="6781800"/>
          </a:xfrm>
          <a:prstGeom prst="roundRect">
            <a:avLst>
              <a:gd name="adj" fmla="val 3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spcBef>
                <a:spcPts val="200"/>
              </a:spcBef>
              <a:defRPr/>
            </a:pPr>
            <a:r>
              <a:rPr lang="en-AU" altLang="zh-CN" sz="4800" b="1" dirty="0" smtClean="0">
                <a:solidFill>
                  <a:schemeClr val="tx1"/>
                </a:solidFill>
              </a:rPr>
              <a:t>Simulation of Almost All Technologies</a:t>
            </a:r>
            <a:r>
              <a:rPr lang="en-AU" altLang="zh-CN" sz="4800" dirty="0">
                <a:solidFill>
                  <a:schemeClr val="tx1"/>
                </a:solidFill>
              </a:rPr>
              <a:t>: </a:t>
            </a:r>
            <a:endParaRPr lang="en-AU" altLang="zh-CN" sz="4800" dirty="0" smtClean="0">
              <a:solidFill>
                <a:schemeClr val="tx1"/>
              </a:solidFill>
            </a:endParaRPr>
          </a:p>
          <a:p>
            <a:pPr marL="0" lvl="1">
              <a:spcBef>
                <a:spcPts val="200"/>
              </a:spcBef>
              <a:defRPr/>
            </a:pPr>
            <a:r>
              <a:rPr lang="en-AU" altLang="zh-CN" sz="4800" dirty="0" smtClean="0">
                <a:solidFill>
                  <a:schemeClr val="tx1"/>
                </a:solidFill>
              </a:rPr>
              <a:t>PCR, </a:t>
            </a:r>
            <a:r>
              <a:rPr lang="en-AU" altLang="zh-CN" sz="4800" dirty="0" err="1" smtClean="0">
                <a:solidFill>
                  <a:schemeClr val="tx1"/>
                </a:solidFill>
              </a:rPr>
              <a:t>Renzyme</a:t>
            </a:r>
            <a:r>
              <a:rPr lang="en-AU" altLang="zh-CN" sz="4800" dirty="0" smtClean="0">
                <a:solidFill>
                  <a:schemeClr val="tx1"/>
                </a:solidFill>
              </a:rPr>
              <a:t> digestion, Gel Electrophoresis, Gateway cloning, </a:t>
            </a:r>
            <a:r>
              <a:rPr lang="en-AU" altLang="zh-CN" sz="4800" dirty="0" err="1" smtClean="0">
                <a:solidFill>
                  <a:schemeClr val="tx1"/>
                </a:solidFill>
              </a:rPr>
              <a:t>BioBrick</a:t>
            </a:r>
            <a:r>
              <a:rPr lang="en-AU" altLang="zh-CN" sz="4800" dirty="0" smtClean="0">
                <a:solidFill>
                  <a:schemeClr val="tx1"/>
                </a:solidFill>
              </a:rPr>
              <a:t> Assembly, Gibson Assembly, Yeast Assembly, Site-specific recombination and assembly (</a:t>
            </a:r>
            <a:r>
              <a:rPr lang="el-GR" altLang="zh-CN" sz="4800" dirty="0">
                <a:solidFill>
                  <a:schemeClr val="tx1"/>
                </a:solidFill>
              </a:rPr>
              <a:t>φ</a:t>
            </a:r>
            <a:r>
              <a:rPr lang="en-AU" altLang="zh-CN" sz="4800" dirty="0">
                <a:solidFill>
                  <a:schemeClr val="tx1"/>
                </a:solidFill>
              </a:rPr>
              <a:t>C31, </a:t>
            </a:r>
            <a:r>
              <a:rPr lang="en-AU" altLang="zh-CN" sz="4800" dirty="0" smtClean="0">
                <a:solidFill>
                  <a:schemeClr val="tx1"/>
                </a:solidFill>
              </a:rPr>
              <a:t>Bxb1, etc), Lambda </a:t>
            </a:r>
            <a:r>
              <a:rPr lang="en-AU" altLang="zh-CN" sz="4800" dirty="0">
                <a:solidFill>
                  <a:schemeClr val="tx1"/>
                </a:solidFill>
              </a:rPr>
              <a:t>red </a:t>
            </a:r>
            <a:r>
              <a:rPr lang="en-AU" altLang="zh-CN" sz="4800" dirty="0" smtClean="0">
                <a:solidFill>
                  <a:schemeClr val="tx1"/>
                </a:solidFill>
              </a:rPr>
              <a:t>knock-out/knock-in, Homologous recombination, CRISPR digestion, Automatic Feature Annotation, Feature Screening, PCR Screening, Management of Primer List, In situ Primer Design and Primer Search, Sequence Comparison, etc.</a:t>
            </a:r>
            <a:endParaRPr lang="en-AU" altLang="zh-CN" sz="4800" dirty="0">
              <a:solidFill>
                <a:schemeClr val="tx1"/>
              </a:solidFill>
            </a:endParaRPr>
          </a:p>
          <a:p>
            <a:pPr algn="ctr"/>
            <a:endParaRPr lang="zh-CN" altLang="en-US" sz="4800" dirty="0"/>
          </a:p>
        </p:txBody>
      </p:sp>
      <p:sp>
        <p:nvSpPr>
          <p:cNvPr id="20" name="矩形 19"/>
          <p:cNvSpPr/>
          <p:nvPr/>
        </p:nvSpPr>
        <p:spPr>
          <a:xfrm>
            <a:off x="1524001" y="9820870"/>
            <a:ext cx="7132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n-AU" altLang="zh-CN" sz="5400" b="1" dirty="0" smtClean="0"/>
              <a:t>User Interface Overview</a:t>
            </a:r>
            <a:endParaRPr lang="en-AU" altLang="zh-CN" sz="5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0" y="26822400"/>
            <a:ext cx="46767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841200" y="11582400"/>
            <a:ext cx="6019800" cy="764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24987366" y="10591800"/>
            <a:ext cx="59498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n-AU" altLang="zh-CN" sz="5400" b="1" dirty="0" smtClean="0"/>
              <a:t>Support for AB1 File</a:t>
            </a:r>
            <a:endParaRPr lang="en-AU" altLang="zh-CN" sz="5400" b="1" dirty="0"/>
          </a:p>
        </p:txBody>
      </p:sp>
      <p:sp>
        <p:nvSpPr>
          <p:cNvPr id="18" name="矩形 17"/>
          <p:cNvSpPr/>
          <p:nvPr/>
        </p:nvSpPr>
        <p:spPr>
          <a:xfrm>
            <a:off x="15392400" y="31089600"/>
            <a:ext cx="3077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Scan for Link</a:t>
            </a:r>
            <a:endParaRPr lang="zh-CN" altLang="en-US" sz="4400" dirty="0"/>
          </a:p>
        </p:txBody>
      </p:sp>
      <p:sp>
        <p:nvSpPr>
          <p:cNvPr id="26" name="矩形 25"/>
          <p:cNvSpPr/>
          <p:nvPr/>
        </p:nvSpPr>
        <p:spPr>
          <a:xfrm>
            <a:off x="24307800" y="193548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Save your sequencing results and comparison in the same project file.</a:t>
            </a:r>
            <a:endParaRPr lang="zh-CN" alt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163800" y="250698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Intuitive flowchart can be printed to guide your wet experiments. It contains every details even digestion buffers.</a:t>
            </a:r>
            <a:endParaRPr lang="zh-CN" alt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53400" y="13368278"/>
            <a:ext cx="441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node in the flowchart stands for an operation. You can drag, zoom, and click to view/edit details.</a:t>
            </a:r>
            <a:endParaRPr lang="zh-CN" alt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47800" y="29337000"/>
            <a:ext cx="1386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Interactive sequence viewer and primer designer allows you to design primers by either click in the sequence view or select a region and search.</a:t>
            </a:r>
            <a:endParaRPr lang="zh-CN" alt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01200" y="3055203"/>
            <a:ext cx="21745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0033CC"/>
                </a:solidFill>
              </a:rPr>
              <a:t>Zhenyu Shi, Claudia E. Vickers. AIBN, the University of Queensland, QLD 4067, Australia.</a:t>
            </a:r>
            <a:endParaRPr lang="zh-CN" altLang="en-US" sz="4800" dirty="0">
              <a:solidFill>
                <a:srgbClr val="0033CC"/>
              </a:solidFill>
            </a:endParaRPr>
          </a:p>
        </p:txBody>
      </p:sp>
      <p:pic>
        <p:nvPicPr>
          <p:cNvPr id="32" name="图片 31" descr="UQ_logo_tex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7800" y="990600"/>
            <a:ext cx="7959124" cy="2362200"/>
          </a:xfrm>
          <a:prstGeom prst="rect">
            <a:avLst/>
          </a:prstGeom>
        </p:spPr>
      </p:pic>
      <p:sp>
        <p:nvSpPr>
          <p:cNvPr id="33" name="Rectangle 4"/>
          <p:cNvSpPr/>
          <p:nvPr/>
        </p:nvSpPr>
        <p:spPr>
          <a:xfrm>
            <a:off x="19431000" y="30861000"/>
            <a:ext cx="1203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MCDS currently supports Windows only. But we are moving to HTML5 soon, which will work in any OS.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555200" y="21488400"/>
            <a:ext cx="9296400" cy="8469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22707600" y="20745271"/>
            <a:ext cx="90816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n-AU" altLang="zh-CN" sz="5400" b="1" dirty="0" smtClean="0"/>
              <a:t>Display of Sequence Alignment</a:t>
            </a:r>
            <a:endParaRPr lang="en-AU" altLang="zh-CN" sz="5400" b="1" dirty="0"/>
          </a:p>
        </p:txBody>
      </p:sp>
      <p:sp>
        <p:nvSpPr>
          <p:cNvPr id="25" name="矩形 24"/>
          <p:cNvSpPr/>
          <p:nvPr/>
        </p:nvSpPr>
        <p:spPr>
          <a:xfrm>
            <a:off x="22479000" y="29718000"/>
            <a:ext cx="967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Easy to identify mismatch/mutations from multiple sequence results.</a:t>
            </a:r>
            <a:endParaRPr lang="zh-CN" altLang="en-US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311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Molecular Cloning Designer Simulator (MCDS)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Cloning Designer Simulator (MCDS)</dc:title>
  <dc:creator>Jack</dc:creator>
  <cp:lastModifiedBy>Jack</cp:lastModifiedBy>
  <cp:revision>14</cp:revision>
  <dcterms:created xsi:type="dcterms:W3CDTF">2016-09-27T07:35:50Z</dcterms:created>
  <dcterms:modified xsi:type="dcterms:W3CDTF">2016-09-27T10:50:27Z</dcterms:modified>
</cp:coreProperties>
</file>