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erriweather Light"/>
      <p:regular r:id="rId25"/>
      <p:bold r:id="rId26"/>
      <p:italic r:id="rId27"/>
      <p:boldItalic r:id="rId28"/>
    </p:embeddedFont>
    <p:embeddedFont>
      <p:font typeface="Montserrat"/>
      <p:regular r:id="rId29"/>
      <p:bold r:id="rId30"/>
      <p:italic r:id="rId31"/>
      <p:boldItalic r:id="rId32"/>
    </p:embeddedFont>
    <p:embeddedFont>
      <p:font typeface="Open Sans SemiBold"/>
      <p:regular r:id="rId33"/>
      <p:bold r:id="rId34"/>
      <p:italic r:id="rId35"/>
      <p:boldItalic r:id="rId36"/>
    </p:embeddedFont>
    <p:embeddedFont>
      <p:font typeface="Vidaloka"/>
      <p:regular r:id="rId37"/>
    </p:embeddedFont>
    <p:embeddedFont>
      <p:font typeface="Russo One"/>
      <p:regular r:id="rId38"/>
    </p:embeddedFont>
    <p:embeddedFont>
      <p:font typeface="Mako"/>
      <p:regular r:id="rId39"/>
    </p:embeddedFont>
    <p:embeddedFont>
      <p:font typeface="Crimson Text"/>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rimsonText-regular.fntdata"/><Relationship Id="rId42" Type="http://schemas.openxmlformats.org/officeDocument/2006/relationships/font" Target="fonts/CrimsonText-italic.fntdata"/><Relationship Id="rId41" Type="http://schemas.openxmlformats.org/officeDocument/2006/relationships/font" Target="fonts/CrimsonText-bold.fntdata"/><Relationship Id="rId44" Type="http://schemas.openxmlformats.org/officeDocument/2006/relationships/font" Target="fonts/OpenSans-regular.fntdata"/><Relationship Id="rId43" Type="http://schemas.openxmlformats.org/officeDocument/2006/relationships/font" Target="fonts/CrimsonText-boldItalic.fntdata"/><Relationship Id="rId46" Type="http://schemas.openxmlformats.org/officeDocument/2006/relationships/font" Target="fonts/OpenSans-italic.fntdata"/><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OpenSansSemiBold-regular.fntdata"/><Relationship Id="rId32" Type="http://schemas.openxmlformats.org/officeDocument/2006/relationships/font" Target="fonts/Montserrat-boldItalic.fntdata"/><Relationship Id="rId35" Type="http://schemas.openxmlformats.org/officeDocument/2006/relationships/font" Target="fonts/OpenSansSemiBold-italic.fntdata"/><Relationship Id="rId34" Type="http://schemas.openxmlformats.org/officeDocument/2006/relationships/font" Target="fonts/OpenSansSemiBold-bold.fntdata"/><Relationship Id="rId37" Type="http://schemas.openxmlformats.org/officeDocument/2006/relationships/font" Target="fonts/Vidaloka-regular.fntdata"/><Relationship Id="rId36" Type="http://schemas.openxmlformats.org/officeDocument/2006/relationships/font" Target="fonts/OpenSansSemiBold-boldItalic.fntdata"/><Relationship Id="rId39" Type="http://schemas.openxmlformats.org/officeDocument/2006/relationships/font" Target="fonts/Mako-regular.fntdata"/><Relationship Id="rId38" Type="http://schemas.openxmlformats.org/officeDocument/2006/relationships/font" Target="fonts/RussoOne-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MerriweatherLight-bold.fntdata"/><Relationship Id="rId25" Type="http://schemas.openxmlformats.org/officeDocument/2006/relationships/font" Target="fonts/MerriweatherLight-regular.fntdata"/><Relationship Id="rId28" Type="http://schemas.openxmlformats.org/officeDocument/2006/relationships/font" Target="fonts/MerriweatherLight-boldItalic.fntdata"/><Relationship Id="rId27" Type="http://schemas.openxmlformats.org/officeDocument/2006/relationships/font" Target="fonts/MerriweatherLight-italic.fntdata"/><Relationship Id="rId29" Type="http://schemas.openxmlformats.org/officeDocument/2006/relationships/font" Target="fonts/Montserrat-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249dfd4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6249dfd4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6249dfd48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6249dfd48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6249dfd48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6249dfd48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6249dfd4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6249dfd4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249dfd48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249dfd48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6249dfd48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6249dfd48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6249dfd48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6249dfd48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6249dfd48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6249dfd48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6249dfd48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6249dfd48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6249dfd489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6249dfd489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6249dfd489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6249dfd489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cf7a3c50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cf7a3c50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6249dfd48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6249dfd4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6249dfd4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6249dfd4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6249dfd4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6249dfd4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6249dfd4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6249dfd4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6249dfd48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6249dfd48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6249dfd48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6249dfd48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6249dfd48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6249dfd48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Deep Learning </a:t>
            </a:r>
            <a:endParaRPr/>
          </a:p>
          <a:p>
            <a:pPr indent="0" lvl="0" marL="0" rtl="0" algn="ctr">
              <a:spcBef>
                <a:spcPts val="0"/>
              </a:spcBef>
              <a:spcAft>
                <a:spcPts val="0"/>
              </a:spcAft>
              <a:buNone/>
            </a:pPr>
            <a:r>
              <a:rPr lang="en"/>
              <a:t>CA1</a:t>
            </a:r>
            <a:endParaRPr/>
          </a:p>
        </p:txBody>
      </p:sp>
      <p:sp>
        <p:nvSpPr>
          <p:cNvPr id="473" name="Google Shape;473;p5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Ernest Ng P2222668 DAAA2B06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713225" y="445025"/>
            <a:ext cx="634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RNN - Gradient Clipping</a:t>
            </a:r>
            <a:endParaRPr/>
          </a:p>
        </p:txBody>
      </p:sp>
      <p:sp>
        <p:nvSpPr>
          <p:cNvPr id="538" name="Google Shape;538;p63"/>
          <p:cNvSpPr txBox="1"/>
          <p:nvPr>
            <p:ph idx="1" type="body"/>
          </p:nvPr>
        </p:nvSpPr>
        <p:spPr>
          <a:xfrm>
            <a:off x="3151600" y="2943825"/>
            <a:ext cx="5658900" cy="16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The val perplexity is still higher than the train perplexity, but it's not as much as when we didn't use gradient clipping.</a:t>
            </a:r>
            <a:endParaRPr sz="1200"/>
          </a:p>
          <a:p>
            <a:pPr indent="0" lvl="0" marL="0" rtl="0" algn="l">
              <a:spcBef>
                <a:spcPts val="1200"/>
              </a:spcBef>
              <a:spcAft>
                <a:spcPts val="0"/>
              </a:spcAft>
              <a:buClr>
                <a:schemeClr val="dk1"/>
              </a:buClr>
              <a:buSzPts val="1100"/>
              <a:buFont typeface="Arial"/>
              <a:buNone/>
            </a:pPr>
            <a:r>
              <a:rPr lang="en" sz="1200"/>
              <a:t>The sentences make sense for the first few words, but after the 6th-7th prediction, they start to not make sense.</a:t>
            </a:r>
            <a:endParaRPr sz="1200"/>
          </a:p>
          <a:p>
            <a:pPr indent="0" lvl="0" marL="0" rtl="0" algn="l">
              <a:spcBef>
                <a:spcPts val="1200"/>
              </a:spcBef>
              <a:spcAft>
                <a:spcPts val="1200"/>
              </a:spcAft>
              <a:buNone/>
            </a:pPr>
            <a:r>
              <a:t/>
            </a:r>
            <a:endParaRPr/>
          </a:p>
        </p:txBody>
      </p:sp>
      <p:pic>
        <p:nvPicPr>
          <p:cNvPr id="539" name="Google Shape;539;p63"/>
          <p:cNvPicPr preferRelativeResize="0"/>
          <p:nvPr/>
        </p:nvPicPr>
        <p:blipFill>
          <a:blip r:embed="rId3">
            <a:alphaModFix/>
          </a:blip>
          <a:stretch>
            <a:fillRect/>
          </a:stretch>
        </p:blipFill>
        <p:spPr>
          <a:xfrm>
            <a:off x="437100" y="2081150"/>
            <a:ext cx="2269820" cy="1621300"/>
          </a:xfrm>
          <a:prstGeom prst="rect">
            <a:avLst/>
          </a:prstGeom>
          <a:noFill/>
          <a:ln>
            <a:noFill/>
          </a:ln>
        </p:spPr>
      </p:pic>
      <p:pic>
        <p:nvPicPr>
          <p:cNvPr id="540" name="Google Shape;540;p63"/>
          <p:cNvPicPr preferRelativeResize="0"/>
          <p:nvPr/>
        </p:nvPicPr>
        <p:blipFill>
          <a:blip r:embed="rId4">
            <a:alphaModFix/>
          </a:blip>
          <a:stretch>
            <a:fillRect/>
          </a:stretch>
        </p:blipFill>
        <p:spPr>
          <a:xfrm>
            <a:off x="2871275" y="1406475"/>
            <a:ext cx="6219550" cy="129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LSTM</a:t>
            </a:r>
            <a:endParaRPr/>
          </a:p>
        </p:txBody>
      </p:sp>
      <p:sp>
        <p:nvSpPr>
          <p:cNvPr id="546" name="Google Shape;546;p64"/>
          <p:cNvSpPr txBox="1"/>
          <p:nvPr>
            <p:ph idx="1" type="body"/>
          </p:nvPr>
        </p:nvSpPr>
        <p:spPr>
          <a:xfrm>
            <a:off x="2933325" y="2716925"/>
            <a:ext cx="54975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basic LSTM works better than our RNN models, showing lower perplexity scores.</a:t>
            </a:r>
            <a:endParaRPr/>
          </a:p>
          <a:p>
            <a:pPr indent="0" lvl="0" marL="0" rtl="0" algn="l">
              <a:spcBef>
                <a:spcPts val="1200"/>
              </a:spcBef>
              <a:spcAft>
                <a:spcPts val="0"/>
              </a:spcAft>
              <a:buClr>
                <a:schemeClr val="dk1"/>
              </a:buClr>
              <a:buSzPts val="1100"/>
              <a:buFont typeface="Arial"/>
              <a:buNone/>
            </a:pPr>
            <a:r>
              <a:rPr lang="en"/>
              <a:t>LSTM handles the vanishing/exploding gradient problem well, making training twice as fast with a batch size that's half as big.</a:t>
            </a:r>
            <a:endParaRPr/>
          </a:p>
          <a:p>
            <a:pPr indent="0" lvl="0" marL="0" rtl="0" algn="l">
              <a:spcBef>
                <a:spcPts val="1200"/>
              </a:spcBef>
              <a:spcAft>
                <a:spcPts val="0"/>
              </a:spcAft>
              <a:buClr>
                <a:schemeClr val="dk1"/>
              </a:buClr>
              <a:buSzPts val="1100"/>
              <a:buFont typeface="Arial"/>
              <a:buNone/>
            </a:pPr>
            <a:r>
              <a:rPr lang="en"/>
              <a:t>The predicted text makes more sense, with words forming better sequences compared to the RNN models.</a:t>
            </a:r>
            <a:endParaRPr/>
          </a:p>
          <a:p>
            <a:pPr indent="0" lvl="0" marL="0" rtl="0" algn="l">
              <a:spcBef>
                <a:spcPts val="1200"/>
              </a:spcBef>
              <a:spcAft>
                <a:spcPts val="0"/>
              </a:spcAft>
              <a:buClr>
                <a:schemeClr val="dk1"/>
              </a:buClr>
              <a:buSzPts val="1100"/>
              <a:buFont typeface="Arial"/>
              <a:buNone/>
            </a:pPr>
            <a:r>
              <a:rPr lang="en"/>
              <a:t>This improvement is because LSTM can remember and forget information selectively, making it better at understanding long-term connections in the generated text.</a:t>
            </a:r>
            <a:endParaRPr/>
          </a:p>
          <a:p>
            <a:pPr indent="0" lvl="0" marL="0" rtl="0" algn="l">
              <a:spcBef>
                <a:spcPts val="1200"/>
              </a:spcBef>
              <a:spcAft>
                <a:spcPts val="1200"/>
              </a:spcAft>
              <a:buNone/>
            </a:pPr>
            <a:r>
              <a:t/>
            </a:r>
            <a:endParaRPr/>
          </a:p>
        </p:txBody>
      </p:sp>
      <p:pic>
        <p:nvPicPr>
          <p:cNvPr id="547" name="Google Shape;547;p64"/>
          <p:cNvPicPr preferRelativeResize="0"/>
          <p:nvPr/>
        </p:nvPicPr>
        <p:blipFill>
          <a:blip r:embed="rId3">
            <a:alphaModFix/>
          </a:blip>
          <a:stretch>
            <a:fillRect/>
          </a:stretch>
        </p:blipFill>
        <p:spPr>
          <a:xfrm>
            <a:off x="228300" y="1824925"/>
            <a:ext cx="2398246" cy="1725675"/>
          </a:xfrm>
          <a:prstGeom prst="rect">
            <a:avLst/>
          </a:prstGeom>
          <a:noFill/>
          <a:ln>
            <a:noFill/>
          </a:ln>
        </p:spPr>
      </p:pic>
      <p:pic>
        <p:nvPicPr>
          <p:cNvPr id="548" name="Google Shape;548;p64"/>
          <p:cNvPicPr preferRelativeResize="0"/>
          <p:nvPr/>
        </p:nvPicPr>
        <p:blipFill>
          <a:blip r:embed="rId4">
            <a:alphaModFix/>
          </a:blip>
          <a:stretch>
            <a:fillRect/>
          </a:stretch>
        </p:blipFill>
        <p:spPr>
          <a:xfrm>
            <a:off x="2753021" y="1328096"/>
            <a:ext cx="6168250" cy="11904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- 2 Layers</a:t>
            </a:r>
            <a:endParaRPr/>
          </a:p>
        </p:txBody>
      </p:sp>
      <p:sp>
        <p:nvSpPr>
          <p:cNvPr id="554" name="Google Shape;554;p65"/>
          <p:cNvSpPr txBox="1"/>
          <p:nvPr>
            <p:ph idx="1" type="body"/>
          </p:nvPr>
        </p:nvSpPr>
        <p:spPr>
          <a:xfrm>
            <a:off x="3180075" y="2735050"/>
            <a:ext cx="5364600" cy="14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adding an extra LSTM layer to increase our model’s complexity </a:t>
            </a:r>
            <a:endParaRPr/>
          </a:p>
          <a:p>
            <a:pPr indent="0" lvl="0" marL="0" rtl="0" algn="l">
              <a:spcBef>
                <a:spcPts val="1200"/>
              </a:spcBef>
              <a:spcAft>
                <a:spcPts val="0"/>
              </a:spcAft>
              <a:buClr>
                <a:schemeClr val="dk1"/>
              </a:buClr>
              <a:buSzPts val="1100"/>
              <a:buFont typeface="Arial"/>
              <a:buNone/>
            </a:pPr>
            <a:r>
              <a:rPr lang="en"/>
              <a:t>With a more complex model, our LSTM doesn't do as well as the basic LSTM. The perplexity is a bit higher, meaning it doesn't understand the language or predict as accurately.</a:t>
            </a:r>
            <a:endParaRPr/>
          </a:p>
          <a:p>
            <a:pPr indent="0" lvl="0" marL="0" rtl="0" algn="l">
              <a:spcBef>
                <a:spcPts val="1200"/>
              </a:spcBef>
              <a:spcAft>
                <a:spcPts val="0"/>
              </a:spcAft>
              <a:buClr>
                <a:schemeClr val="dk1"/>
              </a:buClr>
              <a:buSzPts val="1100"/>
              <a:buFont typeface="Arial"/>
              <a:buNone/>
            </a:pPr>
            <a:r>
              <a:rPr lang="en"/>
              <a:t>This suggests that having a more complex model doesn't always make it better.</a:t>
            </a:r>
            <a:endParaRPr/>
          </a:p>
          <a:p>
            <a:pPr indent="0" lvl="0" marL="0" rtl="0" algn="l">
              <a:spcBef>
                <a:spcPts val="1200"/>
              </a:spcBef>
              <a:spcAft>
                <a:spcPts val="0"/>
              </a:spcAft>
              <a:buClr>
                <a:schemeClr val="dk1"/>
              </a:buClr>
              <a:buSzPts val="1100"/>
              <a:buFont typeface="Arial"/>
              <a:buNone/>
            </a:pPr>
            <a:r>
              <a:rPr lang="en"/>
              <a:t>The sentences don't flow as smoothly, and they're not as easy to understand as the ones from the basic LSTM model.</a:t>
            </a:r>
            <a:endParaRPr/>
          </a:p>
          <a:p>
            <a:pPr indent="0" lvl="0" marL="0" rtl="0" algn="l">
              <a:spcBef>
                <a:spcPts val="1200"/>
              </a:spcBef>
              <a:spcAft>
                <a:spcPts val="1200"/>
              </a:spcAft>
              <a:buNone/>
            </a:pPr>
            <a:r>
              <a:t/>
            </a:r>
            <a:endParaRPr/>
          </a:p>
        </p:txBody>
      </p:sp>
      <p:pic>
        <p:nvPicPr>
          <p:cNvPr id="555" name="Google Shape;555;p65"/>
          <p:cNvPicPr preferRelativeResize="0"/>
          <p:nvPr/>
        </p:nvPicPr>
        <p:blipFill>
          <a:blip r:embed="rId3">
            <a:alphaModFix/>
          </a:blip>
          <a:stretch>
            <a:fillRect/>
          </a:stretch>
        </p:blipFill>
        <p:spPr>
          <a:xfrm>
            <a:off x="560475" y="1938800"/>
            <a:ext cx="2105025" cy="1876425"/>
          </a:xfrm>
          <a:prstGeom prst="rect">
            <a:avLst/>
          </a:prstGeom>
          <a:noFill/>
          <a:ln>
            <a:noFill/>
          </a:ln>
        </p:spPr>
      </p:pic>
      <p:pic>
        <p:nvPicPr>
          <p:cNvPr id="556" name="Google Shape;556;p65"/>
          <p:cNvPicPr preferRelativeResize="0"/>
          <p:nvPr/>
        </p:nvPicPr>
        <p:blipFill>
          <a:blip r:embed="rId4">
            <a:alphaModFix/>
          </a:blip>
          <a:stretch>
            <a:fillRect/>
          </a:stretch>
        </p:blipFill>
        <p:spPr>
          <a:xfrm>
            <a:off x="2920772" y="1321402"/>
            <a:ext cx="5883200" cy="12967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6"/>
          <p:cNvSpPr txBox="1"/>
          <p:nvPr>
            <p:ph type="title"/>
          </p:nvPr>
        </p:nvSpPr>
        <p:spPr>
          <a:xfrm>
            <a:off x="713225" y="445025"/>
            <a:ext cx="594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- 2X </a:t>
            </a:r>
            <a:r>
              <a:rPr lang="en"/>
              <a:t>amount</a:t>
            </a:r>
            <a:r>
              <a:rPr lang="en"/>
              <a:t> of neurons</a:t>
            </a:r>
            <a:endParaRPr/>
          </a:p>
        </p:txBody>
      </p:sp>
      <p:sp>
        <p:nvSpPr>
          <p:cNvPr id="562" name="Google Shape;562;p66"/>
          <p:cNvSpPr txBox="1"/>
          <p:nvPr>
            <p:ph idx="1" type="body"/>
          </p:nvPr>
        </p:nvSpPr>
        <p:spPr>
          <a:xfrm>
            <a:off x="2940550" y="2751575"/>
            <a:ext cx="5940000" cy="17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get similar results as compared to the base LSTM</a:t>
            </a:r>
            <a:endParaRPr/>
          </a:p>
          <a:p>
            <a:pPr indent="0" lvl="0" marL="0" rtl="0" algn="l">
              <a:spcBef>
                <a:spcPts val="1200"/>
              </a:spcBef>
              <a:spcAft>
                <a:spcPts val="0"/>
              </a:spcAft>
              <a:buNone/>
            </a:pPr>
            <a:r>
              <a:rPr lang="en"/>
              <a:t>The sentences are somewhat </a:t>
            </a:r>
            <a:r>
              <a:rPr lang="en"/>
              <a:t>coherent</a:t>
            </a:r>
            <a:r>
              <a:rPr lang="en"/>
              <a:t> and does convey some meaningful messages.</a:t>
            </a:r>
            <a:endParaRPr/>
          </a:p>
          <a:p>
            <a:pPr indent="0" lvl="0" marL="0" rtl="0" algn="l">
              <a:spcBef>
                <a:spcPts val="1200"/>
              </a:spcBef>
              <a:spcAft>
                <a:spcPts val="1200"/>
              </a:spcAft>
              <a:buNone/>
            </a:pPr>
            <a:r>
              <a:t/>
            </a:r>
            <a:endParaRPr/>
          </a:p>
        </p:txBody>
      </p:sp>
      <p:pic>
        <p:nvPicPr>
          <p:cNvPr id="563" name="Google Shape;563;p66"/>
          <p:cNvPicPr preferRelativeResize="0"/>
          <p:nvPr/>
        </p:nvPicPr>
        <p:blipFill>
          <a:blip r:embed="rId3">
            <a:alphaModFix/>
          </a:blip>
          <a:stretch>
            <a:fillRect/>
          </a:stretch>
        </p:blipFill>
        <p:spPr>
          <a:xfrm>
            <a:off x="104950" y="1652588"/>
            <a:ext cx="2524125" cy="1838325"/>
          </a:xfrm>
          <a:prstGeom prst="rect">
            <a:avLst/>
          </a:prstGeom>
          <a:noFill/>
          <a:ln>
            <a:noFill/>
          </a:ln>
        </p:spPr>
      </p:pic>
      <p:pic>
        <p:nvPicPr>
          <p:cNvPr id="564" name="Google Shape;564;p66"/>
          <p:cNvPicPr preferRelativeResize="0"/>
          <p:nvPr/>
        </p:nvPicPr>
        <p:blipFill>
          <a:blip r:embed="rId4">
            <a:alphaModFix/>
          </a:blip>
          <a:stretch>
            <a:fillRect/>
          </a:stretch>
        </p:blipFill>
        <p:spPr>
          <a:xfrm>
            <a:off x="2724547" y="1277800"/>
            <a:ext cx="6371999" cy="121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 </a:t>
            </a:r>
            <a:endParaRPr/>
          </a:p>
        </p:txBody>
      </p:sp>
      <p:sp>
        <p:nvSpPr>
          <p:cNvPr id="570" name="Google Shape;570;p6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trying 2 </a:t>
            </a:r>
            <a:r>
              <a:rPr lang="en"/>
              <a:t>strategies</a:t>
            </a:r>
            <a:r>
              <a:rPr lang="en"/>
              <a:t> to improve our LSTM models</a:t>
            </a:r>
            <a:endParaRPr/>
          </a:p>
          <a:p>
            <a:pPr indent="-342900" lvl="0" marL="457200" rtl="0" algn="l">
              <a:spcBef>
                <a:spcPts val="1200"/>
              </a:spcBef>
              <a:spcAft>
                <a:spcPts val="0"/>
              </a:spcAft>
              <a:buSzPts val="1800"/>
              <a:buChar char="-"/>
            </a:pPr>
            <a:r>
              <a:rPr lang="en"/>
              <a:t>Adding a learning rate scheduler</a:t>
            </a:r>
            <a:endParaRPr/>
          </a:p>
          <a:p>
            <a:pPr indent="-342900" lvl="0" marL="457200" rtl="0" algn="l">
              <a:spcBef>
                <a:spcPts val="0"/>
              </a:spcBef>
              <a:spcAft>
                <a:spcPts val="0"/>
              </a:spcAft>
              <a:buSzPts val="1800"/>
              <a:buChar char="-"/>
            </a:pPr>
            <a:r>
              <a:rPr lang="en"/>
              <a:t>Bi-directional LSTMs </a:t>
            </a:r>
            <a:endParaRPr/>
          </a:p>
          <a:p>
            <a:pPr indent="0" lvl="0" marL="0" rtl="0" algn="l">
              <a:spcBef>
                <a:spcPts val="1200"/>
              </a:spcBef>
              <a:spcAft>
                <a:spcPts val="0"/>
              </a:spcAft>
              <a:buClr>
                <a:schemeClr val="dk1"/>
              </a:buClr>
              <a:buSzPts val="1100"/>
              <a:buFont typeface="Arial"/>
              <a:buNone/>
            </a:pPr>
            <a:r>
              <a:rPr b="1" lang="en" sz="1200"/>
              <a:t>Why?</a:t>
            </a:r>
            <a:endParaRPr b="1" sz="1200"/>
          </a:p>
          <a:p>
            <a:pPr indent="0" lvl="0" marL="0" rtl="0" algn="l">
              <a:spcBef>
                <a:spcPts val="1200"/>
              </a:spcBef>
              <a:spcAft>
                <a:spcPts val="0"/>
              </a:spcAft>
              <a:buClr>
                <a:schemeClr val="dk1"/>
              </a:buClr>
              <a:buSzPts val="1100"/>
              <a:buFont typeface="Arial"/>
              <a:buNone/>
            </a:pPr>
            <a:r>
              <a:rPr b="1" lang="en"/>
              <a:t>Learning Rate Scheduler:</a:t>
            </a:r>
            <a:endParaRPr b="1"/>
          </a:p>
          <a:p>
            <a:pPr indent="0" lvl="0" marL="0" rtl="0" algn="l">
              <a:spcBef>
                <a:spcPts val="1200"/>
              </a:spcBef>
              <a:spcAft>
                <a:spcPts val="0"/>
              </a:spcAft>
              <a:buClr>
                <a:schemeClr val="dk1"/>
              </a:buClr>
              <a:buSzPts val="1100"/>
              <a:buFont typeface="Arial"/>
              <a:buNone/>
            </a:pPr>
            <a:r>
              <a:rPr lang="en"/>
              <a:t>We use a learning rate scheduler because changing the learning rate during training can greatly affect how well the model learns. When the model is getting close to finding the best values, we want it to take smaller steps to avoid overshooting the optimal solution.</a:t>
            </a:r>
            <a:endParaRPr/>
          </a:p>
          <a:p>
            <a:pPr indent="0" lvl="0" marL="0" rtl="0" algn="l">
              <a:spcBef>
                <a:spcPts val="1200"/>
              </a:spcBef>
              <a:spcAft>
                <a:spcPts val="0"/>
              </a:spcAft>
              <a:buClr>
                <a:schemeClr val="dk1"/>
              </a:buClr>
              <a:buSzPts val="1100"/>
              <a:buFont typeface="Arial"/>
              <a:buNone/>
            </a:pPr>
            <a:r>
              <a:rPr b="1" lang="en"/>
              <a:t>Bidirectional LSTM:</a:t>
            </a:r>
            <a:endParaRPr b="1"/>
          </a:p>
          <a:p>
            <a:pPr indent="0" lvl="0" marL="0" rtl="0" algn="l">
              <a:spcBef>
                <a:spcPts val="1200"/>
              </a:spcBef>
              <a:spcAft>
                <a:spcPts val="0"/>
              </a:spcAft>
              <a:buClr>
                <a:schemeClr val="dk1"/>
              </a:buClr>
              <a:buSzPts val="1100"/>
              <a:buFont typeface="Arial"/>
              <a:buNone/>
            </a:pPr>
            <a:r>
              <a:rPr lang="en"/>
              <a:t>Bidirectional LSTMs capture patterns in both forward and backward directions in sequential data. Including this bidirectional processing helps our model understand context better, using information from both earlier and later time steps.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Rate Scheduler</a:t>
            </a:r>
            <a:endParaRPr/>
          </a:p>
        </p:txBody>
      </p:sp>
      <p:sp>
        <p:nvSpPr>
          <p:cNvPr id="576" name="Google Shape;576;p68"/>
          <p:cNvSpPr txBox="1"/>
          <p:nvPr>
            <p:ph idx="1" type="body"/>
          </p:nvPr>
        </p:nvSpPr>
        <p:spPr>
          <a:xfrm>
            <a:off x="2857425" y="3323425"/>
            <a:ext cx="5864700" cy="12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introduction of a learning rate schedule has led to a decrease in perplexity, indicating improved model convergence and better generalization to new data.</a:t>
            </a:r>
            <a:endParaRPr/>
          </a:p>
          <a:p>
            <a:pPr indent="0" lvl="0" marL="0" rtl="0" algn="l">
              <a:spcBef>
                <a:spcPts val="1200"/>
              </a:spcBef>
              <a:spcAft>
                <a:spcPts val="0"/>
              </a:spcAft>
              <a:buClr>
                <a:schemeClr val="dk1"/>
              </a:buClr>
              <a:buSzPts val="1100"/>
              <a:buFont typeface="Arial"/>
              <a:buNone/>
            </a:pPr>
            <a:r>
              <a:rPr lang="en"/>
              <a:t>The sentences now exhibit greater coherence and meaning. The implementation of a learning rate schedule seems to have assisted the model in finding a more effective balance while adjusting weights during training.</a:t>
            </a:r>
            <a:endParaRPr/>
          </a:p>
          <a:p>
            <a:pPr indent="0" lvl="0" marL="0" rtl="0" algn="l">
              <a:spcBef>
                <a:spcPts val="1200"/>
              </a:spcBef>
              <a:spcAft>
                <a:spcPts val="1200"/>
              </a:spcAft>
              <a:buNone/>
            </a:pPr>
            <a:r>
              <a:t/>
            </a:r>
            <a:endParaRPr/>
          </a:p>
        </p:txBody>
      </p:sp>
      <p:pic>
        <p:nvPicPr>
          <p:cNvPr id="577" name="Google Shape;577;p68"/>
          <p:cNvPicPr preferRelativeResize="0"/>
          <p:nvPr/>
        </p:nvPicPr>
        <p:blipFill>
          <a:blip r:embed="rId3">
            <a:alphaModFix/>
          </a:blip>
          <a:stretch>
            <a:fillRect/>
          </a:stretch>
        </p:blipFill>
        <p:spPr>
          <a:xfrm>
            <a:off x="256775" y="1652588"/>
            <a:ext cx="2066925" cy="1838325"/>
          </a:xfrm>
          <a:prstGeom prst="rect">
            <a:avLst/>
          </a:prstGeom>
          <a:noFill/>
          <a:ln>
            <a:noFill/>
          </a:ln>
        </p:spPr>
      </p:pic>
      <p:pic>
        <p:nvPicPr>
          <p:cNvPr id="578" name="Google Shape;578;p68"/>
          <p:cNvPicPr preferRelativeResize="0"/>
          <p:nvPr/>
        </p:nvPicPr>
        <p:blipFill>
          <a:blip r:embed="rId4">
            <a:alphaModFix/>
          </a:blip>
          <a:stretch>
            <a:fillRect/>
          </a:stretch>
        </p:blipFill>
        <p:spPr>
          <a:xfrm>
            <a:off x="2857423" y="1652600"/>
            <a:ext cx="6307924" cy="140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 Directional LSTMs</a:t>
            </a:r>
            <a:endParaRPr/>
          </a:p>
        </p:txBody>
      </p:sp>
      <p:sp>
        <p:nvSpPr>
          <p:cNvPr id="584" name="Google Shape;584;p69"/>
          <p:cNvSpPr txBox="1"/>
          <p:nvPr>
            <p:ph idx="1" type="body"/>
          </p:nvPr>
        </p:nvSpPr>
        <p:spPr>
          <a:xfrm>
            <a:off x="2980775" y="3143125"/>
            <a:ext cx="56940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Adding Bidirectional LSTMs has made our sentences less coherent compared to when we didn't include them.</a:t>
            </a:r>
            <a:endParaRPr/>
          </a:p>
          <a:p>
            <a:pPr indent="0" lvl="0" marL="0" rtl="0" algn="l">
              <a:spcBef>
                <a:spcPts val="1200"/>
              </a:spcBef>
              <a:spcAft>
                <a:spcPts val="0"/>
              </a:spcAft>
              <a:buClr>
                <a:schemeClr val="dk1"/>
              </a:buClr>
              <a:buSzPts val="1100"/>
              <a:buFont typeface="Arial"/>
              <a:buNone/>
            </a:pPr>
            <a:r>
              <a:rPr lang="en"/>
              <a:t>The perplexity stays the same.</a:t>
            </a:r>
            <a:endParaRPr/>
          </a:p>
          <a:p>
            <a:pPr indent="0" lvl="0" marL="0" rtl="0" algn="l">
              <a:spcBef>
                <a:spcPts val="1200"/>
              </a:spcBef>
              <a:spcAft>
                <a:spcPts val="0"/>
              </a:spcAft>
              <a:buClr>
                <a:schemeClr val="dk1"/>
              </a:buClr>
              <a:buSzPts val="1100"/>
              <a:buFont typeface="Arial"/>
              <a:buNone/>
            </a:pPr>
            <a:r>
              <a:rPr lang="en"/>
              <a:t>This suggests that the bidirectional information might not be helping our model's understanding in a positive way.</a:t>
            </a:r>
            <a:endParaRPr/>
          </a:p>
          <a:p>
            <a:pPr indent="0" lvl="0" marL="0" rtl="0" algn="l">
              <a:spcBef>
                <a:spcPts val="1200"/>
              </a:spcBef>
              <a:spcAft>
                <a:spcPts val="1200"/>
              </a:spcAft>
              <a:buNone/>
            </a:pPr>
            <a:r>
              <a:t/>
            </a:r>
            <a:endParaRPr/>
          </a:p>
        </p:txBody>
      </p:sp>
      <p:pic>
        <p:nvPicPr>
          <p:cNvPr id="585" name="Google Shape;585;p69"/>
          <p:cNvPicPr preferRelativeResize="0"/>
          <p:nvPr/>
        </p:nvPicPr>
        <p:blipFill>
          <a:blip r:embed="rId3">
            <a:alphaModFix/>
          </a:blip>
          <a:stretch>
            <a:fillRect/>
          </a:stretch>
        </p:blipFill>
        <p:spPr>
          <a:xfrm>
            <a:off x="399150" y="1948275"/>
            <a:ext cx="2047875" cy="1876425"/>
          </a:xfrm>
          <a:prstGeom prst="rect">
            <a:avLst/>
          </a:prstGeom>
          <a:noFill/>
          <a:ln>
            <a:noFill/>
          </a:ln>
        </p:spPr>
      </p:pic>
      <p:pic>
        <p:nvPicPr>
          <p:cNvPr id="586" name="Google Shape;586;p69"/>
          <p:cNvPicPr preferRelativeResize="0"/>
          <p:nvPr/>
        </p:nvPicPr>
        <p:blipFill>
          <a:blip r:embed="rId4">
            <a:alphaModFix/>
          </a:blip>
          <a:stretch>
            <a:fillRect/>
          </a:stretch>
        </p:blipFill>
        <p:spPr>
          <a:xfrm>
            <a:off x="2651275" y="1462860"/>
            <a:ext cx="6447899" cy="136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0"/>
          <p:cNvSpPr txBox="1"/>
          <p:nvPr>
            <p:ph type="title"/>
          </p:nvPr>
        </p:nvSpPr>
        <p:spPr>
          <a:xfrm>
            <a:off x="713225" y="445025"/>
            <a:ext cx="817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Rate Sceduler + Bi Directional LSTM</a:t>
            </a:r>
            <a:endParaRPr/>
          </a:p>
        </p:txBody>
      </p:sp>
      <p:sp>
        <p:nvSpPr>
          <p:cNvPr id="592" name="Google Shape;592;p70"/>
          <p:cNvSpPr txBox="1"/>
          <p:nvPr>
            <p:ph idx="1" type="body"/>
          </p:nvPr>
        </p:nvSpPr>
        <p:spPr>
          <a:xfrm>
            <a:off x="3018725" y="2940875"/>
            <a:ext cx="5864700" cy="15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introduction of a learning rate scheduler improves our perplexity.</a:t>
            </a:r>
            <a:endParaRPr/>
          </a:p>
          <a:p>
            <a:pPr indent="0" lvl="0" marL="0" rtl="0" algn="l">
              <a:spcBef>
                <a:spcPts val="1200"/>
              </a:spcBef>
              <a:spcAft>
                <a:spcPts val="0"/>
              </a:spcAft>
              <a:buClr>
                <a:schemeClr val="dk1"/>
              </a:buClr>
              <a:buSzPts val="1100"/>
              <a:buFont typeface="Arial"/>
              <a:buNone/>
            </a:pPr>
            <a:r>
              <a:rPr lang="en"/>
              <a:t>However, the sentences are still incoherent compared to when using Bidirectional LSTMs.</a:t>
            </a:r>
            <a:endParaRPr/>
          </a:p>
          <a:p>
            <a:pPr indent="0" lvl="0" marL="0" rtl="0" algn="l">
              <a:spcBef>
                <a:spcPts val="1200"/>
              </a:spcBef>
              <a:spcAft>
                <a:spcPts val="0"/>
              </a:spcAft>
              <a:buClr>
                <a:schemeClr val="dk1"/>
              </a:buClr>
              <a:buSzPts val="1100"/>
              <a:buFont typeface="Arial"/>
              <a:buNone/>
            </a:pPr>
            <a:r>
              <a:rPr lang="en"/>
              <a:t>This suggests that our model might not benefit from understanding both past and future contexts.</a:t>
            </a:r>
            <a:endParaRPr/>
          </a:p>
          <a:p>
            <a:pPr indent="0" lvl="0" marL="0" rtl="0" algn="l">
              <a:spcBef>
                <a:spcPts val="1200"/>
              </a:spcBef>
              <a:spcAft>
                <a:spcPts val="0"/>
              </a:spcAft>
              <a:buClr>
                <a:schemeClr val="dk1"/>
              </a:buClr>
              <a:buSzPts val="1100"/>
              <a:buFont typeface="Arial"/>
              <a:buNone/>
            </a:pPr>
            <a:r>
              <a:rPr lang="en"/>
              <a:t>In the previous model (biLSTM), using bidirectional LSTMs led to less coherent sentences. Adjusting the learning rate in the current model (biLSTM_lr) seems to have somewhat improved sentence coherence.</a:t>
            </a:r>
            <a:endParaRPr/>
          </a:p>
          <a:p>
            <a:pPr indent="0" lvl="0" marL="0" rtl="0" algn="l">
              <a:spcBef>
                <a:spcPts val="1200"/>
              </a:spcBef>
              <a:spcAft>
                <a:spcPts val="1200"/>
              </a:spcAft>
              <a:buNone/>
            </a:pPr>
            <a:r>
              <a:t/>
            </a:r>
            <a:endParaRPr/>
          </a:p>
        </p:txBody>
      </p:sp>
      <p:pic>
        <p:nvPicPr>
          <p:cNvPr id="593" name="Google Shape;593;p70"/>
          <p:cNvPicPr preferRelativeResize="0"/>
          <p:nvPr/>
        </p:nvPicPr>
        <p:blipFill>
          <a:blip r:embed="rId3">
            <a:alphaModFix/>
          </a:blip>
          <a:stretch>
            <a:fillRect/>
          </a:stretch>
        </p:blipFill>
        <p:spPr>
          <a:xfrm>
            <a:off x="370675" y="1967275"/>
            <a:ext cx="2219325" cy="1876425"/>
          </a:xfrm>
          <a:prstGeom prst="rect">
            <a:avLst/>
          </a:prstGeom>
          <a:noFill/>
          <a:ln>
            <a:noFill/>
          </a:ln>
        </p:spPr>
      </p:pic>
      <p:pic>
        <p:nvPicPr>
          <p:cNvPr id="594" name="Google Shape;594;p70"/>
          <p:cNvPicPr preferRelativeResize="0"/>
          <p:nvPr/>
        </p:nvPicPr>
        <p:blipFill>
          <a:blip r:embed="rId4">
            <a:alphaModFix/>
          </a:blip>
          <a:stretch>
            <a:fillRect/>
          </a:stretch>
        </p:blipFill>
        <p:spPr>
          <a:xfrm>
            <a:off x="2857423" y="1483923"/>
            <a:ext cx="6286576" cy="145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Evaluation</a:t>
            </a:r>
            <a:endParaRPr/>
          </a:p>
        </p:txBody>
      </p:sp>
      <p:sp>
        <p:nvSpPr>
          <p:cNvPr id="600" name="Google Shape;600;p71"/>
          <p:cNvSpPr txBox="1"/>
          <p:nvPr>
            <p:ph idx="1" type="body"/>
          </p:nvPr>
        </p:nvSpPr>
        <p:spPr>
          <a:xfrm>
            <a:off x="713250" y="1066513"/>
            <a:ext cx="7717500" cy="80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After trying out different setups, we choose the LSTM model with double the number of neurons, which helps it understand language better. We also added a learning rate scheduler to make the training process smoother and more efficient.</a:t>
            </a:r>
            <a:endParaRPr/>
          </a:p>
        </p:txBody>
      </p:sp>
      <p:pic>
        <p:nvPicPr>
          <p:cNvPr id="601" name="Google Shape;601;p71"/>
          <p:cNvPicPr preferRelativeResize="0"/>
          <p:nvPr/>
        </p:nvPicPr>
        <p:blipFill>
          <a:blip r:embed="rId3">
            <a:alphaModFix/>
          </a:blip>
          <a:stretch>
            <a:fillRect/>
          </a:stretch>
        </p:blipFill>
        <p:spPr>
          <a:xfrm>
            <a:off x="443163" y="1757363"/>
            <a:ext cx="8124825" cy="1628775"/>
          </a:xfrm>
          <a:prstGeom prst="rect">
            <a:avLst/>
          </a:prstGeom>
          <a:noFill/>
          <a:ln>
            <a:noFill/>
          </a:ln>
        </p:spPr>
      </p:pic>
      <p:pic>
        <p:nvPicPr>
          <p:cNvPr id="602" name="Google Shape;602;p71"/>
          <p:cNvPicPr preferRelativeResize="0"/>
          <p:nvPr/>
        </p:nvPicPr>
        <p:blipFill>
          <a:blip r:embed="rId4">
            <a:alphaModFix/>
          </a:blip>
          <a:stretch>
            <a:fillRect/>
          </a:stretch>
        </p:blipFill>
        <p:spPr>
          <a:xfrm>
            <a:off x="747700" y="3386138"/>
            <a:ext cx="7648575"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08" name="Google Shape;608;p72"/>
          <p:cNvSpPr txBox="1"/>
          <p:nvPr>
            <p:ph idx="1" type="body"/>
          </p:nvPr>
        </p:nvSpPr>
        <p:spPr>
          <a:xfrm>
            <a:off x="713250" y="1131250"/>
            <a:ext cx="7717500" cy="343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a:t>
            </a:r>
            <a:r>
              <a:rPr lang="en" sz="1400"/>
              <a:t>n summary, </a:t>
            </a:r>
            <a:r>
              <a:rPr lang="en" sz="1400"/>
              <a:t>I experimented with various architectures, including basic RNNs, LSTMs, and Bidirectional LSTMs. I delved into the impact of factors like layer depth and neuron count, aiming to optimize model performance. Implementing a learning rate scheduler proved effective in improving model convergence. While the introduction of Bidirectional LSTMs brought about some coherence challenges in generated sentences.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2101500" y="2436750"/>
            <a:ext cx="49410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Recurrent</a:t>
            </a:r>
            <a:r>
              <a:rPr lang="en"/>
              <a:t> Neural Networks</a:t>
            </a:r>
            <a:endParaRPr/>
          </a:p>
        </p:txBody>
      </p:sp>
      <p:sp>
        <p:nvSpPr>
          <p:cNvPr id="479" name="Google Shape;479;p55"/>
          <p:cNvSpPr txBox="1"/>
          <p:nvPr>
            <p:ph idx="2" type="title"/>
          </p:nvPr>
        </p:nvSpPr>
        <p:spPr>
          <a:xfrm>
            <a:off x="3746550" y="1229838"/>
            <a:ext cx="1650900" cy="9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3"/>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614" name="Google Shape;614;p73"/>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a:t>your email@freepik.com</a:t>
            </a:r>
            <a:endParaRPr/>
          </a:p>
          <a:p>
            <a:pPr indent="0" lvl="0" marL="0" rtl="0" algn="ctr">
              <a:spcBef>
                <a:spcPts val="0"/>
              </a:spcBef>
              <a:spcAft>
                <a:spcPts val="0"/>
              </a:spcAft>
              <a:buNone/>
            </a:pPr>
            <a:r>
              <a:rPr lang="en"/>
              <a:t>+91 620 421 838 yourcompany.com</a:t>
            </a:r>
            <a:endParaRPr/>
          </a:p>
        </p:txBody>
      </p:sp>
      <p:grpSp>
        <p:nvGrpSpPr>
          <p:cNvPr id="615" name="Google Shape;615;p73"/>
          <p:cNvGrpSpPr/>
          <p:nvPr/>
        </p:nvGrpSpPr>
        <p:grpSpPr>
          <a:xfrm>
            <a:off x="4961882" y="2876803"/>
            <a:ext cx="458723" cy="458684"/>
            <a:chOff x="1379798" y="1723250"/>
            <a:chExt cx="397887" cy="397887"/>
          </a:xfrm>
        </p:grpSpPr>
        <p:sp>
          <p:nvSpPr>
            <p:cNvPr id="616" name="Google Shape;616;p73"/>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7" name="Google Shape;617;p73"/>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73"/>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9" name="Google Shape;619;p73"/>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620" name="Google Shape;620;p73"/>
          <p:cNvGrpSpPr/>
          <p:nvPr/>
        </p:nvGrpSpPr>
        <p:grpSpPr>
          <a:xfrm>
            <a:off x="3721699" y="2876803"/>
            <a:ext cx="458747" cy="458684"/>
            <a:chOff x="266768" y="1721375"/>
            <a:chExt cx="397907" cy="397887"/>
          </a:xfrm>
        </p:grpSpPr>
        <p:sp>
          <p:nvSpPr>
            <p:cNvPr id="621" name="Google Shape;621;p73"/>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2" name="Google Shape;622;p73"/>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623" name="Google Shape;623;p73"/>
          <p:cNvGrpSpPr/>
          <p:nvPr/>
        </p:nvGrpSpPr>
        <p:grpSpPr>
          <a:xfrm>
            <a:off x="4350135" y="2876803"/>
            <a:ext cx="458699" cy="458684"/>
            <a:chOff x="864491" y="1723250"/>
            <a:chExt cx="397866" cy="397887"/>
          </a:xfrm>
        </p:grpSpPr>
        <p:sp>
          <p:nvSpPr>
            <p:cNvPr id="624" name="Google Shape;624;p73"/>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5" name="Google Shape;625;p73"/>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6" name="Google Shape;626;p73"/>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27" name="Google Shape;627;p73"/>
          <p:cNvSpPr txBox="1"/>
          <p:nvPr>
            <p:ph idx="4294967295" type="subTitle"/>
          </p:nvPr>
        </p:nvSpPr>
        <p:spPr>
          <a:xfrm>
            <a:off x="2684380" y="4088550"/>
            <a:ext cx="3790200" cy="279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100"/>
              <a:t>Please keep this slide for attribution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t>
            </a:r>
            <a:endParaRPr/>
          </a:p>
        </p:txBody>
      </p:sp>
      <p:sp>
        <p:nvSpPr>
          <p:cNvPr id="485" name="Google Shape;485;p56"/>
          <p:cNvSpPr txBox="1"/>
          <p:nvPr>
            <p:ph idx="1" type="body"/>
          </p:nvPr>
        </p:nvSpPr>
        <p:spPr>
          <a:xfrm>
            <a:off x="713250" y="1272925"/>
            <a:ext cx="38808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words "Let," "Life," "Embrace," and "heart" show up a lot in our dataset.</a:t>
            </a:r>
            <a:endParaRPr/>
          </a:p>
          <a:p>
            <a:pPr indent="0" lvl="0" marL="0" rtl="0" algn="l">
              <a:spcBef>
                <a:spcPts val="1200"/>
              </a:spcBef>
              <a:spcAft>
                <a:spcPts val="0"/>
              </a:spcAft>
              <a:buClr>
                <a:schemeClr val="dk1"/>
              </a:buClr>
              <a:buSzPts val="1100"/>
              <a:buFont typeface="Arial"/>
              <a:buNone/>
            </a:pPr>
            <a:r>
              <a:rPr lang="en"/>
              <a:t>Surprisingly, we don't see common words like "the" and "and." This happens because the wordcloud tool automatically removes very common words to focus on the more meaningful ones.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Now, the most common words are the usual ones like "the," "of," "your," and "and."</a:t>
            </a:r>
            <a:endParaRPr/>
          </a:p>
          <a:p>
            <a:pPr indent="0" lvl="0" marL="0" rtl="0" algn="l">
              <a:spcBef>
                <a:spcPts val="1200"/>
              </a:spcBef>
              <a:spcAft>
                <a:spcPts val="0"/>
              </a:spcAft>
              <a:buClr>
                <a:schemeClr val="dk1"/>
              </a:buClr>
              <a:buSzPts val="1100"/>
              <a:buFont typeface="Arial"/>
              <a:buNone/>
            </a:pPr>
            <a:r>
              <a:rPr lang="en"/>
              <a:t>When we don't have the tool automatically removing them, we can see that all of the top 10 most common words in our dataset are these common words, often called stopwords.</a:t>
            </a:r>
            <a:endParaRPr/>
          </a:p>
          <a:p>
            <a:pPr indent="0" lvl="0" marL="0" rtl="0" algn="l">
              <a:spcBef>
                <a:spcPts val="1200"/>
              </a:spcBef>
              <a:spcAft>
                <a:spcPts val="1200"/>
              </a:spcAft>
              <a:buNone/>
            </a:pPr>
            <a:r>
              <a:t/>
            </a:r>
            <a:endParaRPr/>
          </a:p>
        </p:txBody>
      </p:sp>
      <p:pic>
        <p:nvPicPr>
          <p:cNvPr id="486" name="Google Shape;486;p56"/>
          <p:cNvPicPr preferRelativeResize="0"/>
          <p:nvPr/>
        </p:nvPicPr>
        <p:blipFill>
          <a:blip r:embed="rId3">
            <a:alphaModFix/>
          </a:blip>
          <a:stretch>
            <a:fillRect/>
          </a:stretch>
        </p:blipFill>
        <p:spPr>
          <a:xfrm>
            <a:off x="4812325" y="277175"/>
            <a:ext cx="4160300" cy="2098532"/>
          </a:xfrm>
          <a:prstGeom prst="rect">
            <a:avLst/>
          </a:prstGeom>
          <a:noFill/>
          <a:ln>
            <a:noFill/>
          </a:ln>
        </p:spPr>
      </p:pic>
      <p:pic>
        <p:nvPicPr>
          <p:cNvPr id="487" name="Google Shape;487;p56"/>
          <p:cNvPicPr preferRelativeResize="0"/>
          <p:nvPr/>
        </p:nvPicPr>
        <p:blipFill>
          <a:blip r:embed="rId4">
            <a:alphaModFix/>
          </a:blip>
          <a:stretch>
            <a:fillRect/>
          </a:stretch>
        </p:blipFill>
        <p:spPr>
          <a:xfrm>
            <a:off x="4812325" y="2375711"/>
            <a:ext cx="4160299" cy="24756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7"/>
          <p:cNvSpPr txBox="1"/>
          <p:nvPr>
            <p:ph type="title"/>
          </p:nvPr>
        </p:nvSpPr>
        <p:spPr>
          <a:xfrm>
            <a:off x="381075" y="48297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493" name="Google Shape;493;p57"/>
          <p:cNvSpPr txBox="1"/>
          <p:nvPr>
            <p:ph idx="1" type="body"/>
          </p:nvPr>
        </p:nvSpPr>
        <p:spPr>
          <a:xfrm>
            <a:off x="229275" y="2577150"/>
            <a:ext cx="5560500" cy="20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quotes are about 10-12 words long, with a few longer ones around 35 words. To make sure we capture most quotes well, we might need to pad sequences to a length slightly beyond our typical quote length.</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Looking at our phrases, it seems like the sentiment in our text is mostly positive and motivational.</a:t>
            </a:r>
            <a:endParaRPr/>
          </a:p>
          <a:p>
            <a:pPr indent="0" lvl="0" marL="0" rtl="0" algn="l">
              <a:spcBef>
                <a:spcPts val="1200"/>
              </a:spcBef>
              <a:spcAft>
                <a:spcPts val="0"/>
              </a:spcAft>
              <a:buClr>
                <a:schemeClr val="dk1"/>
              </a:buClr>
              <a:buSzPts val="1100"/>
              <a:buFont typeface="Arial"/>
              <a:buNone/>
            </a:pPr>
            <a:r>
              <a:rPr lang="en"/>
              <a:t>Common themes include self-belief and taking positive action.</a:t>
            </a:r>
            <a:endParaRPr/>
          </a:p>
          <a:p>
            <a:pPr indent="0" lvl="0" marL="0" rtl="0" algn="l">
              <a:spcBef>
                <a:spcPts val="1200"/>
              </a:spcBef>
              <a:spcAft>
                <a:spcPts val="0"/>
              </a:spcAft>
              <a:buClr>
                <a:schemeClr val="dk1"/>
              </a:buClr>
              <a:buSzPts val="1100"/>
              <a:buFont typeface="Arial"/>
              <a:buNone/>
            </a:pPr>
            <a:r>
              <a:rPr lang="en"/>
              <a:t>Many word combinations express positive and motivational ideas, encouraging personal growth and confidence.</a:t>
            </a:r>
            <a:endParaRPr/>
          </a:p>
          <a:p>
            <a:pPr indent="0" lvl="0" marL="0" rtl="0" algn="l">
              <a:spcBef>
                <a:spcPts val="1200"/>
              </a:spcBef>
              <a:spcAft>
                <a:spcPts val="1200"/>
              </a:spcAft>
              <a:buNone/>
            </a:pPr>
            <a:r>
              <a:t/>
            </a:r>
            <a:endParaRPr/>
          </a:p>
        </p:txBody>
      </p:sp>
      <p:pic>
        <p:nvPicPr>
          <p:cNvPr id="494" name="Google Shape;494;p57"/>
          <p:cNvPicPr preferRelativeResize="0"/>
          <p:nvPr/>
        </p:nvPicPr>
        <p:blipFill>
          <a:blip r:embed="rId3">
            <a:alphaModFix/>
          </a:blip>
          <a:stretch>
            <a:fillRect/>
          </a:stretch>
        </p:blipFill>
        <p:spPr>
          <a:xfrm>
            <a:off x="1761625" y="369825"/>
            <a:ext cx="3663100" cy="2207325"/>
          </a:xfrm>
          <a:prstGeom prst="rect">
            <a:avLst/>
          </a:prstGeom>
          <a:noFill/>
          <a:ln>
            <a:noFill/>
          </a:ln>
        </p:spPr>
      </p:pic>
      <p:pic>
        <p:nvPicPr>
          <p:cNvPr id="495" name="Google Shape;495;p57"/>
          <p:cNvPicPr preferRelativeResize="0"/>
          <p:nvPr/>
        </p:nvPicPr>
        <p:blipFill>
          <a:blip r:embed="rId4">
            <a:alphaModFix/>
          </a:blip>
          <a:stretch>
            <a:fillRect/>
          </a:stretch>
        </p:blipFill>
        <p:spPr>
          <a:xfrm>
            <a:off x="5971424" y="369832"/>
            <a:ext cx="1683400" cy="44038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501" name="Google Shape;501;p58"/>
          <p:cNvSpPr txBox="1"/>
          <p:nvPr>
            <p:ph idx="1" type="body"/>
          </p:nvPr>
        </p:nvSpPr>
        <p:spPr>
          <a:xfrm>
            <a:off x="713250" y="1272925"/>
            <a:ext cx="4108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Finding</a:t>
            </a:r>
            <a:r>
              <a:rPr b="1" lang="en"/>
              <a:t> </a:t>
            </a:r>
            <a:r>
              <a:rPr b="1" lang="en"/>
              <a:t>unusual</a:t>
            </a:r>
            <a:r>
              <a:rPr b="1" lang="en"/>
              <a:t> words in the English </a:t>
            </a:r>
            <a:r>
              <a:rPr b="1" lang="en"/>
              <a:t>Language</a:t>
            </a:r>
            <a:r>
              <a:rPr b="1" lang="en"/>
              <a:t> </a:t>
            </a:r>
            <a:endParaRPr b="1"/>
          </a:p>
          <a:p>
            <a:pPr indent="0" lvl="0" marL="0" rtl="0" algn="l">
              <a:spcBef>
                <a:spcPts val="1200"/>
              </a:spcBef>
              <a:spcAft>
                <a:spcPts val="1200"/>
              </a:spcAft>
              <a:buNone/>
            </a:pPr>
            <a:r>
              <a:rPr lang="en"/>
              <a:t>The unique words our code found are mostly related to Singapore, like "punggol," which is not an English word but Malay. This suggests that the text is special to Singapore, where we use words from various languages in our everyday conversations due to our diverse culture.</a:t>
            </a:r>
            <a:endParaRPr/>
          </a:p>
        </p:txBody>
      </p:sp>
      <p:sp>
        <p:nvSpPr>
          <p:cNvPr id="502" name="Google Shape;502;p58"/>
          <p:cNvSpPr txBox="1"/>
          <p:nvPr/>
        </p:nvSpPr>
        <p:spPr>
          <a:xfrm>
            <a:off x="5068550" y="533400"/>
            <a:ext cx="3814800" cy="18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8F8F0"/>
                </a:solidFill>
                <a:highlight>
                  <a:schemeClr val="dk1"/>
                </a:highlight>
                <a:latin typeface="Courier New"/>
                <a:ea typeface="Courier New"/>
                <a:cs typeface="Courier New"/>
                <a:sym typeface="Courier New"/>
              </a:rPr>
              <a:t>{'ubin', 'hindhede', 'timah', 'semakau', 'merlion', 'skyline', 'soundtrack', 'kranji', 'tekong', 'hantu', 'buloh', 'wetland', 'pulau', 'changi', 'sentosa', 'coney', 'punggol', 'jawa', 'batok', 'bukit', 'brushstroke', 'asia', 'chek', 'clarke', 'jurong', 'singapore', 'peranakan', 'sungei', 'macritchie', 'biodiversity'}</a:t>
            </a:r>
            <a:endParaRPr sz="1800">
              <a:solidFill>
                <a:schemeClr val="dk2"/>
              </a:solidFill>
              <a:highlight>
                <a:schemeClr val="dk1"/>
              </a:highlight>
              <a:latin typeface="Montserrat"/>
              <a:ea typeface="Montserrat"/>
              <a:cs typeface="Montserrat"/>
              <a:sym typeface="Montserrat"/>
            </a:endParaRPr>
          </a:p>
        </p:txBody>
      </p:sp>
      <p:pic>
        <p:nvPicPr>
          <p:cNvPr id="503" name="Google Shape;503;p58"/>
          <p:cNvPicPr preferRelativeResize="0"/>
          <p:nvPr/>
        </p:nvPicPr>
        <p:blipFill>
          <a:blip r:embed="rId3">
            <a:alphaModFix/>
          </a:blip>
          <a:stretch>
            <a:fillRect/>
          </a:stretch>
        </p:blipFill>
        <p:spPr>
          <a:xfrm>
            <a:off x="5021600" y="2280125"/>
            <a:ext cx="3514652" cy="241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509" name="Google Shape;509;p59"/>
          <p:cNvSpPr txBox="1"/>
          <p:nvPr>
            <p:ph idx="1" type="body"/>
          </p:nvPr>
        </p:nvSpPr>
        <p:spPr>
          <a:xfrm>
            <a:off x="713250" y="1272925"/>
            <a:ext cx="36720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Lemmitimizing our data</a:t>
            </a:r>
            <a:endParaRPr b="1" sz="1200"/>
          </a:p>
          <a:p>
            <a:pPr indent="0" lvl="0" marL="0" rtl="0" algn="l">
              <a:spcBef>
                <a:spcPts val="1200"/>
              </a:spcBef>
              <a:spcAft>
                <a:spcPts val="0"/>
              </a:spcAft>
              <a:buNone/>
            </a:pPr>
            <a:r>
              <a:rPr lang="en" sz="1200"/>
              <a:t>It refers to reducing our word to its base form. For example the lemma of “its” is “it”</a:t>
            </a:r>
            <a:endParaRPr sz="1200"/>
          </a:p>
          <a:p>
            <a:pPr indent="0" lvl="0" marL="0" rtl="0" algn="l">
              <a:spcBef>
                <a:spcPts val="1200"/>
              </a:spcBef>
              <a:spcAft>
                <a:spcPts val="0"/>
              </a:spcAft>
              <a:buNone/>
            </a:pPr>
            <a:r>
              <a:rPr lang="en" sz="1200"/>
              <a:t>We will test it on our model and see how it performs.</a:t>
            </a:r>
            <a:endParaRPr sz="1200"/>
          </a:p>
          <a:p>
            <a:pPr indent="0" lvl="0" marL="0" rtl="0" algn="l">
              <a:spcBef>
                <a:spcPts val="1200"/>
              </a:spcBef>
              <a:spcAft>
                <a:spcPts val="1200"/>
              </a:spcAft>
              <a:buNone/>
            </a:pPr>
            <a:r>
              <a:t/>
            </a:r>
            <a:endParaRPr/>
          </a:p>
        </p:txBody>
      </p:sp>
      <p:pic>
        <p:nvPicPr>
          <p:cNvPr id="510" name="Google Shape;510;p59"/>
          <p:cNvPicPr preferRelativeResize="0"/>
          <p:nvPr/>
        </p:nvPicPr>
        <p:blipFill>
          <a:blip r:embed="rId3">
            <a:alphaModFix/>
          </a:blip>
          <a:stretch>
            <a:fillRect/>
          </a:stretch>
        </p:blipFill>
        <p:spPr>
          <a:xfrm>
            <a:off x="4385250" y="1272925"/>
            <a:ext cx="4669699" cy="192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our Models</a:t>
            </a:r>
            <a:endParaRPr/>
          </a:p>
        </p:txBody>
      </p:sp>
      <p:sp>
        <p:nvSpPr>
          <p:cNvPr id="516" name="Google Shape;516;p6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will be trying 2 </a:t>
            </a:r>
            <a:r>
              <a:rPr lang="en" sz="1200"/>
              <a:t>separate</a:t>
            </a:r>
            <a:r>
              <a:rPr lang="en" sz="1200"/>
              <a:t> models for our text prediction</a:t>
            </a:r>
            <a:endParaRPr sz="1200"/>
          </a:p>
          <a:p>
            <a:pPr indent="-349250" lvl="0" marL="457200" rtl="0" algn="l">
              <a:spcBef>
                <a:spcPts val="1200"/>
              </a:spcBef>
              <a:spcAft>
                <a:spcPts val="0"/>
              </a:spcAft>
              <a:buSzPts val="1900"/>
              <a:buChar char="-"/>
            </a:pPr>
            <a:r>
              <a:rPr lang="en" sz="1200"/>
              <a:t>RNN (Base)</a:t>
            </a:r>
            <a:endParaRPr sz="1200"/>
          </a:p>
          <a:p>
            <a:pPr indent="-349250" lvl="0" marL="457200" rtl="0" algn="l">
              <a:spcBef>
                <a:spcPts val="0"/>
              </a:spcBef>
              <a:spcAft>
                <a:spcPts val="0"/>
              </a:spcAft>
              <a:buSzPts val="1900"/>
              <a:buChar char="-"/>
            </a:pPr>
            <a:r>
              <a:rPr lang="en" sz="1200"/>
              <a:t>Long Short Term memory</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We will be experimenting with the parameter of building a model, like the number of neurons and additional layers.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RNN</a:t>
            </a:r>
            <a:endParaRPr/>
          </a:p>
        </p:txBody>
      </p:sp>
      <p:sp>
        <p:nvSpPr>
          <p:cNvPr id="522" name="Google Shape;522;p61"/>
          <p:cNvSpPr txBox="1"/>
          <p:nvPr>
            <p:ph idx="1" type="body"/>
          </p:nvPr>
        </p:nvSpPr>
        <p:spPr>
          <a:xfrm>
            <a:off x="2610675" y="2915350"/>
            <a:ext cx="6133200" cy="16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quickly looking at the predicted text, it seems okay. However, when we read each line by itself, we notice that the sentences either don't make sense or are a mix of two separate sentences.</a:t>
            </a:r>
            <a:endParaRPr/>
          </a:p>
          <a:p>
            <a:pPr indent="0" lvl="0" marL="0" rtl="0" algn="l">
              <a:spcBef>
                <a:spcPts val="1200"/>
              </a:spcBef>
              <a:spcAft>
                <a:spcPts val="0"/>
              </a:spcAft>
              <a:buClr>
                <a:schemeClr val="dk1"/>
              </a:buClr>
              <a:buSzPts val="1100"/>
              <a:buFont typeface="Arial"/>
              <a:buNone/>
            </a:pPr>
            <a:r>
              <a:rPr lang="en"/>
              <a:t>This connects to our high val_perplexity compared to train_perplexity. It indicates that our model isn't learning well to understand new data. This could mean our model is too focused on the training data (overfitting) or that the model's structure is too simple to grasp complex features, making it hard to understand new information.</a:t>
            </a:r>
            <a:endParaRPr/>
          </a:p>
          <a:p>
            <a:pPr indent="0" lvl="0" marL="0" rtl="0" algn="l">
              <a:spcBef>
                <a:spcPts val="1200"/>
              </a:spcBef>
              <a:spcAft>
                <a:spcPts val="1200"/>
              </a:spcAft>
              <a:buNone/>
            </a:pPr>
            <a:r>
              <a:t/>
            </a:r>
            <a:endParaRPr/>
          </a:p>
        </p:txBody>
      </p:sp>
      <p:pic>
        <p:nvPicPr>
          <p:cNvPr id="523" name="Google Shape;523;p61"/>
          <p:cNvPicPr preferRelativeResize="0"/>
          <p:nvPr/>
        </p:nvPicPr>
        <p:blipFill>
          <a:blip r:embed="rId3">
            <a:alphaModFix/>
          </a:blip>
          <a:stretch>
            <a:fillRect/>
          </a:stretch>
        </p:blipFill>
        <p:spPr>
          <a:xfrm>
            <a:off x="199825" y="1625650"/>
            <a:ext cx="2068877" cy="1611800"/>
          </a:xfrm>
          <a:prstGeom prst="rect">
            <a:avLst/>
          </a:prstGeom>
          <a:noFill/>
          <a:ln>
            <a:noFill/>
          </a:ln>
        </p:spPr>
      </p:pic>
      <p:pic>
        <p:nvPicPr>
          <p:cNvPr id="524" name="Google Shape;524;p61"/>
          <p:cNvPicPr preferRelativeResize="0"/>
          <p:nvPr/>
        </p:nvPicPr>
        <p:blipFill>
          <a:blip r:embed="rId4">
            <a:alphaModFix/>
          </a:blip>
          <a:stretch>
            <a:fillRect/>
          </a:stretch>
        </p:blipFill>
        <p:spPr>
          <a:xfrm>
            <a:off x="2328267" y="1117488"/>
            <a:ext cx="6619931" cy="14676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2"/>
          <p:cNvSpPr txBox="1"/>
          <p:nvPr>
            <p:ph type="title"/>
          </p:nvPr>
        </p:nvSpPr>
        <p:spPr>
          <a:xfrm>
            <a:off x="713225" y="445025"/>
            <a:ext cx="651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RNN - Lemmitimization</a:t>
            </a:r>
            <a:endParaRPr/>
          </a:p>
        </p:txBody>
      </p:sp>
      <p:sp>
        <p:nvSpPr>
          <p:cNvPr id="530" name="Google Shape;530;p62"/>
          <p:cNvSpPr txBox="1"/>
          <p:nvPr>
            <p:ph idx="1" type="body"/>
          </p:nvPr>
        </p:nvSpPr>
        <p:spPr>
          <a:xfrm>
            <a:off x="3018775" y="2820475"/>
            <a:ext cx="5829600" cy="16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lemmatization didn't make our model do better on new data, as seen in the val perplexity.</a:t>
            </a:r>
            <a:endParaRPr/>
          </a:p>
          <a:p>
            <a:pPr indent="0" lvl="0" marL="0" rtl="0" algn="l">
              <a:spcBef>
                <a:spcPts val="1200"/>
              </a:spcBef>
              <a:spcAft>
                <a:spcPts val="0"/>
              </a:spcAft>
              <a:buClr>
                <a:schemeClr val="dk1"/>
              </a:buClr>
              <a:buSzPts val="1100"/>
              <a:buFont typeface="Arial"/>
              <a:buNone/>
            </a:pPr>
            <a:r>
              <a:rPr lang="en"/>
              <a:t>This might be because: Making the vocabulary smaller with lemmatization might not always help. Sometimes, having more kinds of words can make the model understand things better.Lemmatization tries to make words standard but might make the language too simple, causing the model to miss some details.</a:t>
            </a:r>
            <a:endParaRPr/>
          </a:p>
          <a:p>
            <a:pPr indent="0" lvl="0" marL="0" rtl="0" algn="l">
              <a:spcBef>
                <a:spcPts val="1200"/>
              </a:spcBef>
              <a:spcAft>
                <a:spcPts val="0"/>
              </a:spcAft>
              <a:buClr>
                <a:schemeClr val="dk1"/>
              </a:buClr>
              <a:buSzPts val="1100"/>
              <a:buFont typeface="Arial"/>
              <a:buNone/>
            </a:pPr>
            <a:r>
              <a:rPr lang="en"/>
              <a:t>The predicted text doesn't change much in meaning with lemmatization, showing that it hasn't really changed what our model generates.</a:t>
            </a:r>
            <a:endParaRPr/>
          </a:p>
          <a:p>
            <a:pPr indent="0" lvl="0" marL="0" rtl="0" algn="l">
              <a:spcBef>
                <a:spcPts val="1200"/>
              </a:spcBef>
              <a:spcAft>
                <a:spcPts val="1200"/>
              </a:spcAft>
              <a:buNone/>
            </a:pPr>
            <a:r>
              <a:t/>
            </a:r>
            <a:endParaRPr/>
          </a:p>
        </p:txBody>
      </p:sp>
      <p:pic>
        <p:nvPicPr>
          <p:cNvPr id="531" name="Google Shape;531;p62"/>
          <p:cNvPicPr preferRelativeResize="0"/>
          <p:nvPr/>
        </p:nvPicPr>
        <p:blipFill>
          <a:blip r:embed="rId3">
            <a:alphaModFix/>
          </a:blip>
          <a:stretch>
            <a:fillRect/>
          </a:stretch>
        </p:blipFill>
        <p:spPr>
          <a:xfrm>
            <a:off x="0" y="1590675"/>
            <a:ext cx="2705100" cy="1962150"/>
          </a:xfrm>
          <a:prstGeom prst="rect">
            <a:avLst/>
          </a:prstGeom>
          <a:noFill/>
          <a:ln>
            <a:noFill/>
          </a:ln>
        </p:spPr>
      </p:pic>
      <p:pic>
        <p:nvPicPr>
          <p:cNvPr id="532" name="Google Shape;532;p62"/>
          <p:cNvPicPr preferRelativeResize="0"/>
          <p:nvPr/>
        </p:nvPicPr>
        <p:blipFill>
          <a:blip r:embed="rId4">
            <a:alphaModFix/>
          </a:blip>
          <a:stretch>
            <a:fillRect/>
          </a:stretch>
        </p:blipFill>
        <p:spPr>
          <a:xfrm>
            <a:off x="2961847" y="1321225"/>
            <a:ext cx="6125224" cy="12906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