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9" r:id="rId2"/>
  </p:sldIdLst>
  <p:sldSz cx="6858000" cy="9906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1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79DF"/>
    <a:srgbClr val="E9ECFB"/>
    <a:srgbClr val="C0C8F2"/>
    <a:srgbClr val="E0E6F4"/>
    <a:srgbClr val="D9DEF7"/>
    <a:srgbClr val="5FD285"/>
    <a:srgbClr val="29166F"/>
    <a:srgbClr val="7ECAEE"/>
    <a:srgbClr val="7FCA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4" autoAdjust="0"/>
    <p:restoredTop sz="96327" autoAdjust="0"/>
  </p:normalViewPr>
  <p:slideViewPr>
    <p:cSldViewPr snapToGrid="0">
      <p:cViewPr varScale="1">
        <p:scale>
          <a:sx n="85" d="100"/>
          <a:sy n="85" d="100"/>
        </p:scale>
        <p:origin x="3016" y="192"/>
      </p:cViewPr>
      <p:guideLst>
        <p:guide orient="horz" pos="3120"/>
        <p:guide pos="1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2C9DF-D23B-4857-8F83-A94459C69053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DF614-E52C-479C-ACD3-4F829B28B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261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DF614-E52C-479C-ACD3-4F829B28B36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556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0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256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46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52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86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1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47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76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16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378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97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926B6-441D-4BA1-AD68-6F10F35F7AC9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345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baike.baidu.com/item/%E8%B6%85%E9%93%BE%E6%8E%A5/97857?fr=aladdin" TargetMode="External"/><Relationship Id="rId13" Type="http://schemas.openxmlformats.org/officeDocument/2006/relationships/hyperlink" Target="https://errnull.cn/2019/07/SVGAForTech/" TargetMode="External"/><Relationship Id="rId3" Type="http://schemas.openxmlformats.org/officeDocument/2006/relationships/hyperlink" Target="https://oasisengine.cn/" TargetMode="External"/><Relationship Id="rId7" Type="http://schemas.openxmlformats.org/officeDocument/2006/relationships/hyperlink" Target="https://xxgc.gduf.edu.cn/" TargetMode="External"/><Relationship Id="rId12" Type="http://schemas.openxmlformats.org/officeDocument/2006/relationships/hyperlink" Target="https://juejin.cn/post/6844903901938843655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juejin.cn/post/6844903933840719880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errnull" TargetMode="External"/><Relationship Id="rId11" Type="http://schemas.openxmlformats.org/officeDocument/2006/relationships/hyperlink" Target="https://juejin.cn/post/6844903901930455047" TargetMode="External"/><Relationship Id="rId5" Type="http://schemas.openxmlformats.org/officeDocument/2006/relationships/hyperlink" Target="mailto:errnull@libsvg.com" TargetMode="External"/><Relationship Id="rId15" Type="http://schemas.openxmlformats.org/officeDocument/2006/relationships/image" Target="../media/image1.png"/><Relationship Id="rId10" Type="http://schemas.openxmlformats.org/officeDocument/2006/relationships/hyperlink" Target="https://github.com/svga/SVGA-Format/blob/master/proto/svga.proto" TargetMode="External"/><Relationship Id="rId4" Type="http://schemas.openxmlformats.org/officeDocument/2006/relationships/hyperlink" Target="http://errnull.cn/" TargetMode="External"/><Relationship Id="rId9" Type="http://schemas.openxmlformats.org/officeDocument/2006/relationships/hyperlink" Target="https://svga.io/" TargetMode="External"/><Relationship Id="rId14" Type="http://schemas.openxmlformats.org/officeDocument/2006/relationships/hyperlink" Target="https://apps.apple.com/cn/app/fimo-1903/id148926825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EE85F101-E13F-A4E0-DCD5-AB6ED02955FB}"/>
              </a:ext>
            </a:extLst>
          </p:cNvPr>
          <p:cNvGrpSpPr/>
          <p:nvPr/>
        </p:nvGrpSpPr>
        <p:grpSpPr>
          <a:xfrm>
            <a:off x="3557423" y="4798957"/>
            <a:ext cx="3202929" cy="841128"/>
            <a:chOff x="3560667" y="1710265"/>
            <a:chExt cx="3202929" cy="841128"/>
          </a:xfrm>
        </p:grpSpPr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9191FBA3-7A78-F651-EC9D-E713506A3FD1}"/>
                </a:ext>
              </a:extLst>
            </p:cNvPr>
            <p:cNvSpPr txBox="1"/>
            <p:nvPr/>
          </p:nvSpPr>
          <p:spPr>
            <a:xfrm>
              <a:off x="3560667" y="1710265"/>
              <a:ext cx="3202929" cy="8411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  <a:hlinkClick r:id="rId3"/>
                </a:rPr>
                <a:t>Oasis-Engine</a:t>
              </a: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–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轻量 </a:t>
              </a: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WebGL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引擎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移动端优先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编辑器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蚂蚁业务支持</a:t>
              </a:r>
              <a:endPara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轻量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webGL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引擎，支持五福、蚂蚁森林、神奇海洋等业务；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圆角矩形 50">
              <a:extLst>
                <a:ext uri="{FF2B5EF4-FFF2-40B4-BE49-F238E27FC236}">
                  <a16:creationId xmlns:a16="http://schemas.microsoft.com/office/drawing/2014/main" id="{DA77CB0C-A237-A0CD-09A9-18020E498647}"/>
                </a:ext>
              </a:extLst>
            </p:cNvPr>
            <p:cNvSpPr/>
            <p:nvPr/>
          </p:nvSpPr>
          <p:spPr>
            <a:xfrm>
              <a:off x="5919589" y="1754404"/>
              <a:ext cx="641187" cy="140176"/>
            </a:xfrm>
            <a:prstGeom prst="roundRect">
              <a:avLst>
                <a:gd name="adj" fmla="val 50000"/>
              </a:avLst>
            </a:prstGeom>
            <a:solidFill>
              <a:srgbClr val="E9E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b="1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团队项目</a:t>
              </a: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221568" y="49923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詹铎坚</a:t>
            </a:r>
            <a:endParaRPr lang="en-US" altLang="zh-CN" sz="2000" b="1" dirty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85134" y="264670"/>
            <a:ext cx="3027639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16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电话：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136-6234-0501</a:t>
            </a:r>
          </a:p>
          <a:p>
            <a:pPr>
              <a:lnSpc>
                <a:spcPts val="16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博客：</a:t>
            </a:r>
            <a:r>
              <a:rPr lang="en-US" altLang="zh-CN" sz="900" b="1" u="sng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http://errnull.cn</a:t>
            </a:r>
            <a:endParaRPr lang="en-US" altLang="zh-CN" sz="900" b="1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ts val="16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邮箱：</a:t>
            </a:r>
            <a:r>
              <a:rPr lang="en-US" altLang="zh-CN" sz="900" b="1" u="sng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errnull@libsvg.com</a:t>
            </a:r>
            <a:endParaRPr lang="en-US" altLang="zh-CN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b="1" u="sng" dirty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https://github.com/errnull</a:t>
            </a:r>
            <a:endParaRPr lang="en-US" altLang="zh-CN" sz="900" b="1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D952F4A9-E43E-4A0A-0371-6E6134D55D78}"/>
              </a:ext>
            </a:extLst>
          </p:cNvPr>
          <p:cNvGrpSpPr/>
          <p:nvPr/>
        </p:nvGrpSpPr>
        <p:grpSpPr>
          <a:xfrm>
            <a:off x="208866" y="1285510"/>
            <a:ext cx="3022559" cy="279328"/>
            <a:chOff x="208866" y="1285510"/>
            <a:chExt cx="3022559" cy="279328"/>
          </a:xfrm>
        </p:grpSpPr>
        <p:sp>
          <p:nvSpPr>
            <p:cNvPr id="15" name="矩形 14"/>
            <p:cNvSpPr/>
            <p:nvPr/>
          </p:nvSpPr>
          <p:spPr>
            <a:xfrm>
              <a:off x="208866" y="1285510"/>
              <a:ext cx="8002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教育背景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289834" y="1564838"/>
              <a:ext cx="294159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77FF703E-3EAE-6E49-8944-906C2AC1DED9}"/>
              </a:ext>
            </a:extLst>
          </p:cNvPr>
          <p:cNvGrpSpPr/>
          <p:nvPr/>
        </p:nvGrpSpPr>
        <p:grpSpPr>
          <a:xfrm>
            <a:off x="208865" y="2318289"/>
            <a:ext cx="3022560" cy="276999"/>
            <a:chOff x="208865" y="2406425"/>
            <a:chExt cx="3022560" cy="276999"/>
          </a:xfrm>
        </p:grpSpPr>
        <p:sp>
          <p:nvSpPr>
            <p:cNvPr id="20" name="矩形 19"/>
            <p:cNvSpPr/>
            <p:nvPr/>
          </p:nvSpPr>
          <p:spPr>
            <a:xfrm>
              <a:off x="208865" y="2406425"/>
              <a:ext cx="8002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工作经历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289834" y="2682871"/>
              <a:ext cx="294159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直接箭头连接符 22"/>
          <p:cNvCxnSpPr>
            <a:cxnSpLocks/>
          </p:cNvCxnSpPr>
          <p:nvPr/>
        </p:nvCxnSpPr>
        <p:spPr>
          <a:xfrm flipV="1">
            <a:off x="367079" y="2720032"/>
            <a:ext cx="0" cy="630142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7B73DAD-C53C-BB91-131D-BA3AD8C8F9EE}"/>
              </a:ext>
            </a:extLst>
          </p:cNvPr>
          <p:cNvGrpSpPr/>
          <p:nvPr/>
        </p:nvGrpSpPr>
        <p:grpSpPr>
          <a:xfrm>
            <a:off x="3548996" y="5639011"/>
            <a:ext cx="3029879" cy="280662"/>
            <a:chOff x="3548996" y="4542371"/>
            <a:chExt cx="3029879" cy="280662"/>
          </a:xfrm>
        </p:grpSpPr>
        <p:sp>
          <p:nvSpPr>
            <p:cNvPr id="31" name="矩形 30"/>
            <p:cNvSpPr/>
            <p:nvPr/>
          </p:nvSpPr>
          <p:spPr>
            <a:xfrm>
              <a:off x="3548996" y="4542371"/>
              <a:ext cx="8002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职业技能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3637284" y="4823033"/>
              <a:ext cx="294159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6C6673B9-A573-82C0-B617-01056EADDFF9}"/>
              </a:ext>
            </a:extLst>
          </p:cNvPr>
          <p:cNvGrpSpPr/>
          <p:nvPr/>
        </p:nvGrpSpPr>
        <p:grpSpPr>
          <a:xfrm>
            <a:off x="204040" y="1687341"/>
            <a:ext cx="2472186" cy="648767"/>
            <a:chOff x="204040" y="1697069"/>
            <a:chExt cx="2472186" cy="648767"/>
          </a:xfrm>
        </p:grpSpPr>
        <p:sp>
          <p:nvSpPr>
            <p:cNvPr id="3" name="文本框 2"/>
            <p:cNvSpPr txBox="1"/>
            <p:nvPr/>
          </p:nvSpPr>
          <p:spPr>
            <a:xfrm>
              <a:off x="1051063" y="1697069"/>
              <a:ext cx="1625163" cy="648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广东金融学院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本科学士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  <a:hlinkClick r:id="rId7"/>
                </a:rPr>
                <a:t>互联网金融与信息工程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（原计算机科学与技术）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6" name="直接连接符 65"/>
            <p:cNvCxnSpPr>
              <a:cxnSpLocks/>
            </p:cNvCxnSpPr>
            <p:nvPr/>
          </p:nvCxnSpPr>
          <p:spPr>
            <a:xfrm>
              <a:off x="1043865" y="1704289"/>
              <a:ext cx="0" cy="64154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椭圆 66"/>
            <p:cNvSpPr/>
            <p:nvPr/>
          </p:nvSpPr>
          <p:spPr>
            <a:xfrm flipH="1">
              <a:off x="1001547" y="1793060"/>
              <a:ext cx="84636" cy="84636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204040" y="1726474"/>
              <a:ext cx="84029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2014 - 2018</a:t>
              </a:r>
              <a:endParaRPr lang="zh-CN" altLang="en-US" sz="1600"/>
            </a:p>
          </p:txBody>
        </p:sp>
      </p:grpSp>
      <p:sp>
        <p:nvSpPr>
          <p:cNvPr id="74" name="文本框 73"/>
          <p:cNvSpPr txBox="1"/>
          <p:nvPr/>
        </p:nvSpPr>
        <p:spPr>
          <a:xfrm>
            <a:off x="2660005" y="9706620"/>
            <a:ext cx="1603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800" dirty="0"/>
              <a:t>Copyright © </a:t>
            </a:r>
            <a:r>
              <a:rPr lang="en-US" altLang="zh-CN" sz="800" dirty="0"/>
              <a:t>errnull</a:t>
            </a:r>
            <a:r>
              <a:rPr lang="zh-CN" altLang="de-DE" sz="800" dirty="0"/>
              <a:t> </a:t>
            </a:r>
            <a:r>
              <a:rPr lang="de-DE" altLang="zh-CN" sz="800" dirty="0"/>
              <a:t>20</a:t>
            </a:r>
            <a:r>
              <a:rPr lang="en-US" altLang="zh-CN" sz="800" dirty="0"/>
              <a:t>23</a:t>
            </a:r>
            <a:r>
              <a:rPr lang="de-DE" altLang="zh-CN" sz="800" dirty="0"/>
              <a:t> </a:t>
            </a:r>
            <a:r>
              <a:rPr lang="en-US" altLang="zh-CN" sz="800" dirty="0"/>
              <a:t>Resume</a:t>
            </a:r>
            <a:endParaRPr lang="en-US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85048" y="829114"/>
            <a:ext cx="11416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9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客户端研发工程师</a:t>
            </a:r>
            <a:endParaRPr lang="en-US" altLang="zh-CN" sz="9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4D822A4-2A11-061C-0C5B-A6F914BC2731}"/>
              </a:ext>
            </a:extLst>
          </p:cNvPr>
          <p:cNvGrpSpPr/>
          <p:nvPr/>
        </p:nvGrpSpPr>
        <p:grpSpPr>
          <a:xfrm>
            <a:off x="3549818" y="1287045"/>
            <a:ext cx="3022559" cy="279328"/>
            <a:chOff x="3549818" y="1287045"/>
            <a:chExt cx="3022559" cy="279328"/>
          </a:xfrm>
        </p:grpSpPr>
        <p:sp>
          <p:nvSpPr>
            <p:cNvPr id="64" name="矩形 63"/>
            <p:cNvSpPr/>
            <p:nvPr/>
          </p:nvSpPr>
          <p:spPr>
            <a:xfrm>
              <a:off x="3549818" y="1287045"/>
              <a:ext cx="8002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项目概要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5" name="直接连接符 16"/>
            <p:cNvCxnSpPr/>
            <p:nvPr/>
          </p:nvCxnSpPr>
          <p:spPr>
            <a:xfrm>
              <a:off x="3630786" y="1566373"/>
              <a:ext cx="294159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3714C8C-FF2C-6068-FB28-F354CD45CC5C}"/>
              </a:ext>
            </a:extLst>
          </p:cNvPr>
          <p:cNvGrpSpPr/>
          <p:nvPr/>
        </p:nvGrpSpPr>
        <p:grpSpPr>
          <a:xfrm>
            <a:off x="321645" y="2759962"/>
            <a:ext cx="3163486" cy="3057309"/>
            <a:chOff x="296244" y="2838042"/>
            <a:chExt cx="3163486" cy="3057309"/>
          </a:xfrm>
        </p:grpSpPr>
        <p:sp>
          <p:nvSpPr>
            <p:cNvPr id="62" name="文本框 61"/>
            <p:cNvSpPr txBox="1"/>
            <p:nvPr/>
          </p:nvSpPr>
          <p:spPr>
            <a:xfrm>
              <a:off x="344750" y="3286395"/>
              <a:ext cx="3058837" cy="1438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zh-CN" altLang="en-US" sz="1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蚂蚁消金</a:t>
              </a:r>
              <a:r>
                <a:rPr lang="en-US" altLang="zh-CN" sz="1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1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元互动科技组</a:t>
              </a:r>
              <a:endPara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引擎特效工程师（</a:t>
              </a:r>
              <a:r>
                <a:rPr lang="en-US" altLang="zh-CN" sz="9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TypeScript</a:t>
              </a:r>
              <a:r>
                <a:rPr lang="zh-CN" altLang="en-US" sz="9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zh-CN" altLang="en-US" sz="9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GLSL 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拆解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拖尾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及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粒子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动效案例，基于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WebGL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实现：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as-IN" altLang="zh-CN" sz="1200" dirty="0">
                  <a:effectLst/>
                  <a:latin typeface="Vrinda" panose="020B0502040204020203" pitchFamily="34" charset="0"/>
                </a:rPr>
                <a:t>৹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参与五福业务动效支持，实现并归纳动效方案；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as-IN" altLang="zh-CN" sz="1200" dirty="0">
                  <a:effectLst/>
                  <a:latin typeface="Vrinda" panose="020B0502040204020203" pitchFamily="34" charset="0"/>
                </a:rPr>
                <a:t>৹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调研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Unity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等引擎实现，新增引擎拖尾基础组件；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拓展编辑器的能力：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as-IN" altLang="zh-CN" sz="1200" dirty="0">
                  <a:effectLst/>
                  <a:latin typeface="Vrinda" panose="020B0502040204020203" pitchFamily="34" charset="0"/>
                </a:rPr>
                <a:t>৹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接入文字、拖尾组件，研发动效曲线编辑面板；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 flipH="1">
              <a:off x="296244" y="3385256"/>
              <a:ext cx="84636" cy="84636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349172" y="3108223"/>
              <a:ext cx="981359" cy="2544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ts val="1400"/>
                </a:lnSpc>
              </a:pP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2022.05 </a:t>
              </a:r>
              <a:r>
                <a:rPr lang="mr-IN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–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now</a:t>
              </a:r>
            </a:p>
          </p:txBody>
        </p:sp>
        <p:sp>
          <p:nvSpPr>
            <p:cNvPr id="103" name="矩形 102"/>
            <p:cNvSpPr/>
            <p:nvPr/>
          </p:nvSpPr>
          <p:spPr>
            <a:xfrm>
              <a:off x="349172" y="2838042"/>
              <a:ext cx="1454244" cy="3163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阿里巴巴及蚂蚁集团</a:t>
              </a:r>
              <a:endPara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C8EF5F9F-9BAE-5A52-B921-0A82DF8B02A7}"/>
                </a:ext>
              </a:extLst>
            </p:cNvPr>
            <p:cNvSpPr txBox="1"/>
            <p:nvPr/>
          </p:nvSpPr>
          <p:spPr>
            <a:xfrm>
              <a:off x="347022" y="4841216"/>
              <a:ext cx="3112708" cy="1054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altLang="zh-CN" sz="1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UC-</a:t>
              </a:r>
              <a:r>
                <a:rPr lang="zh-CN" altLang="en-US" sz="1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信息流移动端</a:t>
              </a:r>
              <a:endPara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iOS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工程师（</a:t>
              </a:r>
              <a:r>
                <a:rPr lang="en-US" altLang="zh-CN" sz="9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Objective-C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参与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UC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信息流及小说阅读器等业务迭代：</a:t>
              </a: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as-IN" altLang="zh-CN" sz="1200" dirty="0">
                  <a:effectLst/>
                  <a:latin typeface="Vrinda" panose="020B0502040204020203" pitchFamily="34" charset="0"/>
                </a:rPr>
                <a:t>৹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阅读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UC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小说存量代码，归纳产出概览文档；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as-IN" altLang="zh-CN" sz="1200" dirty="0">
                  <a:effectLst/>
                  <a:latin typeface="Vrinda" panose="020B0502040204020203" pitchFamily="34" charset="0"/>
                </a:rPr>
                <a:t>৹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参与需求评审，按版本实现需求，沉淀公共组件； 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4919217-1858-1949-BCB4-50A3F20AE561}"/>
                </a:ext>
              </a:extLst>
            </p:cNvPr>
            <p:cNvSpPr/>
            <p:nvPr/>
          </p:nvSpPr>
          <p:spPr>
            <a:xfrm>
              <a:off x="342976" y="4666581"/>
              <a:ext cx="1176925" cy="2544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ts val="1400"/>
                </a:lnSpc>
              </a:pP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2021.04 </a:t>
              </a:r>
              <a:r>
                <a:rPr lang="mr-IN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–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2022.05</a:t>
              </a: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E91FD51B-9882-20E2-96A6-41CEA63A9466}"/>
                </a:ext>
              </a:extLst>
            </p:cNvPr>
            <p:cNvSpPr/>
            <p:nvPr/>
          </p:nvSpPr>
          <p:spPr>
            <a:xfrm flipH="1">
              <a:off x="298515" y="4940077"/>
              <a:ext cx="84636" cy="84636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58F1E65C-E7D5-3002-05AE-5EF594B5C297}"/>
              </a:ext>
            </a:extLst>
          </p:cNvPr>
          <p:cNvGrpSpPr/>
          <p:nvPr/>
        </p:nvGrpSpPr>
        <p:grpSpPr>
          <a:xfrm>
            <a:off x="3548995" y="8524209"/>
            <a:ext cx="3029879" cy="546044"/>
            <a:chOff x="3548995" y="8318517"/>
            <a:chExt cx="3029879" cy="546044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E8EF9CAD-E939-BBB5-12E2-A42D1A312389}"/>
                </a:ext>
              </a:extLst>
            </p:cNvPr>
            <p:cNvGrpSpPr/>
            <p:nvPr/>
          </p:nvGrpSpPr>
          <p:grpSpPr>
            <a:xfrm>
              <a:off x="3548995" y="8318517"/>
              <a:ext cx="3029879" cy="280662"/>
              <a:chOff x="3548996" y="4542371"/>
              <a:chExt cx="3029879" cy="280662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3F380B68-ACD1-8200-4789-6F3A676B4298}"/>
                  </a:ext>
                </a:extLst>
              </p:cNvPr>
              <p:cNvSpPr/>
              <p:nvPr/>
            </p:nvSpPr>
            <p:spPr>
              <a:xfrm>
                <a:off x="3548996" y="4542371"/>
                <a:ext cx="59907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altLang="zh-CN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More</a:t>
                </a:r>
              </a:p>
            </p:txBody>
          </p:sp>
          <p:cxnSp>
            <p:nvCxnSpPr>
              <p:cNvPr id="34" name="直接连接符 31">
                <a:extLst>
                  <a:ext uri="{FF2B5EF4-FFF2-40B4-BE49-F238E27FC236}">
                    <a16:creationId xmlns:a16="http://schemas.microsoft.com/office/drawing/2014/main" id="{27360D6B-E27F-F593-AFB7-4479C27DEC28}"/>
                  </a:ext>
                </a:extLst>
              </p:cNvPr>
              <p:cNvCxnSpPr/>
              <p:nvPr/>
            </p:nvCxnSpPr>
            <p:spPr>
              <a:xfrm>
                <a:off x="3637284" y="4823033"/>
                <a:ext cx="294159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D5C93501-8FE2-978A-3C5B-064A1B6BD32E}"/>
                </a:ext>
              </a:extLst>
            </p:cNvPr>
            <p:cNvSpPr txBox="1"/>
            <p:nvPr/>
          </p:nvSpPr>
          <p:spPr>
            <a:xfrm>
              <a:off x="3557462" y="8600514"/>
              <a:ext cx="2586128" cy="264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Tip:</a:t>
              </a:r>
              <a:r>
                <a: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 简历中的 </a:t>
              </a:r>
              <a:r>
                <a:rPr lang="zh-CN" altLang="en-US" sz="900" b="1">
                  <a:latin typeface="微软雅黑" panose="020B0503020204020204" pitchFamily="34" charset="-122"/>
                  <a:ea typeface="微软雅黑" panose="020B0503020204020204" pitchFamily="34" charset="-122"/>
                  <a:hlinkClick r:id="rId8"/>
                </a:rPr>
                <a:t>该样式 </a:t>
              </a:r>
              <a:r>
                <a: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均为可跳转链接。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D02F3315-7156-02E8-945C-A746DB32C8CB}"/>
              </a:ext>
            </a:extLst>
          </p:cNvPr>
          <p:cNvSpPr txBox="1"/>
          <p:nvPr/>
        </p:nvSpPr>
        <p:spPr>
          <a:xfrm>
            <a:off x="3548118" y="5928046"/>
            <a:ext cx="3202929" cy="779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50" b="1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Flutter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TypeScript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GLSL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269ED4D-E75F-D1C2-7F46-C290AB5D1EA0}"/>
              </a:ext>
            </a:extLst>
          </p:cNvPr>
          <p:cNvSpPr txBox="1"/>
          <p:nvPr/>
        </p:nvSpPr>
        <p:spPr>
          <a:xfrm>
            <a:off x="3550889" y="6677216"/>
            <a:ext cx="3202929" cy="779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图形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CoreAnimation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AE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Unity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B24AD85-44E9-7476-2E26-5AE9ACC3591C}"/>
              </a:ext>
            </a:extLst>
          </p:cNvPr>
          <p:cNvSpPr txBox="1"/>
          <p:nvPr/>
        </p:nvSpPr>
        <p:spPr>
          <a:xfrm>
            <a:off x="3553660" y="7390279"/>
            <a:ext cx="3202929" cy="971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SVN</a:t>
            </a: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MarkDown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LaTeX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线稿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Midjourney</a:t>
            </a: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EED52346-35A4-B2C4-2C6A-EF7CA36D10B1}"/>
              </a:ext>
            </a:extLst>
          </p:cNvPr>
          <p:cNvGrpSpPr/>
          <p:nvPr/>
        </p:nvGrpSpPr>
        <p:grpSpPr>
          <a:xfrm>
            <a:off x="3560666" y="1681081"/>
            <a:ext cx="3088461" cy="1802929"/>
            <a:chOff x="3560666" y="1690809"/>
            <a:chExt cx="3088461" cy="1802929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E906B9E7-95D1-02E9-F18F-D03E82486449}"/>
                </a:ext>
              </a:extLst>
            </p:cNvPr>
            <p:cNvSpPr txBox="1"/>
            <p:nvPr/>
          </p:nvSpPr>
          <p:spPr>
            <a:xfrm>
              <a:off x="3560666" y="1690809"/>
              <a:ext cx="3088461" cy="1802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  <a:hlinkClick r:id="rId9"/>
                </a:rPr>
                <a:t>SVGA.io</a:t>
              </a:r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动效落地方案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多业务依赖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Github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Star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2000+</a:t>
              </a:r>
              <a:endPara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SVGA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通过一套 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  <a:hlinkClick r:id="rId10"/>
                </a:rPr>
                <a:t>开源跨端协议 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极大提高设计落地效率；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解决动效还原程度与实现成本之间的矛盾；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  <a:hlinkClick r:id="rId11"/>
                </a:rPr>
                <a:t>SVGA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  <a:hlinkClick r:id="rId11"/>
                </a:rPr>
                <a:t> 动效格式调研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设计师使用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Adobe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AE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或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An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中的插件导出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.svga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文件；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iOS/Android/Web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Player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SDK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中即可播放还原效果；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  <a:hlinkClick r:id="rId12"/>
                </a:rPr>
                <a:t>SVGA 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  <a:hlinkClick r:id="rId12"/>
                </a:rPr>
                <a:t>设计使用指南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  <a:hlinkClick r:id="rId13"/>
                </a:rPr>
                <a:t>SVGA 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  <a:hlinkClick r:id="rId13"/>
                </a:rPr>
                <a:t>开发使用指南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动效降级方案：评估精灵开销等级，设备按需下发动效。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圆角矩形 40">
              <a:extLst>
                <a:ext uri="{FF2B5EF4-FFF2-40B4-BE49-F238E27FC236}">
                  <a16:creationId xmlns:a16="http://schemas.microsoft.com/office/drawing/2014/main" id="{71D0BCEA-3D78-88AA-DC3D-C1424320E7E3}"/>
                </a:ext>
              </a:extLst>
            </p:cNvPr>
            <p:cNvSpPr/>
            <p:nvPr/>
          </p:nvSpPr>
          <p:spPr>
            <a:xfrm>
              <a:off x="5919589" y="1754404"/>
              <a:ext cx="641187" cy="140176"/>
            </a:xfrm>
            <a:prstGeom prst="roundRect">
              <a:avLst>
                <a:gd name="adj" fmla="val 50000"/>
              </a:avLst>
            </a:prstGeom>
            <a:solidFill>
              <a:srgbClr val="E9E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b="1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开源项目</a:t>
              </a: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604BBC67-60AA-A2B4-973B-87D1A23DD21F}"/>
              </a:ext>
            </a:extLst>
          </p:cNvPr>
          <p:cNvGrpSpPr/>
          <p:nvPr/>
        </p:nvGrpSpPr>
        <p:grpSpPr>
          <a:xfrm>
            <a:off x="3560668" y="3519189"/>
            <a:ext cx="3000108" cy="1225848"/>
            <a:chOff x="3560668" y="1710265"/>
            <a:chExt cx="3000108" cy="1225848"/>
          </a:xfrm>
        </p:grpSpPr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5375A4EF-9C7B-DFFD-4CEF-6283B8D1F64F}"/>
                </a:ext>
              </a:extLst>
            </p:cNvPr>
            <p:cNvSpPr txBox="1"/>
            <p:nvPr/>
          </p:nvSpPr>
          <p:spPr>
            <a:xfrm>
              <a:off x="3560668" y="1710265"/>
              <a:ext cx="3000108" cy="1225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  <a:hlinkClick r:id="rId14"/>
                </a:rPr>
                <a:t>FIMO.1903</a:t>
              </a: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可交互动效相机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AE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直出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可交互动态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UI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团队专利通过</a:t>
              </a:r>
              <a:endPara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FIMO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1903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是使用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AE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完成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UI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设计和布局的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iOS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所有组件都可低成本实现交互动效；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SVGA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插件在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AE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导出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.svga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文件；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本人独立负责与设计师沟通、研发、上架；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圆角矩形 45">
              <a:extLst>
                <a:ext uri="{FF2B5EF4-FFF2-40B4-BE49-F238E27FC236}">
                  <a16:creationId xmlns:a16="http://schemas.microsoft.com/office/drawing/2014/main" id="{5F784582-656A-B0B7-621A-4E1051B077BB}"/>
                </a:ext>
              </a:extLst>
            </p:cNvPr>
            <p:cNvSpPr/>
            <p:nvPr/>
          </p:nvSpPr>
          <p:spPr>
            <a:xfrm>
              <a:off x="5919589" y="1754404"/>
              <a:ext cx="641187" cy="140176"/>
            </a:xfrm>
            <a:prstGeom prst="roundRect">
              <a:avLst>
                <a:gd name="adj" fmla="val 50000"/>
              </a:avLst>
            </a:prstGeom>
            <a:solidFill>
              <a:srgbClr val="E9E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b="1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上架项目</a:t>
              </a:r>
            </a:p>
          </p:txBody>
        </p:sp>
      </p:grpSp>
      <p:pic>
        <p:nvPicPr>
          <p:cNvPr id="53" name="图片 52">
            <a:extLst>
              <a:ext uri="{FF2B5EF4-FFF2-40B4-BE49-F238E27FC236}">
                <a16:creationId xmlns:a16="http://schemas.microsoft.com/office/drawing/2014/main" id="{AACD5EA2-B876-E666-E016-1A28E89F925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175" y="4169203"/>
            <a:ext cx="520094" cy="520094"/>
          </a:xfrm>
          <a:prstGeom prst="rect">
            <a:avLst/>
          </a:prstGeom>
        </p:spPr>
      </p:pic>
      <p:sp>
        <p:nvSpPr>
          <p:cNvPr id="54" name="椭圆 53">
            <a:extLst>
              <a:ext uri="{FF2B5EF4-FFF2-40B4-BE49-F238E27FC236}">
                <a16:creationId xmlns:a16="http://schemas.microsoft.com/office/drawing/2014/main" id="{976EEED2-0679-2EE1-5F98-323228E0FB8F}"/>
              </a:ext>
            </a:extLst>
          </p:cNvPr>
          <p:cNvSpPr/>
          <p:nvPr/>
        </p:nvSpPr>
        <p:spPr>
          <a:xfrm flipH="1">
            <a:off x="475249" y="5257106"/>
            <a:ext cx="72269" cy="72269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F82B5C21-1849-532B-FBBD-58629207B714}"/>
              </a:ext>
            </a:extLst>
          </p:cNvPr>
          <p:cNvSpPr/>
          <p:nvPr/>
        </p:nvSpPr>
        <p:spPr>
          <a:xfrm flipH="1">
            <a:off x="479601" y="3699691"/>
            <a:ext cx="72269" cy="72269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DD597261-7F8D-992B-6C09-01AB65A9E14E}"/>
              </a:ext>
            </a:extLst>
          </p:cNvPr>
          <p:cNvSpPr/>
          <p:nvPr/>
        </p:nvSpPr>
        <p:spPr>
          <a:xfrm flipH="1">
            <a:off x="483953" y="4267797"/>
            <a:ext cx="72269" cy="72269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571FFB66-5337-33CF-1690-16EA23B40BAF}"/>
              </a:ext>
            </a:extLst>
          </p:cNvPr>
          <p:cNvGrpSpPr/>
          <p:nvPr/>
        </p:nvGrpSpPr>
        <p:grpSpPr>
          <a:xfrm>
            <a:off x="322078" y="5765330"/>
            <a:ext cx="3161215" cy="1421130"/>
            <a:chOff x="322078" y="6580721"/>
            <a:chExt cx="3161215" cy="1421130"/>
          </a:xfrm>
        </p:grpSpPr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F7D10D83-235A-8AF4-EA15-CA343BFC9C77}"/>
                </a:ext>
              </a:extLst>
            </p:cNvPr>
            <p:cNvSpPr txBox="1"/>
            <p:nvPr/>
          </p:nvSpPr>
          <p:spPr>
            <a:xfrm>
              <a:off x="370585" y="6755356"/>
              <a:ext cx="3112708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一兜糖 </a:t>
              </a: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</a:p>
            <a:p>
              <a:pPr>
                <a:lnSpc>
                  <a:spcPts val="1500"/>
                </a:lnSpc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客户端工程师（</a:t>
              </a:r>
              <a:r>
                <a:rPr lang="en-US" altLang="zh-CN" sz="9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Flutter</a:t>
              </a:r>
              <a:r>
                <a:rPr lang="zh-CN" altLang="en-US" sz="9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zh-CN" altLang="en-US" sz="9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GraphGL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参与一兜糖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Flutter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跨端重构：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r>
                <a:rPr lang="as-IN" altLang="zh-CN" sz="1200" dirty="0">
                  <a:effectLst/>
                  <a:latin typeface="Vrinda" panose="020B0502040204020203" pitchFamily="34" charset="0"/>
                </a:rPr>
                <a:t>৹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负责状态机管理、动效转场，直播推拉流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SDK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接入；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参与业务接口及网关层开发：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as-IN" altLang="zh-CN" sz="1200" dirty="0">
                  <a:effectLst/>
                  <a:latin typeface="Vrinda" panose="020B0502040204020203" pitchFamily="34" charset="0"/>
                </a:rPr>
                <a:t>৹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制定协议组装业务基础组件，下发到指定路由页面； 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B0E83E9D-AA51-24B9-DA35-A418C9E508A5}"/>
                </a:ext>
              </a:extLst>
            </p:cNvPr>
            <p:cNvSpPr/>
            <p:nvPr/>
          </p:nvSpPr>
          <p:spPr>
            <a:xfrm flipH="1">
              <a:off x="322078" y="6854217"/>
              <a:ext cx="84636" cy="84636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2D058102-E671-3331-7FFD-9D37F03A631E}"/>
                </a:ext>
              </a:extLst>
            </p:cNvPr>
            <p:cNvSpPr/>
            <p:nvPr/>
          </p:nvSpPr>
          <p:spPr>
            <a:xfrm>
              <a:off x="366539" y="6580721"/>
              <a:ext cx="1176925" cy="2544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ts val="1400"/>
                </a:lnSpc>
              </a:pP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2020.04 </a:t>
              </a:r>
              <a:r>
                <a:rPr lang="mr-IN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–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2021.04</a:t>
              </a: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73C954FB-BF8A-FEC3-30D6-6C94846CCC94}"/>
                </a:ext>
              </a:extLst>
            </p:cNvPr>
            <p:cNvSpPr/>
            <p:nvPr/>
          </p:nvSpPr>
          <p:spPr>
            <a:xfrm flipH="1">
              <a:off x="473411" y="7260346"/>
              <a:ext cx="72269" cy="72269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3C2493BD-BE9B-6335-FCB2-5E9F4100F494}"/>
                </a:ext>
              </a:extLst>
            </p:cNvPr>
            <p:cNvSpPr/>
            <p:nvPr/>
          </p:nvSpPr>
          <p:spPr>
            <a:xfrm flipH="1">
              <a:off x="471573" y="7622065"/>
              <a:ext cx="72269" cy="72269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E57E5D44-8728-2AF9-7A38-202B533AC336}"/>
              </a:ext>
            </a:extLst>
          </p:cNvPr>
          <p:cNvGrpSpPr/>
          <p:nvPr/>
        </p:nvGrpSpPr>
        <p:grpSpPr>
          <a:xfrm>
            <a:off x="320240" y="7129448"/>
            <a:ext cx="3233419" cy="1998211"/>
            <a:chOff x="322078" y="6580721"/>
            <a:chExt cx="3233419" cy="1998211"/>
          </a:xfrm>
        </p:grpSpPr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B651742F-56FB-28DE-E9EF-E1A3514F78C3}"/>
                </a:ext>
              </a:extLst>
            </p:cNvPr>
            <p:cNvSpPr txBox="1"/>
            <p:nvPr/>
          </p:nvSpPr>
          <p:spPr>
            <a:xfrm>
              <a:off x="370584" y="6755356"/>
              <a:ext cx="3184913" cy="1823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YY.UED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中心前端组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客户端工程师（</a:t>
              </a:r>
              <a:r>
                <a:rPr lang="en-US" altLang="zh-CN" sz="900" b="1" dirty="0" err="1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GPUImage</a:t>
              </a:r>
              <a:r>
                <a:rPr lang="zh-CN" altLang="en-US" sz="9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zh-CN" altLang="en-US" sz="9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AE</a:t>
              </a:r>
              <a:r>
                <a:rPr lang="zh-CN" altLang="en-US" sz="9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b="1" dirty="0" err="1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ExtendScript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研发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  <a:hlinkClick r:id="rId9"/>
                </a:rPr>
                <a:t>SVGA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SDK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迭代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v1.0-&gt;2.5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9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Json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-&gt;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Protocol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as-IN" altLang="zh-CN" sz="1200" dirty="0">
                  <a:effectLst/>
                  <a:latin typeface="Vrinda" panose="020B0502040204020203" pitchFamily="34" charset="0"/>
                </a:rPr>
                <a:t>৹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完善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矢量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动效支持：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  <a:hlinkClick r:id="rId16"/>
                </a:rPr>
                <a:t>矢量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  <a:hlinkClick r:id="rId16"/>
                </a:rPr>
                <a:t>-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  <a:hlinkClick r:id="rId16"/>
                </a:rPr>
                <a:t>图形の万恶之源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； 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as-IN" altLang="zh-CN" sz="1200" dirty="0">
                  <a:effectLst/>
                  <a:latin typeface="Vrinda" panose="020B0502040204020203" pitchFamily="34" charset="0"/>
                </a:rPr>
                <a:t>৹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新增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滤镜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蒙版、遮罩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及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路径修剪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等图形能力；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as-IN" altLang="zh-CN" sz="1200" dirty="0">
                  <a:effectLst/>
                  <a:latin typeface="Vrinda" panose="020B0502040204020203" pitchFamily="34" charset="0"/>
                </a:rPr>
                <a:t>৹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负责协议更新、客户端解析播放、设计端导出插件开发；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负责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FIMO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1903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等相机业务开发：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as-IN" altLang="zh-CN" sz="1200" dirty="0">
                  <a:effectLst/>
                  <a:latin typeface="Vrinda" panose="020B0502040204020203" pitchFamily="34" charset="0"/>
                </a:rPr>
                <a:t>৹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参与相机基础能力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研发，支持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滤镜调整、导出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as-IN" altLang="zh-CN" sz="1200" dirty="0">
                  <a:effectLst/>
                  <a:latin typeface="Vrinda" panose="020B0502040204020203" pitchFamily="34" charset="0"/>
                </a:rPr>
                <a:t>৹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独立负责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FIMO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1903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应用开发、上架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Store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； 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FD2F8BC2-F22C-BE19-C49E-6D0D11CB11D3}"/>
                </a:ext>
              </a:extLst>
            </p:cNvPr>
            <p:cNvSpPr/>
            <p:nvPr/>
          </p:nvSpPr>
          <p:spPr>
            <a:xfrm flipH="1">
              <a:off x="322078" y="6854217"/>
              <a:ext cx="84636" cy="84636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D645A9F6-3C44-DD18-273C-0B2948F69736}"/>
                </a:ext>
              </a:extLst>
            </p:cNvPr>
            <p:cNvSpPr/>
            <p:nvPr/>
          </p:nvSpPr>
          <p:spPr>
            <a:xfrm>
              <a:off x="366539" y="6580721"/>
              <a:ext cx="1176925" cy="2544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ts val="1400"/>
                </a:lnSpc>
              </a:pP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2018.04 </a:t>
              </a:r>
              <a:r>
                <a:rPr lang="mr-IN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–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2020.04</a:t>
              </a: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D13C0BB0-6DF6-1868-EA4A-DA0247329618}"/>
                </a:ext>
              </a:extLst>
            </p:cNvPr>
            <p:cNvSpPr/>
            <p:nvPr/>
          </p:nvSpPr>
          <p:spPr>
            <a:xfrm flipH="1">
              <a:off x="473411" y="7260346"/>
              <a:ext cx="72269" cy="72269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C258BAD-6E3A-6088-CC3F-7434311BEEF0}"/>
                </a:ext>
              </a:extLst>
            </p:cNvPr>
            <p:cNvSpPr/>
            <p:nvPr/>
          </p:nvSpPr>
          <p:spPr>
            <a:xfrm flipH="1">
              <a:off x="471573" y="8008909"/>
              <a:ext cx="72269" cy="72269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3810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6678D8"/>
      </a:hlink>
      <a:folHlink>
        <a:srgbClr val="6978D8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10387</TotalTime>
  <Words>657</Words>
  <Application>Microsoft Macintosh PowerPoint</Application>
  <PresentationFormat>A4 纸张(210x297 毫米)</PresentationFormat>
  <Paragraphs>81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微软雅黑</vt:lpstr>
      <vt:lpstr>Arial</vt:lpstr>
      <vt:lpstr>Calibri</vt:lpstr>
      <vt:lpstr>Calibri Light</vt:lpstr>
      <vt:lpstr>Vrinda</vt:lpstr>
      <vt:lpstr>Wingdings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Mia Wang</dc:creator>
  <cp:lastModifiedBy>Microsoft Office User</cp:lastModifiedBy>
  <cp:revision>876</cp:revision>
  <cp:lastPrinted>2018-03-11T03:14:08Z</cp:lastPrinted>
  <dcterms:created xsi:type="dcterms:W3CDTF">2016-02-14T01:21:46Z</dcterms:created>
  <dcterms:modified xsi:type="dcterms:W3CDTF">2023-04-28T19:38:48Z</dcterms:modified>
</cp:coreProperties>
</file>