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5" r:id="rId37"/>
    <p:sldId id="296" r:id="rId38"/>
    <p:sldId id="291" r:id="rId39"/>
    <p:sldId id="292" r:id="rId40"/>
    <p:sldId id="293" r:id="rId41"/>
    <p:sldId id="294" r:id="rId42"/>
    <p:sldId id="297" r:id="rId43"/>
    <p:sldId id="298" r:id="rId44"/>
    <p:sldId id="299" r:id="rId45"/>
    <p:sldId id="300"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20" r:id="rId63"/>
    <p:sldId id="321" r:id="rId64"/>
    <p:sldId id="322" r:id="rId65"/>
    <p:sldId id="319" r:id="rId66"/>
    <p:sldId id="318"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6" autoAdjust="0"/>
    <p:restoredTop sz="94660"/>
  </p:normalViewPr>
  <p:slideViewPr>
    <p:cSldViewPr snapToGrid="0">
      <p:cViewPr varScale="1">
        <p:scale>
          <a:sx n="65" d="100"/>
          <a:sy n="65" d="100"/>
        </p:scale>
        <p:origin x="858"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4/14/2023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4/14/2023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scm.com/download/wi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Version Control using </a:t>
            </a:r>
            <a:r>
              <a:rPr lang="en-US" dirty="0" err="1" smtClean="0"/>
              <a:t>Git</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897400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44607"/>
            <a:ext cx="10018713" cy="1047466"/>
          </a:xfrm>
        </p:spPr>
        <p:txBody>
          <a:bodyPr/>
          <a:lstStyle/>
          <a:p>
            <a:r>
              <a:rPr lang="en-US" b="1" dirty="0"/>
              <a:t>Centralized Version Control Systems</a:t>
            </a:r>
          </a:p>
        </p:txBody>
      </p:sp>
      <p:pic>
        <p:nvPicPr>
          <p:cNvPr id="5" name="Picture 4"/>
          <p:cNvPicPr>
            <a:picLocks noChangeAspect="1"/>
          </p:cNvPicPr>
          <p:nvPr/>
        </p:nvPicPr>
        <p:blipFill>
          <a:blip r:embed="rId2"/>
          <a:stretch>
            <a:fillRect/>
          </a:stretch>
        </p:blipFill>
        <p:spPr>
          <a:xfrm>
            <a:off x="3170881" y="2337864"/>
            <a:ext cx="6645572" cy="3039354"/>
          </a:xfrm>
          <a:prstGeom prst="rect">
            <a:avLst/>
          </a:prstGeom>
        </p:spPr>
      </p:pic>
    </p:spTree>
    <p:extLst>
      <p:ext uri="{BB962C8B-B14F-4D97-AF65-F5344CB8AC3E}">
        <p14:creationId xmlns:p14="http://schemas.microsoft.com/office/powerpoint/2010/main" val="34803310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44607"/>
            <a:ext cx="10018713" cy="1047466"/>
          </a:xfrm>
        </p:spPr>
        <p:txBody>
          <a:bodyPr/>
          <a:lstStyle/>
          <a:p>
            <a:r>
              <a:rPr lang="en-US" b="1" dirty="0"/>
              <a:t>Distributed Version Control Systems</a:t>
            </a:r>
          </a:p>
        </p:txBody>
      </p:sp>
      <p:sp>
        <p:nvSpPr>
          <p:cNvPr id="3" name="Content Placeholder 2"/>
          <p:cNvSpPr>
            <a:spLocks noGrp="1"/>
          </p:cNvSpPr>
          <p:nvPr>
            <p:ph idx="1"/>
          </p:nvPr>
        </p:nvSpPr>
        <p:spPr>
          <a:xfrm>
            <a:off x="1484310" y="1733267"/>
            <a:ext cx="10018713" cy="4057933"/>
          </a:xfrm>
        </p:spPr>
        <p:txBody>
          <a:bodyPr/>
          <a:lstStyle/>
          <a:p>
            <a:r>
              <a:rPr lang="en-US" dirty="0" smtClean="0"/>
              <a:t>Clients </a:t>
            </a:r>
            <a:r>
              <a:rPr lang="en-US" dirty="0"/>
              <a:t>don’t just check out the latest snapshot of the files; rather, they </a:t>
            </a:r>
            <a:r>
              <a:rPr lang="en-US" dirty="0" smtClean="0"/>
              <a:t>fully mirror </a:t>
            </a:r>
            <a:r>
              <a:rPr lang="en-US" dirty="0"/>
              <a:t>the repository, including its full </a:t>
            </a:r>
            <a:r>
              <a:rPr lang="en-US" dirty="0" smtClean="0"/>
              <a:t>history.</a:t>
            </a:r>
          </a:p>
          <a:p>
            <a:r>
              <a:rPr lang="en-US" dirty="0" smtClean="0"/>
              <a:t>If </a:t>
            </a:r>
            <a:r>
              <a:rPr lang="en-US" dirty="0"/>
              <a:t>any server dies, and these systems </a:t>
            </a:r>
            <a:r>
              <a:rPr lang="en-US" dirty="0" smtClean="0"/>
              <a:t>were collaborating </a:t>
            </a:r>
            <a:r>
              <a:rPr lang="en-US" dirty="0"/>
              <a:t>via that server, any of the client repositories can be copied back up to the server </a:t>
            </a:r>
            <a:r>
              <a:rPr lang="en-US" dirty="0" smtClean="0"/>
              <a:t>to restore </a:t>
            </a:r>
            <a:r>
              <a:rPr lang="en-US" dirty="0"/>
              <a:t>it</a:t>
            </a:r>
            <a:r>
              <a:rPr lang="en-US" dirty="0" smtClean="0"/>
              <a:t>.</a:t>
            </a:r>
          </a:p>
          <a:p>
            <a:r>
              <a:rPr lang="en-US" dirty="0"/>
              <a:t>Every clone is really a full backup of all the data.</a:t>
            </a:r>
            <a:endParaRPr lang="en-US" b="1" dirty="0"/>
          </a:p>
        </p:txBody>
      </p:sp>
    </p:spTree>
    <p:extLst>
      <p:ext uri="{BB962C8B-B14F-4D97-AF65-F5344CB8AC3E}">
        <p14:creationId xmlns:p14="http://schemas.microsoft.com/office/powerpoint/2010/main" val="9792299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0664" y="344607"/>
            <a:ext cx="10018713" cy="1047466"/>
          </a:xfrm>
        </p:spPr>
        <p:txBody>
          <a:bodyPr/>
          <a:lstStyle/>
          <a:p>
            <a:r>
              <a:rPr lang="en-US" b="1" dirty="0"/>
              <a:t>Distributed Version Control Systems</a:t>
            </a:r>
          </a:p>
        </p:txBody>
      </p:sp>
      <p:pic>
        <p:nvPicPr>
          <p:cNvPr id="3" name="Picture 2"/>
          <p:cNvPicPr>
            <a:picLocks noChangeAspect="1"/>
          </p:cNvPicPr>
          <p:nvPr/>
        </p:nvPicPr>
        <p:blipFill>
          <a:blip r:embed="rId2"/>
          <a:stretch>
            <a:fillRect/>
          </a:stretch>
        </p:blipFill>
        <p:spPr>
          <a:xfrm>
            <a:off x="4200462" y="1520797"/>
            <a:ext cx="4261149" cy="5023305"/>
          </a:xfrm>
          <a:prstGeom prst="rect">
            <a:avLst/>
          </a:prstGeom>
        </p:spPr>
      </p:pic>
    </p:spTree>
    <p:extLst>
      <p:ext uri="{BB962C8B-B14F-4D97-AF65-F5344CB8AC3E}">
        <p14:creationId xmlns:p14="http://schemas.microsoft.com/office/powerpoint/2010/main" val="35278610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5379" y="2187054"/>
            <a:ext cx="10018713" cy="2303059"/>
          </a:xfrm>
        </p:spPr>
        <p:txBody>
          <a:bodyPr/>
          <a:lstStyle/>
          <a:p>
            <a:r>
              <a:rPr lang="en-US" b="1" dirty="0" smtClean="0"/>
              <a:t>Why use </a:t>
            </a:r>
            <a:r>
              <a:rPr lang="en-US" b="1" dirty="0" err="1" smtClean="0"/>
              <a:t>Git</a:t>
            </a:r>
            <a:r>
              <a:rPr lang="en-US" b="1" dirty="0" smtClean="0"/>
              <a:t>?</a:t>
            </a:r>
            <a:endParaRPr lang="en-US" b="1" dirty="0"/>
          </a:p>
        </p:txBody>
      </p:sp>
    </p:spTree>
    <p:extLst>
      <p:ext uri="{BB962C8B-B14F-4D97-AF65-F5344CB8AC3E}">
        <p14:creationId xmlns:p14="http://schemas.microsoft.com/office/powerpoint/2010/main" val="17258232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233720"/>
            <a:ext cx="10018713" cy="1047466"/>
          </a:xfrm>
        </p:spPr>
        <p:txBody>
          <a:bodyPr/>
          <a:lstStyle/>
          <a:p>
            <a:r>
              <a:rPr lang="en-US" b="1" dirty="0"/>
              <a:t>Snapshots, Not Differences</a:t>
            </a:r>
          </a:p>
        </p:txBody>
      </p:sp>
      <p:sp>
        <p:nvSpPr>
          <p:cNvPr id="3" name="Content Placeholder 2"/>
          <p:cNvSpPr>
            <a:spLocks noGrp="1"/>
          </p:cNvSpPr>
          <p:nvPr>
            <p:ph idx="1"/>
          </p:nvPr>
        </p:nvSpPr>
        <p:spPr>
          <a:xfrm>
            <a:off x="1484310" y="1733267"/>
            <a:ext cx="10018713" cy="1951629"/>
          </a:xfrm>
        </p:spPr>
        <p:txBody>
          <a:bodyPr/>
          <a:lstStyle/>
          <a:p>
            <a:r>
              <a:rPr lang="en-US" dirty="0" smtClean="0"/>
              <a:t>Most </a:t>
            </a:r>
            <a:r>
              <a:rPr lang="en-US" dirty="0"/>
              <a:t>other systems store information as a list of </a:t>
            </a:r>
            <a:r>
              <a:rPr lang="en-US" dirty="0" smtClean="0"/>
              <a:t>file-based changes.</a:t>
            </a:r>
          </a:p>
          <a:p>
            <a:r>
              <a:rPr lang="en-US" dirty="0" smtClean="0"/>
              <a:t>Other systems </a:t>
            </a:r>
            <a:r>
              <a:rPr lang="en-US" dirty="0"/>
              <a:t>think of </a:t>
            </a:r>
            <a:r>
              <a:rPr lang="en-US" dirty="0" smtClean="0"/>
              <a:t>the information </a:t>
            </a:r>
            <a:r>
              <a:rPr lang="en-US" dirty="0"/>
              <a:t>they store as a set of files and the changes made to each </a:t>
            </a:r>
            <a:r>
              <a:rPr lang="en-US" dirty="0" smtClean="0"/>
              <a:t>file over </a:t>
            </a:r>
            <a:r>
              <a:rPr lang="en-US" dirty="0"/>
              <a:t>time</a:t>
            </a:r>
            <a:endParaRPr lang="en-US" b="1" dirty="0"/>
          </a:p>
        </p:txBody>
      </p:sp>
      <p:pic>
        <p:nvPicPr>
          <p:cNvPr id="5" name="Picture 4"/>
          <p:cNvPicPr>
            <a:picLocks noChangeAspect="1"/>
          </p:cNvPicPr>
          <p:nvPr/>
        </p:nvPicPr>
        <p:blipFill>
          <a:blip r:embed="rId2"/>
          <a:stretch>
            <a:fillRect/>
          </a:stretch>
        </p:blipFill>
        <p:spPr>
          <a:xfrm>
            <a:off x="2471502" y="3684896"/>
            <a:ext cx="7440063" cy="2953162"/>
          </a:xfrm>
          <a:prstGeom prst="rect">
            <a:avLst/>
          </a:prstGeom>
        </p:spPr>
      </p:pic>
    </p:spTree>
    <p:extLst>
      <p:ext uri="{BB962C8B-B14F-4D97-AF65-F5344CB8AC3E}">
        <p14:creationId xmlns:p14="http://schemas.microsoft.com/office/powerpoint/2010/main" val="37407330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233720"/>
            <a:ext cx="10018713" cy="1047466"/>
          </a:xfrm>
        </p:spPr>
        <p:txBody>
          <a:bodyPr/>
          <a:lstStyle/>
          <a:p>
            <a:r>
              <a:rPr lang="en-US" b="1" dirty="0"/>
              <a:t>Snapshots, Not Differences</a:t>
            </a:r>
          </a:p>
        </p:txBody>
      </p:sp>
      <p:sp>
        <p:nvSpPr>
          <p:cNvPr id="3" name="Content Placeholder 2"/>
          <p:cNvSpPr>
            <a:spLocks noGrp="1"/>
          </p:cNvSpPr>
          <p:nvPr>
            <p:ph idx="1"/>
          </p:nvPr>
        </p:nvSpPr>
        <p:spPr>
          <a:xfrm>
            <a:off x="1484310" y="1733267"/>
            <a:ext cx="10018713" cy="1951629"/>
          </a:xfrm>
        </p:spPr>
        <p:txBody>
          <a:bodyPr>
            <a:normAutofit lnSpcReduction="10000"/>
          </a:bodyPr>
          <a:lstStyle/>
          <a:p>
            <a:r>
              <a:rPr lang="en-US" dirty="0"/>
              <a:t>With </a:t>
            </a:r>
            <a:r>
              <a:rPr lang="en-US" dirty="0" err="1"/>
              <a:t>Git</a:t>
            </a:r>
            <a:r>
              <a:rPr lang="en-US" dirty="0"/>
              <a:t>, every time you commit, or save the state of </a:t>
            </a:r>
            <a:r>
              <a:rPr lang="en-US" dirty="0" smtClean="0"/>
              <a:t>your project</a:t>
            </a:r>
            <a:r>
              <a:rPr lang="en-US" dirty="0"/>
              <a:t>, </a:t>
            </a:r>
            <a:r>
              <a:rPr lang="en-US" dirty="0" err="1"/>
              <a:t>Git</a:t>
            </a:r>
            <a:r>
              <a:rPr lang="en-US" dirty="0"/>
              <a:t> basically takes a picture of what all your files look like at that moment and stores </a:t>
            </a:r>
            <a:r>
              <a:rPr lang="en-US" dirty="0" smtClean="0"/>
              <a:t>a reference </a:t>
            </a:r>
            <a:r>
              <a:rPr lang="en-US" dirty="0"/>
              <a:t>to that snapshot</a:t>
            </a:r>
            <a:r>
              <a:rPr lang="en-US" dirty="0" smtClean="0"/>
              <a:t>.</a:t>
            </a:r>
          </a:p>
          <a:p>
            <a:r>
              <a:rPr lang="en-US" dirty="0"/>
              <a:t>To be efficient, if files have not changed, </a:t>
            </a:r>
            <a:r>
              <a:rPr lang="en-US" dirty="0" err="1"/>
              <a:t>Git</a:t>
            </a:r>
            <a:r>
              <a:rPr lang="en-US" dirty="0"/>
              <a:t> doesn’t store the file </a:t>
            </a:r>
            <a:r>
              <a:rPr lang="en-US" dirty="0" smtClean="0"/>
              <a:t>again, just </a:t>
            </a:r>
            <a:r>
              <a:rPr lang="en-US" dirty="0"/>
              <a:t>a link to the previous identical file it has already stored.</a:t>
            </a:r>
            <a:endParaRPr lang="en-US" b="1" dirty="0"/>
          </a:p>
        </p:txBody>
      </p:sp>
      <p:pic>
        <p:nvPicPr>
          <p:cNvPr id="4" name="Picture 3"/>
          <p:cNvPicPr>
            <a:picLocks noChangeAspect="1"/>
          </p:cNvPicPr>
          <p:nvPr/>
        </p:nvPicPr>
        <p:blipFill>
          <a:blip r:embed="rId2"/>
          <a:stretch>
            <a:fillRect/>
          </a:stretch>
        </p:blipFill>
        <p:spPr>
          <a:xfrm>
            <a:off x="3107271" y="3684896"/>
            <a:ext cx="7287642" cy="2924583"/>
          </a:xfrm>
          <a:prstGeom prst="rect">
            <a:avLst/>
          </a:prstGeom>
        </p:spPr>
      </p:pic>
    </p:spTree>
    <p:extLst>
      <p:ext uri="{BB962C8B-B14F-4D97-AF65-F5344CB8AC3E}">
        <p14:creationId xmlns:p14="http://schemas.microsoft.com/office/powerpoint/2010/main" val="18322335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30959"/>
            <a:ext cx="10018713" cy="1047466"/>
          </a:xfrm>
        </p:spPr>
        <p:txBody>
          <a:bodyPr/>
          <a:lstStyle/>
          <a:p>
            <a:r>
              <a:rPr lang="en-US" b="1" dirty="0"/>
              <a:t>Nearly Every Operation Is Local</a:t>
            </a:r>
          </a:p>
        </p:txBody>
      </p:sp>
      <p:sp>
        <p:nvSpPr>
          <p:cNvPr id="3" name="Content Placeholder 2"/>
          <p:cNvSpPr>
            <a:spLocks noGrp="1"/>
          </p:cNvSpPr>
          <p:nvPr>
            <p:ph idx="1"/>
          </p:nvPr>
        </p:nvSpPr>
        <p:spPr>
          <a:xfrm>
            <a:off x="1484310" y="1733267"/>
            <a:ext cx="10018713" cy="4462817"/>
          </a:xfrm>
        </p:spPr>
        <p:txBody>
          <a:bodyPr>
            <a:normAutofit/>
          </a:bodyPr>
          <a:lstStyle/>
          <a:p>
            <a:r>
              <a:rPr lang="en-US" dirty="0"/>
              <a:t>Most operations in </a:t>
            </a:r>
            <a:r>
              <a:rPr lang="en-US" dirty="0" err="1"/>
              <a:t>Git</a:t>
            </a:r>
            <a:r>
              <a:rPr lang="en-US" dirty="0"/>
              <a:t> need only local files and resources to operate — generally no information </a:t>
            </a:r>
            <a:r>
              <a:rPr lang="en-US" dirty="0" smtClean="0"/>
              <a:t>is needed </a:t>
            </a:r>
            <a:r>
              <a:rPr lang="en-US" dirty="0"/>
              <a:t>from another computer on your </a:t>
            </a:r>
            <a:r>
              <a:rPr lang="en-US" dirty="0" smtClean="0"/>
              <a:t>network</a:t>
            </a:r>
          </a:p>
          <a:p>
            <a:r>
              <a:rPr lang="en-US" dirty="0"/>
              <a:t>Because you have the entire history of the project </a:t>
            </a:r>
            <a:r>
              <a:rPr lang="en-US" dirty="0" smtClean="0"/>
              <a:t>right there </a:t>
            </a:r>
            <a:r>
              <a:rPr lang="en-US" dirty="0"/>
              <a:t>on your local disk, most operations seem almost instantaneous</a:t>
            </a:r>
            <a:r>
              <a:rPr lang="en-US" dirty="0" smtClean="0"/>
              <a:t>.</a:t>
            </a:r>
          </a:p>
          <a:p>
            <a:r>
              <a:rPr lang="en-US" dirty="0"/>
              <a:t>For example, to browse the history of the project, </a:t>
            </a:r>
            <a:r>
              <a:rPr lang="en-US" dirty="0" err="1"/>
              <a:t>Git</a:t>
            </a:r>
            <a:r>
              <a:rPr lang="en-US" dirty="0"/>
              <a:t> doesn’t need to go out to the server to get </a:t>
            </a:r>
            <a:r>
              <a:rPr lang="en-US" dirty="0" smtClean="0"/>
              <a:t>the history </a:t>
            </a:r>
            <a:r>
              <a:rPr lang="en-US" dirty="0"/>
              <a:t>and display it for you — it simply reads it directly from your local database.</a:t>
            </a:r>
            <a:endParaRPr lang="en-US" b="1" dirty="0"/>
          </a:p>
        </p:txBody>
      </p:sp>
    </p:spTree>
    <p:extLst>
      <p:ext uri="{BB962C8B-B14F-4D97-AF65-F5344CB8AC3E}">
        <p14:creationId xmlns:p14="http://schemas.microsoft.com/office/powerpoint/2010/main" val="10816969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58255"/>
            <a:ext cx="10018713" cy="1047466"/>
          </a:xfrm>
        </p:spPr>
        <p:txBody>
          <a:bodyPr/>
          <a:lstStyle/>
          <a:p>
            <a:r>
              <a:rPr lang="en-US" b="1" dirty="0" err="1"/>
              <a:t>Git</a:t>
            </a:r>
            <a:r>
              <a:rPr lang="en-US" b="1" dirty="0"/>
              <a:t> Has Integrity</a:t>
            </a:r>
          </a:p>
        </p:txBody>
      </p:sp>
      <p:sp>
        <p:nvSpPr>
          <p:cNvPr id="3" name="Content Placeholder 2"/>
          <p:cNvSpPr>
            <a:spLocks noGrp="1"/>
          </p:cNvSpPr>
          <p:nvPr>
            <p:ph idx="1"/>
          </p:nvPr>
        </p:nvSpPr>
        <p:spPr>
          <a:xfrm>
            <a:off x="1484310" y="1733267"/>
            <a:ext cx="10018713" cy="4462817"/>
          </a:xfrm>
        </p:spPr>
        <p:txBody>
          <a:bodyPr>
            <a:normAutofit/>
          </a:bodyPr>
          <a:lstStyle/>
          <a:p>
            <a:r>
              <a:rPr lang="en-US" dirty="0"/>
              <a:t>Everything in </a:t>
            </a:r>
            <a:r>
              <a:rPr lang="en-US" dirty="0" err="1"/>
              <a:t>Git</a:t>
            </a:r>
            <a:r>
              <a:rPr lang="en-US" dirty="0"/>
              <a:t> is </a:t>
            </a:r>
            <a:r>
              <a:rPr lang="en-US" dirty="0" err="1"/>
              <a:t>checksummed</a:t>
            </a:r>
            <a:r>
              <a:rPr lang="en-US" dirty="0"/>
              <a:t> before it is stored and is then referred to by that checksum</a:t>
            </a:r>
            <a:r>
              <a:rPr lang="en-US" dirty="0" smtClean="0"/>
              <a:t>.</a:t>
            </a:r>
          </a:p>
          <a:p>
            <a:r>
              <a:rPr lang="en-US" dirty="0" smtClean="0"/>
              <a:t>This means that it is impossible to change the contents of any file or directory without </a:t>
            </a:r>
            <a:r>
              <a:rPr lang="en-US" dirty="0" err="1" smtClean="0"/>
              <a:t>Git</a:t>
            </a:r>
            <a:r>
              <a:rPr lang="en-US" dirty="0" smtClean="0"/>
              <a:t> knowing about it.</a:t>
            </a:r>
          </a:p>
          <a:p>
            <a:r>
              <a:rPr lang="en-US" dirty="0" err="1"/>
              <a:t>Git</a:t>
            </a:r>
            <a:r>
              <a:rPr lang="en-US" dirty="0"/>
              <a:t> uses the checksum format of SHA-1 hash. This is a </a:t>
            </a:r>
            <a:r>
              <a:rPr lang="en-US" dirty="0" smtClean="0"/>
              <a:t>40-character string </a:t>
            </a:r>
            <a:r>
              <a:rPr lang="en-US" dirty="0"/>
              <a:t>composed of hexadecimal characters (0–9 and a–f) and calculated based on the contents of </a:t>
            </a:r>
            <a:r>
              <a:rPr lang="en-US" dirty="0" smtClean="0"/>
              <a:t>a file </a:t>
            </a:r>
            <a:r>
              <a:rPr lang="en-US" dirty="0"/>
              <a:t>or directory structure in </a:t>
            </a:r>
            <a:r>
              <a:rPr lang="en-US" dirty="0" err="1" smtClean="0"/>
              <a:t>Git</a:t>
            </a:r>
            <a:endParaRPr lang="en-US" dirty="0" smtClean="0"/>
          </a:p>
          <a:p>
            <a:r>
              <a:rPr lang="en-US" dirty="0" smtClean="0"/>
              <a:t>Ex</a:t>
            </a:r>
            <a:r>
              <a:rPr lang="en-US" dirty="0"/>
              <a:t>. 24b9da6552252987aa493b52f8696cd6d3b00373</a:t>
            </a:r>
          </a:p>
        </p:txBody>
      </p:sp>
    </p:spTree>
    <p:extLst>
      <p:ext uri="{BB962C8B-B14F-4D97-AF65-F5344CB8AC3E}">
        <p14:creationId xmlns:p14="http://schemas.microsoft.com/office/powerpoint/2010/main" val="32532012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71903"/>
            <a:ext cx="10018713" cy="1020170"/>
          </a:xfrm>
        </p:spPr>
        <p:txBody>
          <a:bodyPr/>
          <a:lstStyle/>
          <a:p>
            <a:r>
              <a:rPr lang="en-US" dirty="0" err="1" smtClean="0"/>
              <a:t>Git</a:t>
            </a:r>
            <a:r>
              <a:rPr lang="en-US" dirty="0" smtClean="0"/>
              <a:t> Installation</a:t>
            </a:r>
            <a:endParaRPr lang="en-US" dirty="0"/>
          </a:p>
        </p:txBody>
      </p:sp>
      <p:sp>
        <p:nvSpPr>
          <p:cNvPr id="3" name="Content Placeholder 2"/>
          <p:cNvSpPr>
            <a:spLocks noGrp="1"/>
          </p:cNvSpPr>
          <p:nvPr>
            <p:ph idx="1"/>
          </p:nvPr>
        </p:nvSpPr>
        <p:spPr>
          <a:xfrm>
            <a:off x="1484310" y="1392073"/>
            <a:ext cx="10018713" cy="4399127"/>
          </a:xfrm>
        </p:spPr>
        <p:txBody>
          <a:bodyPr/>
          <a:lstStyle/>
          <a:p>
            <a:r>
              <a:rPr lang="en-US" dirty="0" err="1" smtClean="0"/>
              <a:t>Git</a:t>
            </a:r>
            <a:r>
              <a:rPr lang="en-US" dirty="0" smtClean="0"/>
              <a:t> runs on any OS</a:t>
            </a:r>
          </a:p>
          <a:p>
            <a:r>
              <a:rPr lang="en-US" dirty="0" smtClean="0"/>
              <a:t>But we will use the windows version</a:t>
            </a:r>
          </a:p>
          <a:p>
            <a:pPr lvl="1"/>
            <a:r>
              <a:rPr lang="en-US" dirty="0">
                <a:hlinkClick r:id="rId2"/>
              </a:rPr>
              <a:t>https://</a:t>
            </a:r>
            <a:r>
              <a:rPr lang="en-US" dirty="0" smtClean="0">
                <a:hlinkClick r:id="rId2"/>
              </a:rPr>
              <a:t>git-scm.com/download/win</a:t>
            </a:r>
            <a:endParaRPr lang="en-US" dirty="0" smtClean="0"/>
          </a:p>
          <a:p>
            <a:pPr lvl="1"/>
            <a:endParaRPr lang="en-US" dirty="0"/>
          </a:p>
        </p:txBody>
      </p:sp>
    </p:spTree>
    <p:extLst>
      <p:ext uri="{BB962C8B-B14F-4D97-AF65-F5344CB8AC3E}">
        <p14:creationId xmlns:p14="http://schemas.microsoft.com/office/powerpoint/2010/main" val="17478702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17310"/>
            <a:ext cx="10018713" cy="1197591"/>
          </a:xfrm>
        </p:spPr>
        <p:txBody>
          <a:bodyPr/>
          <a:lstStyle/>
          <a:p>
            <a:r>
              <a:rPr lang="en-US" dirty="0" smtClean="0"/>
              <a:t>Remember these settings during installation</a:t>
            </a:r>
            <a:endParaRPr lang="en-US" dirty="0"/>
          </a:p>
        </p:txBody>
      </p:sp>
      <p:pic>
        <p:nvPicPr>
          <p:cNvPr id="5" name="Picture 4"/>
          <p:cNvPicPr>
            <a:picLocks noChangeAspect="1"/>
          </p:cNvPicPr>
          <p:nvPr/>
        </p:nvPicPr>
        <p:blipFill>
          <a:blip r:embed="rId2"/>
          <a:stretch>
            <a:fillRect/>
          </a:stretch>
        </p:blipFill>
        <p:spPr>
          <a:xfrm>
            <a:off x="1484310" y="1903033"/>
            <a:ext cx="4763165" cy="3715268"/>
          </a:xfrm>
          <a:prstGeom prst="rect">
            <a:avLst/>
          </a:prstGeom>
        </p:spPr>
      </p:pic>
      <p:pic>
        <p:nvPicPr>
          <p:cNvPr id="6" name="Picture 5"/>
          <p:cNvPicPr>
            <a:picLocks noChangeAspect="1"/>
          </p:cNvPicPr>
          <p:nvPr/>
        </p:nvPicPr>
        <p:blipFill>
          <a:blip r:embed="rId3"/>
          <a:stretch>
            <a:fillRect/>
          </a:stretch>
        </p:blipFill>
        <p:spPr>
          <a:xfrm>
            <a:off x="6493667" y="1893506"/>
            <a:ext cx="4763165" cy="3734321"/>
          </a:xfrm>
          <a:prstGeom prst="rect">
            <a:avLst/>
          </a:prstGeom>
        </p:spPr>
      </p:pic>
    </p:spTree>
    <p:extLst>
      <p:ext uri="{BB962C8B-B14F-4D97-AF65-F5344CB8AC3E}">
        <p14:creationId xmlns:p14="http://schemas.microsoft.com/office/powerpoint/2010/main" val="34880789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12594"/>
            <a:ext cx="10018713" cy="1061113"/>
          </a:xfrm>
        </p:spPr>
        <p:txBody>
          <a:bodyPr/>
          <a:lstStyle/>
          <a:p>
            <a:r>
              <a:rPr lang="en-US" dirty="0" smtClean="0"/>
              <a:t>OBJECTIVES</a:t>
            </a:r>
            <a:endParaRPr lang="en-US" dirty="0"/>
          </a:p>
        </p:txBody>
      </p:sp>
      <p:sp>
        <p:nvSpPr>
          <p:cNvPr id="3" name="Content Placeholder 2"/>
          <p:cNvSpPr>
            <a:spLocks noGrp="1"/>
          </p:cNvSpPr>
          <p:nvPr>
            <p:ph idx="1"/>
          </p:nvPr>
        </p:nvSpPr>
        <p:spPr>
          <a:xfrm>
            <a:off x="1484310" y="1865192"/>
            <a:ext cx="10018713" cy="4426425"/>
          </a:xfrm>
        </p:spPr>
        <p:txBody>
          <a:bodyPr>
            <a:normAutofit/>
          </a:bodyPr>
          <a:lstStyle/>
          <a:p>
            <a:r>
              <a:rPr lang="en-US" altLang="en-US" dirty="0"/>
              <a:t>Version Control </a:t>
            </a:r>
          </a:p>
          <a:p>
            <a:r>
              <a:rPr lang="en-US" altLang="en-US" dirty="0" smtClean="0"/>
              <a:t>Setup </a:t>
            </a:r>
            <a:r>
              <a:rPr lang="en-US" altLang="en-US" dirty="0" err="1"/>
              <a:t>G</a:t>
            </a:r>
            <a:r>
              <a:rPr lang="en-US" altLang="en-US" dirty="0" err="1" smtClean="0"/>
              <a:t>it</a:t>
            </a:r>
            <a:r>
              <a:rPr lang="en-US" altLang="en-US" dirty="0" smtClean="0"/>
              <a:t> </a:t>
            </a:r>
            <a:r>
              <a:rPr lang="en-US" altLang="en-US" dirty="0"/>
              <a:t>environment </a:t>
            </a:r>
          </a:p>
          <a:p>
            <a:r>
              <a:rPr lang="en-US" altLang="en-US" dirty="0"/>
              <a:t>Create a </a:t>
            </a:r>
            <a:r>
              <a:rPr lang="en-US" altLang="en-US" dirty="0" err="1" smtClean="0"/>
              <a:t>Git</a:t>
            </a:r>
            <a:r>
              <a:rPr lang="en-US" altLang="en-US" dirty="0" smtClean="0"/>
              <a:t> </a:t>
            </a:r>
            <a:r>
              <a:rPr lang="en-US" altLang="en-US" dirty="0"/>
              <a:t>repository ( adding file, adding folder)</a:t>
            </a:r>
          </a:p>
          <a:p>
            <a:r>
              <a:rPr lang="en-US" altLang="en-US" dirty="0"/>
              <a:t>Checkout different version/ignore files</a:t>
            </a:r>
            <a:r>
              <a:rPr lang="en-US" altLang="en-US" dirty="0" smtClean="0"/>
              <a:t>…</a:t>
            </a:r>
          </a:p>
          <a:p>
            <a:r>
              <a:rPr lang="en-US" altLang="en-US" dirty="0" smtClean="0"/>
              <a:t>Fixing mistakes</a:t>
            </a:r>
          </a:p>
          <a:p>
            <a:r>
              <a:rPr lang="en-US" altLang="en-US" dirty="0" err="1"/>
              <a:t>Git</a:t>
            </a:r>
            <a:r>
              <a:rPr lang="en-US" altLang="en-US" dirty="0"/>
              <a:t> , </a:t>
            </a:r>
            <a:r>
              <a:rPr lang="en-US" altLang="en-US" dirty="0" err="1"/>
              <a:t>Git</a:t>
            </a:r>
            <a:r>
              <a:rPr lang="en-US" altLang="en-US" dirty="0"/>
              <a:t> repository</a:t>
            </a:r>
          </a:p>
          <a:p>
            <a:r>
              <a:rPr lang="en-US" altLang="en-US" dirty="0" err="1"/>
              <a:t>Git</a:t>
            </a:r>
            <a:r>
              <a:rPr lang="en-US" altLang="en-US" dirty="0"/>
              <a:t> vs </a:t>
            </a:r>
            <a:r>
              <a:rPr lang="en-US" altLang="en-US" dirty="0" err="1" smtClean="0"/>
              <a:t>Github</a:t>
            </a:r>
            <a:endParaRPr lang="en-US" altLang="en-US" dirty="0" smtClean="0"/>
          </a:p>
          <a:p>
            <a:r>
              <a:rPr lang="en-US" altLang="en-US" dirty="0" smtClean="0"/>
              <a:t>Collaboration with other developers</a:t>
            </a:r>
            <a:endParaRPr lang="en-US" altLang="en-US" dirty="0"/>
          </a:p>
          <a:p>
            <a:endParaRPr lang="en-US" dirty="0"/>
          </a:p>
        </p:txBody>
      </p:sp>
    </p:spTree>
    <p:extLst>
      <p:ext uri="{BB962C8B-B14F-4D97-AF65-F5344CB8AC3E}">
        <p14:creationId xmlns:p14="http://schemas.microsoft.com/office/powerpoint/2010/main" val="23110631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71903"/>
            <a:ext cx="10018713" cy="1020170"/>
          </a:xfrm>
        </p:spPr>
        <p:txBody>
          <a:bodyPr/>
          <a:lstStyle/>
          <a:p>
            <a:r>
              <a:rPr lang="en-US" dirty="0" smtClean="0"/>
              <a:t>First-time </a:t>
            </a:r>
            <a:r>
              <a:rPr lang="en-US" dirty="0" err="1" smtClean="0"/>
              <a:t>Git</a:t>
            </a:r>
            <a:r>
              <a:rPr lang="en-US" dirty="0" smtClean="0"/>
              <a:t> Setup</a:t>
            </a:r>
            <a:endParaRPr lang="en-US" dirty="0"/>
          </a:p>
        </p:txBody>
      </p:sp>
      <p:sp>
        <p:nvSpPr>
          <p:cNvPr id="3" name="Content Placeholder 2"/>
          <p:cNvSpPr>
            <a:spLocks noGrp="1"/>
          </p:cNvSpPr>
          <p:nvPr>
            <p:ph idx="1"/>
          </p:nvPr>
        </p:nvSpPr>
        <p:spPr>
          <a:xfrm>
            <a:off x="1484310" y="1493291"/>
            <a:ext cx="10018713" cy="3124201"/>
          </a:xfrm>
        </p:spPr>
        <p:txBody>
          <a:bodyPr/>
          <a:lstStyle/>
          <a:p>
            <a:r>
              <a:rPr lang="en-US" b="1" dirty="0"/>
              <a:t>Your </a:t>
            </a:r>
            <a:r>
              <a:rPr lang="en-US" b="1" dirty="0" smtClean="0"/>
              <a:t>Identity</a:t>
            </a:r>
          </a:p>
          <a:p>
            <a:pPr lvl="1"/>
            <a:r>
              <a:rPr lang="en-US" dirty="0"/>
              <a:t>The first thing you should do when you install </a:t>
            </a:r>
            <a:r>
              <a:rPr lang="en-US" dirty="0" err="1"/>
              <a:t>Git</a:t>
            </a:r>
            <a:r>
              <a:rPr lang="en-US" dirty="0"/>
              <a:t> is to set your user name and email address</a:t>
            </a:r>
            <a:r>
              <a:rPr lang="en-US" dirty="0" smtClean="0"/>
              <a:t>.</a:t>
            </a:r>
          </a:p>
          <a:p>
            <a:pPr lvl="1"/>
            <a:r>
              <a:rPr lang="en-US" dirty="0" smtClean="0"/>
              <a:t>This is </a:t>
            </a:r>
            <a:r>
              <a:rPr lang="en-US" dirty="0"/>
              <a:t>important because every </a:t>
            </a:r>
            <a:r>
              <a:rPr lang="en-US" dirty="0" err="1"/>
              <a:t>Git</a:t>
            </a:r>
            <a:r>
              <a:rPr lang="en-US" dirty="0"/>
              <a:t> commit uses this information, and it’s immutably baked into </a:t>
            </a:r>
            <a:r>
              <a:rPr lang="en-US" dirty="0" smtClean="0"/>
              <a:t>the commits </a:t>
            </a:r>
            <a:r>
              <a:rPr lang="en-US" dirty="0"/>
              <a:t>you start </a:t>
            </a:r>
            <a:r>
              <a:rPr lang="en-US" dirty="0" smtClean="0"/>
              <a:t>creating.</a:t>
            </a:r>
            <a:endParaRPr lang="en-US" dirty="0"/>
          </a:p>
        </p:txBody>
      </p:sp>
    </p:spTree>
    <p:extLst>
      <p:ext uri="{BB962C8B-B14F-4D97-AF65-F5344CB8AC3E}">
        <p14:creationId xmlns:p14="http://schemas.microsoft.com/office/powerpoint/2010/main" val="39162298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30960"/>
            <a:ext cx="10018713" cy="1020170"/>
          </a:xfrm>
        </p:spPr>
        <p:txBody>
          <a:bodyPr/>
          <a:lstStyle/>
          <a:p>
            <a:r>
              <a:rPr lang="en-US" dirty="0" smtClean="0"/>
              <a:t>First-time </a:t>
            </a:r>
            <a:r>
              <a:rPr lang="en-US" dirty="0" err="1" smtClean="0"/>
              <a:t>Git</a:t>
            </a:r>
            <a:r>
              <a:rPr lang="en-US" dirty="0" smtClean="0"/>
              <a:t> Setup</a:t>
            </a:r>
            <a:endParaRPr lang="en-US" dirty="0"/>
          </a:p>
        </p:txBody>
      </p:sp>
      <p:sp>
        <p:nvSpPr>
          <p:cNvPr id="4" name="Content Placeholder 3"/>
          <p:cNvSpPr>
            <a:spLocks noGrp="1"/>
          </p:cNvSpPr>
          <p:nvPr>
            <p:ph idx="1"/>
          </p:nvPr>
        </p:nvSpPr>
        <p:spPr>
          <a:xfrm>
            <a:off x="1484310" y="1465996"/>
            <a:ext cx="10018713" cy="2137013"/>
          </a:xfrm>
        </p:spPr>
        <p:txBody>
          <a:bodyPr>
            <a:normAutofit lnSpcReduction="10000"/>
          </a:bodyPr>
          <a:lstStyle/>
          <a:p>
            <a:r>
              <a:rPr lang="en-US" b="1" dirty="0"/>
              <a:t>Your Identity</a:t>
            </a:r>
          </a:p>
          <a:p>
            <a:pPr lvl="1"/>
            <a:r>
              <a:rPr lang="en-US" dirty="0" smtClean="0"/>
              <a:t>Type </a:t>
            </a:r>
            <a:r>
              <a:rPr lang="en-US" dirty="0" err="1"/>
              <a:t>git</a:t>
            </a:r>
            <a:r>
              <a:rPr lang="en-US" dirty="0"/>
              <a:t> </a:t>
            </a:r>
            <a:r>
              <a:rPr lang="en-US" dirty="0" err="1"/>
              <a:t>config</a:t>
            </a:r>
            <a:r>
              <a:rPr lang="en-US" dirty="0"/>
              <a:t> --global user.name </a:t>
            </a:r>
            <a:r>
              <a:rPr lang="en-US" dirty="0" smtClean="0"/>
              <a:t>&lt;Name&gt; </a:t>
            </a:r>
          </a:p>
          <a:p>
            <a:pPr lvl="2"/>
            <a:r>
              <a:rPr lang="en-US" dirty="0" err="1" smtClean="0"/>
              <a:t>git</a:t>
            </a:r>
            <a:r>
              <a:rPr lang="en-US" dirty="0" smtClean="0"/>
              <a:t> </a:t>
            </a:r>
            <a:r>
              <a:rPr lang="en-US" dirty="0" err="1" smtClean="0"/>
              <a:t>config</a:t>
            </a:r>
            <a:r>
              <a:rPr lang="en-US" dirty="0"/>
              <a:t> </a:t>
            </a:r>
            <a:r>
              <a:rPr lang="en-US" dirty="0" smtClean="0"/>
              <a:t>--global user.name “Juan Dela Cruz”</a:t>
            </a:r>
          </a:p>
          <a:p>
            <a:pPr lvl="1"/>
            <a:r>
              <a:rPr lang="en-US" dirty="0" smtClean="0"/>
              <a:t>Type </a:t>
            </a:r>
            <a:r>
              <a:rPr lang="en-US" dirty="0" err="1"/>
              <a:t>git</a:t>
            </a:r>
            <a:r>
              <a:rPr lang="en-US" dirty="0"/>
              <a:t> </a:t>
            </a:r>
            <a:r>
              <a:rPr lang="en-US" dirty="0" err="1"/>
              <a:t>config</a:t>
            </a:r>
            <a:r>
              <a:rPr lang="en-US" dirty="0"/>
              <a:t> --global </a:t>
            </a:r>
            <a:r>
              <a:rPr lang="en-US" dirty="0" err="1"/>
              <a:t>user.email</a:t>
            </a:r>
            <a:r>
              <a:rPr lang="en-US" dirty="0"/>
              <a:t> </a:t>
            </a:r>
            <a:r>
              <a:rPr lang="en-US" dirty="0" smtClean="0"/>
              <a:t>&lt;email&gt;</a:t>
            </a:r>
          </a:p>
          <a:p>
            <a:pPr lvl="2"/>
            <a:r>
              <a:rPr lang="en-US" dirty="0" err="1" smtClean="0"/>
              <a:t>git</a:t>
            </a:r>
            <a:r>
              <a:rPr lang="en-US" dirty="0" smtClean="0"/>
              <a:t> </a:t>
            </a:r>
            <a:r>
              <a:rPr lang="en-US" dirty="0" err="1" smtClean="0"/>
              <a:t>config</a:t>
            </a:r>
            <a:r>
              <a:rPr lang="en-US" dirty="0" smtClean="0"/>
              <a:t> --global </a:t>
            </a:r>
            <a:r>
              <a:rPr lang="en-US" dirty="0" err="1" smtClean="0"/>
              <a:t>user.email</a:t>
            </a:r>
            <a:r>
              <a:rPr lang="en-US" dirty="0" smtClean="0"/>
              <a:t> “youremail@test.com”</a:t>
            </a:r>
            <a:endParaRPr lang="en-US" dirty="0"/>
          </a:p>
        </p:txBody>
      </p:sp>
    </p:spTree>
    <p:extLst>
      <p:ext uri="{BB962C8B-B14F-4D97-AF65-F5344CB8AC3E}">
        <p14:creationId xmlns:p14="http://schemas.microsoft.com/office/powerpoint/2010/main" val="3793366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17312"/>
            <a:ext cx="10018713" cy="1020170"/>
          </a:xfrm>
        </p:spPr>
        <p:txBody>
          <a:bodyPr/>
          <a:lstStyle/>
          <a:p>
            <a:r>
              <a:rPr lang="en-US" dirty="0" smtClean="0"/>
              <a:t>First-time </a:t>
            </a:r>
            <a:r>
              <a:rPr lang="en-US" dirty="0" err="1" smtClean="0"/>
              <a:t>Git</a:t>
            </a:r>
            <a:r>
              <a:rPr lang="en-US" dirty="0" smtClean="0"/>
              <a:t> Setup</a:t>
            </a:r>
            <a:endParaRPr lang="en-US" dirty="0"/>
          </a:p>
        </p:txBody>
      </p:sp>
      <p:sp>
        <p:nvSpPr>
          <p:cNvPr id="3" name="Content Placeholder 2"/>
          <p:cNvSpPr>
            <a:spLocks noGrp="1"/>
          </p:cNvSpPr>
          <p:nvPr>
            <p:ph idx="1"/>
          </p:nvPr>
        </p:nvSpPr>
        <p:spPr>
          <a:xfrm>
            <a:off x="1484310" y="1493291"/>
            <a:ext cx="10018713" cy="3124201"/>
          </a:xfrm>
        </p:spPr>
        <p:txBody>
          <a:bodyPr/>
          <a:lstStyle/>
          <a:p>
            <a:r>
              <a:rPr lang="en-US" b="1" dirty="0"/>
              <a:t>Your </a:t>
            </a:r>
            <a:r>
              <a:rPr lang="en-US" b="1" dirty="0" smtClean="0"/>
              <a:t>Editor</a:t>
            </a:r>
          </a:p>
          <a:p>
            <a:pPr lvl="1"/>
            <a:r>
              <a:rPr lang="en-US" dirty="0" smtClean="0"/>
              <a:t>Configure </a:t>
            </a:r>
            <a:r>
              <a:rPr lang="en-US" dirty="0"/>
              <a:t>the default text editor that will be used when </a:t>
            </a:r>
            <a:r>
              <a:rPr lang="en-US" dirty="0" err="1" smtClean="0"/>
              <a:t>Git</a:t>
            </a:r>
            <a:r>
              <a:rPr lang="en-US" dirty="0"/>
              <a:t> </a:t>
            </a:r>
            <a:r>
              <a:rPr lang="en-US" dirty="0" smtClean="0"/>
              <a:t>needs </a:t>
            </a:r>
            <a:r>
              <a:rPr lang="en-US" dirty="0"/>
              <a:t>you to type in a message. If not configured, </a:t>
            </a:r>
            <a:r>
              <a:rPr lang="en-US" dirty="0" err="1"/>
              <a:t>Git</a:t>
            </a:r>
            <a:r>
              <a:rPr lang="en-US" dirty="0"/>
              <a:t> uses your system’s default editor</a:t>
            </a:r>
            <a:r>
              <a:rPr lang="en-US" dirty="0" smtClean="0"/>
              <a:t>.</a:t>
            </a:r>
            <a:endParaRPr lang="en-US" dirty="0"/>
          </a:p>
        </p:txBody>
      </p:sp>
    </p:spTree>
    <p:extLst>
      <p:ext uri="{BB962C8B-B14F-4D97-AF65-F5344CB8AC3E}">
        <p14:creationId xmlns:p14="http://schemas.microsoft.com/office/powerpoint/2010/main" val="41059417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17312"/>
            <a:ext cx="10018713" cy="1020170"/>
          </a:xfrm>
        </p:spPr>
        <p:txBody>
          <a:bodyPr/>
          <a:lstStyle/>
          <a:p>
            <a:r>
              <a:rPr lang="en-US" dirty="0" smtClean="0"/>
              <a:t>First-time </a:t>
            </a:r>
            <a:r>
              <a:rPr lang="en-US" dirty="0" err="1" smtClean="0"/>
              <a:t>Git</a:t>
            </a:r>
            <a:r>
              <a:rPr lang="en-US" dirty="0" smtClean="0"/>
              <a:t> Setup</a:t>
            </a:r>
            <a:endParaRPr lang="en-US" dirty="0"/>
          </a:p>
        </p:txBody>
      </p:sp>
      <p:sp>
        <p:nvSpPr>
          <p:cNvPr id="4" name="Content Placeholder 3"/>
          <p:cNvSpPr>
            <a:spLocks noGrp="1"/>
          </p:cNvSpPr>
          <p:nvPr>
            <p:ph idx="1"/>
          </p:nvPr>
        </p:nvSpPr>
        <p:spPr>
          <a:xfrm>
            <a:off x="1484310" y="1465996"/>
            <a:ext cx="10018713" cy="2914935"/>
          </a:xfrm>
        </p:spPr>
        <p:txBody>
          <a:bodyPr>
            <a:normAutofit lnSpcReduction="10000"/>
          </a:bodyPr>
          <a:lstStyle/>
          <a:p>
            <a:r>
              <a:rPr lang="en-US" b="1" dirty="0"/>
              <a:t>Your Editor</a:t>
            </a:r>
          </a:p>
          <a:p>
            <a:pPr lvl="1"/>
            <a:r>
              <a:rPr lang="en-US" dirty="0" smtClean="0"/>
              <a:t>Type </a:t>
            </a:r>
            <a:r>
              <a:rPr lang="en-US" dirty="0" err="1"/>
              <a:t>git</a:t>
            </a:r>
            <a:r>
              <a:rPr lang="en-US" dirty="0"/>
              <a:t> </a:t>
            </a:r>
            <a:r>
              <a:rPr lang="en-US" dirty="0" err="1"/>
              <a:t>config</a:t>
            </a:r>
            <a:r>
              <a:rPr lang="en-US" dirty="0"/>
              <a:t> --global </a:t>
            </a:r>
            <a:r>
              <a:rPr lang="en-US" dirty="0" err="1" smtClean="0"/>
              <a:t>core.editor</a:t>
            </a:r>
            <a:r>
              <a:rPr lang="en-US" dirty="0" smtClean="0"/>
              <a:t> &lt;name&gt;</a:t>
            </a:r>
          </a:p>
          <a:p>
            <a:pPr lvl="2"/>
            <a:r>
              <a:rPr lang="en-US" dirty="0" err="1" smtClean="0"/>
              <a:t>git</a:t>
            </a:r>
            <a:r>
              <a:rPr lang="en-US" dirty="0" smtClean="0"/>
              <a:t> </a:t>
            </a:r>
            <a:r>
              <a:rPr lang="en-US" dirty="0" err="1" smtClean="0"/>
              <a:t>config</a:t>
            </a:r>
            <a:r>
              <a:rPr lang="en-US" dirty="0" smtClean="0"/>
              <a:t> --global </a:t>
            </a:r>
            <a:r>
              <a:rPr lang="en-US" dirty="0" err="1" smtClean="0"/>
              <a:t>core.editor</a:t>
            </a:r>
            <a:r>
              <a:rPr lang="en-US" dirty="0" smtClean="0"/>
              <a:t> notepad</a:t>
            </a:r>
          </a:p>
          <a:p>
            <a:pPr lvl="1"/>
            <a:r>
              <a:rPr lang="en-US" dirty="0"/>
              <a:t>On a Windows system, if you want to use a different text editor, you must specify the full path to </a:t>
            </a:r>
            <a:r>
              <a:rPr lang="en-US" dirty="0" smtClean="0"/>
              <a:t>its executable </a:t>
            </a:r>
            <a:r>
              <a:rPr lang="en-US" dirty="0"/>
              <a:t>file. This can be different depending on how your editor is packaged</a:t>
            </a:r>
            <a:r>
              <a:rPr lang="en-US" dirty="0" smtClean="0"/>
              <a:t>.</a:t>
            </a:r>
          </a:p>
          <a:p>
            <a:pPr lvl="2"/>
            <a:r>
              <a:rPr lang="en-US" dirty="0" err="1"/>
              <a:t>git</a:t>
            </a:r>
            <a:r>
              <a:rPr lang="en-US" dirty="0"/>
              <a:t> </a:t>
            </a:r>
            <a:r>
              <a:rPr lang="en-US" dirty="0" err="1"/>
              <a:t>config</a:t>
            </a:r>
            <a:r>
              <a:rPr lang="en-US" dirty="0"/>
              <a:t> --global </a:t>
            </a:r>
            <a:r>
              <a:rPr lang="en-US" dirty="0" err="1"/>
              <a:t>core.editor</a:t>
            </a:r>
            <a:r>
              <a:rPr lang="en-US" dirty="0"/>
              <a:t> "'C:/Program Files/Notepad++/notepad++.</a:t>
            </a:r>
            <a:r>
              <a:rPr lang="en-US" dirty="0" smtClean="0"/>
              <a:t>exe‘ -</a:t>
            </a:r>
            <a:r>
              <a:rPr lang="en-US" dirty="0" err="1"/>
              <a:t>multiInst</a:t>
            </a:r>
            <a:r>
              <a:rPr lang="en-US" dirty="0"/>
              <a:t> -</a:t>
            </a:r>
            <a:r>
              <a:rPr lang="en-US" dirty="0" err="1"/>
              <a:t>notabbar</a:t>
            </a:r>
            <a:r>
              <a:rPr lang="en-US" dirty="0"/>
              <a:t> -</a:t>
            </a:r>
            <a:r>
              <a:rPr lang="en-US" dirty="0" err="1"/>
              <a:t>nosession</a:t>
            </a:r>
            <a:r>
              <a:rPr lang="en-US" dirty="0"/>
              <a:t> -</a:t>
            </a:r>
            <a:r>
              <a:rPr lang="en-US" dirty="0" err="1"/>
              <a:t>noPlugin</a:t>
            </a:r>
            <a:r>
              <a:rPr lang="en-US" dirty="0"/>
              <a:t>"</a:t>
            </a:r>
          </a:p>
        </p:txBody>
      </p:sp>
    </p:spTree>
    <p:extLst>
      <p:ext uri="{BB962C8B-B14F-4D97-AF65-F5344CB8AC3E}">
        <p14:creationId xmlns:p14="http://schemas.microsoft.com/office/powerpoint/2010/main" val="39357459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30960"/>
            <a:ext cx="10018713" cy="1020170"/>
          </a:xfrm>
        </p:spPr>
        <p:txBody>
          <a:bodyPr/>
          <a:lstStyle/>
          <a:p>
            <a:r>
              <a:rPr lang="en-US" dirty="0" smtClean="0"/>
              <a:t>First-time </a:t>
            </a:r>
            <a:r>
              <a:rPr lang="en-US" dirty="0" err="1" smtClean="0"/>
              <a:t>Git</a:t>
            </a:r>
            <a:r>
              <a:rPr lang="en-US" dirty="0" smtClean="0"/>
              <a:t> Setup</a:t>
            </a:r>
            <a:endParaRPr lang="en-US" dirty="0"/>
          </a:p>
        </p:txBody>
      </p:sp>
      <p:sp>
        <p:nvSpPr>
          <p:cNvPr id="3" name="Content Placeholder 2"/>
          <p:cNvSpPr>
            <a:spLocks noGrp="1"/>
          </p:cNvSpPr>
          <p:nvPr>
            <p:ph idx="1"/>
          </p:nvPr>
        </p:nvSpPr>
        <p:spPr>
          <a:xfrm>
            <a:off x="1484310" y="1493291"/>
            <a:ext cx="10018713" cy="3124201"/>
          </a:xfrm>
        </p:spPr>
        <p:txBody>
          <a:bodyPr/>
          <a:lstStyle/>
          <a:p>
            <a:r>
              <a:rPr lang="en-US" b="1" dirty="0"/>
              <a:t>Your default branch </a:t>
            </a:r>
            <a:r>
              <a:rPr lang="en-US" b="1" dirty="0" smtClean="0"/>
              <a:t>name</a:t>
            </a:r>
          </a:p>
          <a:p>
            <a:pPr lvl="1"/>
            <a:r>
              <a:rPr lang="en-US" dirty="0"/>
              <a:t>By default </a:t>
            </a:r>
            <a:r>
              <a:rPr lang="en-US" dirty="0" err="1"/>
              <a:t>Git</a:t>
            </a:r>
            <a:r>
              <a:rPr lang="en-US" dirty="0"/>
              <a:t> will create a branch called master when you create a new repository with </a:t>
            </a:r>
            <a:r>
              <a:rPr lang="en-US" dirty="0" err="1"/>
              <a:t>git</a:t>
            </a:r>
            <a:r>
              <a:rPr lang="en-US" dirty="0"/>
              <a:t> </a:t>
            </a:r>
            <a:r>
              <a:rPr lang="en-US" dirty="0" err="1" smtClean="0"/>
              <a:t>init.</a:t>
            </a:r>
            <a:r>
              <a:rPr lang="en-US" dirty="0" smtClean="0"/>
              <a:t> From </a:t>
            </a:r>
            <a:r>
              <a:rPr lang="en-US" dirty="0" err="1"/>
              <a:t>Git</a:t>
            </a:r>
            <a:r>
              <a:rPr lang="en-US" dirty="0"/>
              <a:t> version 2.28 onwards, you can set a different name for the initial branch</a:t>
            </a:r>
            <a:r>
              <a:rPr lang="en-US" dirty="0" smtClean="0"/>
              <a:t>.</a:t>
            </a:r>
          </a:p>
          <a:p>
            <a:pPr lvl="1"/>
            <a:r>
              <a:rPr lang="en-US" dirty="0" smtClean="0"/>
              <a:t>‘Main’ is the standard usage of branch name.</a:t>
            </a:r>
            <a:endParaRPr lang="en-US" dirty="0"/>
          </a:p>
        </p:txBody>
      </p:sp>
    </p:spTree>
    <p:extLst>
      <p:ext uri="{BB962C8B-B14F-4D97-AF65-F5344CB8AC3E}">
        <p14:creationId xmlns:p14="http://schemas.microsoft.com/office/powerpoint/2010/main" val="7734821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17312"/>
            <a:ext cx="10018713" cy="1020170"/>
          </a:xfrm>
        </p:spPr>
        <p:txBody>
          <a:bodyPr/>
          <a:lstStyle/>
          <a:p>
            <a:r>
              <a:rPr lang="en-US" dirty="0" smtClean="0"/>
              <a:t>First-time </a:t>
            </a:r>
            <a:r>
              <a:rPr lang="en-US" dirty="0" err="1" smtClean="0"/>
              <a:t>Git</a:t>
            </a:r>
            <a:r>
              <a:rPr lang="en-US" dirty="0" smtClean="0"/>
              <a:t> Setup</a:t>
            </a:r>
            <a:endParaRPr lang="en-US" dirty="0"/>
          </a:p>
        </p:txBody>
      </p:sp>
      <p:sp>
        <p:nvSpPr>
          <p:cNvPr id="4" name="Content Placeholder 3"/>
          <p:cNvSpPr>
            <a:spLocks noGrp="1"/>
          </p:cNvSpPr>
          <p:nvPr>
            <p:ph idx="1"/>
          </p:nvPr>
        </p:nvSpPr>
        <p:spPr>
          <a:xfrm>
            <a:off x="1484310" y="1465996"/>
            <a:ext cx="10018713" cy="2137013"/>
          </a:xfrm>
        </p:spPr>
        <p:txBody>
          <a:bodyPr>
            <a:normAutofit/>
          </a:bodyPr>
          <a:lstStyle/>
          <a:p>
            <a:r>
              <a:rPr lang="en-US" b="1" dirty="0"/>
              <a:t>Your default branch name</a:t>
            </a:r>
          </a:p>
          <a:p>
            <a:pPr lvl="1"/>
            <a:r>
              <a:rPr lang="en-US" dirty="0" err="1"/>
              <a:t>git</a:t>
            </a:r>
            <a:r>
              <a:rPr lang="en-US" dirty="0"/>
              <a:t> </a:t>
            </a:r>
            <a:r>
              <a:rPr lang="en-US" dirty="0" err="1"/>
              <a:t>config</a:t>
            </a:r>
            <a:r>
              <a:rPr lang="en-US" dirty="0"/>
              <a:t> --global </a:t>
            </a:r>
            <a:r>
              <a:rPr lang="en-US" dirty="0" err="1"/>
              <a:t>init.defaultBranch</a:t>
            </a:r>
            <a:r>
              <a:rPr lang="en-US" dirty="0"/>
              <a:t> main</a:t>
            </a:r>
          </a:p>
        </p:txBody>
      </p:sp>
    </p:spTree>
    <p:extLst>
      <p:ext uri="{BB962C8B-B14F-4D97-AF65-F5344CB8AC3E}">
        <p14:creationId xmlns:p14="http://schemas.microsoft.com/office/powerpoint/2010/main" val="14082619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44608"/>
            <a:ext cx="10018713" cy="1020170"/>
          </a:xfrm>
        </p:spPr>
        <p:txBody>
          <a:bodyPr/>
          <a:lstStyle/>
          <a:p>
            <a:r>
              <a:rPr lang="en-US" dirty="0" smtClean="0"/>
              <a:t>First-time </a:t>
            </a:r>
            <a:r>
              <a:rPr lang="en-US" dirty="0" err="1" smtClean="0"/>
              <a:t>Git</a:t>
            </a:r>
            <a:r>
              <a:rPr lang="en-US" dirty="0" smtClean="0"/>
              <a:t> Setup</a:t>
            </a:r>
            <a:endParaRPr lang="en-US" dirty="0"/>
          </a:p>
        </p:txBody>
      </p:sp>
      <p:sp>
        <p:nvSpPr>
          <p:cNvPr id="4" name="Content Placeholder 3"/>
          <p:cNvSpPr>
            <a:spLocks noGrp="1"/>
          </p:cNvSpPr>
          <p:nvPr>
            <p:ph idx="1"/>
          </p:nvPr>
        </p:nvSpPr>
        <p:spPr>
          <a:xfrm>
            <a:off x="1484310" y="1465996"/>
            <a:ext cx="10018713" cy="2137013"/>
          </a:xfrm>
        </p:spPr>
        <p:txBody>
          <a:bodyPr>
            <a:normAutofit/>
          </a:bodyPr>
          <a:lstStyle/>
          <a:p>
            <a:r>
              <a:rPr lang="en-US" b="1" dirty="0" smtClean="0"/>
              <a:t>Check your settings</a:t>
            </a:r>
            <a:endParaRPr lang="en-US" b="1" dirty="0"/>
          </a:p>
          <a:p>
            <a:pPr lvl="1"/>
            <a:r>
              <a:rPr lang="en-US" dirty="0" err="1"/>
              <a:t>git</a:t>
            </a:r>
            <a:r>
              <a:rPr lang="en-US" dirty="0"/>
              <a:t> </a:t>
            </a:r>
            <a:r>
              <a:rPr lang="en-US" dirty="0" err="1"/>
              <a:t>config</a:t>
            </a:r>
            <a:r>
              <a:rPr lang="en-US" dirty="0"/>
              <a:t> </a:t>
            </a:r>
            <a:r>
              <a:rPr lang="en-US" dirty="0" smtClean="0"/>
              <a:t>--list</a:t>
            </a:r>
          </a:p>
          <a:p>
            <a:r>
              <a:rPr lang="en-US" b="1" dirty="0" smtClean="0"/>
              <a:t>Check settings including where </a:t>
            </a:r>
            <a:r>
              <a:rPr lang="en-US" b="1" dirty="0" err="1" smtClean="0"/>
              <a:t>Git</a:t>
            </a:r>
            <a:r>
              <a:rPr lang="en-US" b="1" dirty="0" smtClean="0"/>
              <a:t> is installed</a:t>
            </a:r>
          </a:p>
          <a:p>
            <a:pPr lvl="1"/>
            <a:r>
              <a:rPr lang="en-US" dirty="0" err="1" smtClean="0"/>
              <a:t>git</a:t>
            </a:r>
            <a:r>
              <a:rPr lang="en-US" dirty="0" smtClean="0"/>
              <a:t> </a:t>
            </a:r>
            <a:r>
              <a:rPr lang="en-US" dirty="0" err="1" smtClean="0"/>
              <a:t>config</a:t>
            </a:r>
            <a:r>
              <a:rPr lang="en-US" dirty="0" smtClean="0"/>
              <a:t> -l --show-origin</a:t>
            </a:r>
          </a:p>
        </p:txBody>
      </p:sp>
    </p:spTree>
    <p:extLst>
      <p:ext uri="{BB962C8B-B14F-4D97-AF65-F5344CB8AC3E}">
        <p14:creationId xmlns:p14="http://schemas.microsoft.com/office/powerpoint/2010/main" val="24828410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445826"/>
            <a:ext cx="10018713" cy="1020170"/>
          </a:xfrm>
        </p:spPr>
        <p:txBody>
          <a:bodyPr/>
          <a:lstStyle/>
          <a:p>
            <a:r>
              <a:rPr lang="en-US" dirty="0" err="1" smtClean="0"/>
              <a:t>Git</a:t>
            </a:r>
            <a:r>
              <a:rPr lang="en-US" dirty="0" smtClean="0"/>
              <a:t> Terminologies</a:t>
            </a:r>
            <a:endParaRPr lang="en-US" dirty="0"/>
          </a:p>
        </p:txBody>
      </p:sp>
      <p:sp>
        <p:nvSpPr>
          <p:cNvPr id="4" name="Content Placeholder 3"/>
          <p:cNvSpPr>
            <a:spLocks noGrp="1"/>
          </p:cNvSpPr>
          <p:nvPr>
            <p:ph idx="1"/>
          </p:nvPr>
        </p:nvSpPr>
        <p:spPr>
          <a:xfrm>
            <a:off x="1484310" y="1465996"/>
            <a:ext cx="10018713" cy="5030338"/>
          </a:xfrm>
        </p:spPr>
        <p:txBody>
          <a:bodyPr>
            <a:normAutofit/>
          </a:bodyPr>
          <a:lstStyle/>
          <a:p>
            <a:r>
              <a:rPr lang="en-US" b="1" dirty="0"/>
              <a:t>Working tree</a:t>
            </a:r>
            <a:r>
              <a:rPr lang="en-US" dirty="0"/>
              <a:t>: The set of nested directories and files that contain the project that's being worked on</a:t>
            </a:r>
            <a:r>
              <a:rPr lang="en-US" dirty="0" smtClean="0"/>
              <a:t>.</a:t>
            </a:r>
          </a:p>
          <a:p>
            <a:r>
              <a:rPr lang="en-US" b="1" dirty="0"/>
              <a:t>Repository (repo)</a:t>
            </a:r>
            <a:r>
              <a:rPr lang="en-US" dirty="0"/>
              <a:t>: The directory, located at the top level of a working tree, where </a:t>
            </a:r>
            <a:r>
              <a:rPr lang="en-US" dirty="0" err="1"/>
              <a:t>Git</a:t>
            </a:r>
            <a:r>
              <a:rPr lang="en-US" dirty="0"/>
              <a:t> keeps all the history and metadata for a project</a:t>
            </a:r>
            <a:r>
              <a:rPr lang="en-US" dirty="0" smtClean="0"/>
              <a:t>.</a:t>
            </a:r>
          </a:p>
          <a:p>
            <a:r>
              <a:rPr lang="en-US" b="1" dirty="0"/>
              <a:t>Hash</a:t>
            </a:r>
            <a:r>
              <a:rPr lang="en-US" dirty="0"/>
              <a:t>: A number produced by a hash function that represents the contents of a file or another object as a fixed number of digits</a:t>
            </a:r>
            <a:r>
              <a:rPr lang="en-US" dirty="0" smtClean="0"/>
              <a:t>.</a:t>
            </a:r>
          </a:p>
          <a:p>
            <a:endParaRPr lang="en-US" dirty="0" smtClean="0"/>
          </a:p>
          <a:p>
            <a:endParaRPr lang="en-US" dirty="0"/>
          </a:p>
        </p:txBody>
      </p:sp>
    </p:spTree>
    <p:extLst>
      <p:ext uri="{BB962C8B-B14F-4D97-AF65-F5344CB8AC3E}">
        <p14:creationId xmlns:p14="http://schemas.microsoft.com/office/powerpoint/2010/main" val="21811619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44608"/>
            <a:ext cx="10018713" cy="1020170"/>
          </a:xfrm>
        </p:spPr>
        <p:txBody>
          <a:bodyPr/>
          <a:lstStyle/>
          <a:p>
            <a:r>
              <a:rPr lang="en-US" dirty="0" err="1" smtClean="0"/>
              <a:t>Git</a:t>
            </a:r>
            <a:r>
              <a:rPr lang="en-US" dirty="0" smtClean="0"/>
              <a:t> Terminologies</a:t>
            </a:r>
            <a:endParaRPr lang="en-US" dirty="0"/>
          </a:p>
        </p:txBody>
      </p:sp>
      <p:sp>
        <p:nvSpPr>
          <p:cNvPr id="4" name="Content Placeholder 3"/>
          <p:cNvSpPr>
            <a:spLocks noGrp="1"/>
          </p:cNvSpPr>
          <p:nvPr>
            <p:ph idx="1"/>
          </p:nvPr>
        </p:nvSpPr>
        <p:spPr>
          <a:xfrm>
            <a:off x="1484310" y="1465996"/>
            <a:ext cx="10018713" cy="5030338"/>
          </a:xfrm>
        </p:spPr>
        <p:txBody>
          <a:bodyPr>
            <a:normAutofit/>
          </a:bodyPr>
          <a:lstStyle/>
          <a:p>
            <a:r>
              <a:rPr lang="en-US" b="1" dirty="0"/>
              <a:t>Object</a:t>
            </a:r>
            <a:r>
              <a:rPr lang="en-US" dirty="0"/>
              <a:t>: A </a:t>
            </a:r>
            <a:r>
              <a:rPr lang="en-US" dirty="0" err="1"/>
              <a:t>Git</a:t>
            </a:r>
            <a:r>
              <a:rPr lang="en-US" dirty="0"/>
              <a:t> repo contains four types of </a:t>
            </a:r>
            <a:r>
              <a:rPr lang="en-US" i="1" dirty="0"/>
              <a:t>objects,</a:t>
            </a:r>
            <a:r>
              <a:rPr lang="en-US" dirty="0"/>
              <a:t> each uniquely identified by an SHA-1 hash. A </a:t>
            </a:r>
            <a:r>
              <a:rPr lang="en-US" i="1" dirty="0"/>
              <a:t>blob</a:t>
            </a:r>
            <a:r>
              <a:rPr lang="en-US" dirty="0"/>
              <a:t> object contains an ordinary file. A </a:t>
            </a:r>
            <a:r>
              <a:rPr lang="en-US" i="1" dirty="0"/>
              <a:t>tree</a:t>
            </a:r>
            <a:r>
              <a:rPr lang="en-US" dirty="0"/>
              <a:t> object represents a directory; it contains names, hashes, and permissions. A </a:t>
            </a:r>
            <a:r>
              <a:rPr lang="en-US" i="1" dirty="0"/>
              <a:t>commit</a:t>
            </a:r>
            <a:r>
              <a:rPr lang="en-US" dirty="0"/>
              <a:t> object represents a specific version of the working tree. A </a:t>
            </a:r>
            <a:r>
              <a:rPr lang="en-US" i="1" dirty="0"/>
              <a:t>tag</a:t>
            </a:r>
            <a:r>
              <a:rPr lang="en-US" dirty="0"/>
              <a:t> is a name attached to a commit.</a:t>
            </a:r>
          </a:p>
          <a:p>
            <a:r>
              <a:rPr lang="en-US" b="1" dirty="0"/>
              <a:t>Commit</a:t>
            </a:r>
            <a:r>
              <a:rPr lang="en-US" dirty="0"/>
              <a:t>: When used as a verb, </a:t>
            </a:r>
            <a:r>
              <a:rPr lang="en-US" i="1" dirty="0"/>
              <a:t>commit</a:t>
            </a:r>
            <a:r>
              <a:rPr lang="en-US" dirty="0"/>
              <a:t> means to make a commit object. This action takes its name from commits to a database</a:t>
            </a:r>
            <a:r>
              <a:rPr lang="en-US" dirty="0" smtClean="0"/>
              <a:t>.</a:t>
            </a:r>
          </a:p>
          <a:p>
            <a:r>
              <a:rPr lang="en-US" b="1" dirty="0"/>
              <a:t>Branch</a:t>
            </a:r>
            <a:r>
              <a:rPr lang="en-US" dirty="0"/>
              <a:t>: A branch is a named series of linked commits. The most recent commit on a branch is called the </a:t>
            </a:r>
            <a:r>
              <a:rPr lang="en-US" i="1" dirty="0"/>
              <a:t>head</a:t>
            </a:r>
            <a:r>
              <a:rPr lang="en-US" dirty="0"/>
              <a:t>. The default branch, which is created when you initialize a repository, is called </a:t>
            </a:r>
            <a:r>
              <a:rPr lang="en-US" i="1" dirty="0"/>
              <a:t>main</a:t>
            </a:r>
            <a:r>
              <a:rPr lang="en-US" dirty="0"/>
              <a:t>, often named </a:t>
            </a:r>
            <a:r>
              <a:rPr lang="en-US" i="1" dirty="0"/>
              <a:t>master</a:t>
            </a:r>
            <a:r>
              <a:rPr lang="en-US" dirty="0"/>
              <a:t> in </a:t>
            </a:r>
            <a:r>
              <a:rPr lang="en-US" dirty="0" err="1"/>
              <a:t>Git</a:t>
            </a:r>
            <a:r>
              <a:rPr lang="en-US" dirty="0"/>
              <a:t>. The head of the current branch is named HEAD.</a:t>
            </a:r>
            <a:endParaRPr lang="en-US" dirty="0" smtClean="0"/>
          </a:p>
          <a:p>
            <a:endParaRPr lang="en-US" dirty="0"/>
          </a:p>
        </p:txBody>
      </p:sp>
    </p:spTree>
    <p:extLst>
      <p:ext uri="{BB962C8B-B14F-4D97-AF65-F5344CB8AC3E}">
        <p14:creationId xmlns:p14="http://schemas.microsoft.com/office/powerpoint/2010/main" val="41579991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44608"/>
            <a:ext cx="10018713" cy="1020170"/>
          </a:xfrm>
        </p:spPr>
        <p:txBody>
          <a:bodyPr/>
          <a:lstStyle/>
          <a:p>
            <a:r>
              <a:rPr lang="en-US" dirty="0" err="1" smtClean="0"/>
              <a:t>Git</a:t>
            </a:r>
            <a:r>
              <a:rPr lang="en-US" dirty="0" smtClean="0"/>
              <a:t> Terminologies</a:t>
            </a:r>
            <a:endParaRPr lang="en-US" dirty="0"/>
          </a:p>
        </p:txBody>
      </p:sp>
      <p:sp>
        <p:nvSpPr>
          <p:cNvPr id="4" name="Content Placeholder 3"/>
          <p:cNvSpPr>
            <a:spLocks noGrp="1"/>
          </p:cNvSpPr>
          <p:nvPr>
            <p:ph idx="1"/>
          </p:nvPr>
        </p:nvSpPr>
        <p:spPr>
          <a:xfrm>
            <a:off x="1484310" y="1465996"/>
            <a:ext cx="10018713" cy="3460846"/>
          </a:xfrm>
        </p:spPr>
        <p:txBody>
          <a:bodyPr>
            <a:normAutofit/>
          </a:bodyPr>
          <a:lstStyle/>
          <a:p>
            <a:r>
              <a:rPr lang="en-US" b="1" dirty="0"/>
              <a:t>Remote</a:t>
            </a:r>
            <a:r>
              <a:rPr lang="en-US" dirty="0"/>
              <a:t>: A remote is a named reference to another </a:t>
            </a:r>
            <a:r>
              <a:rPr lang="en-US" dirty="0" err="1"/>
              <a:t>Git</a:t>
            </a:r>
            <a:r>
              <a:rPr lang="en-US" dirty="0"/>
              <a:t> repository. When you create a repo, </a:t>
            </a:r>
            <a:r>
              <a:rPr lang="en-US" dirty="0" err="1"/>
              <a:t>Git</a:t>
            </a:r>
            <a:r>
              <a:rPr lang="en-US" dirty="0"/>
              <a:t> creates a remote named origin that is the default remote for push and pull operations</a:t>
            </a:r>
            <a:r>
              <a:rPr lang="en-US" dirty="0" smtClean="0"/>
              <a:t>.</a:t>
            </a:r>
          </a:p>
          <a:p>
            <a:r>
              <a:rPr lang="en-US" b="1" dirty="0"/>
              <a:t>Commands</a:t>
            </a:r>
            <a:r>
              <a:rPr lang="en-US" dirty="0"/>
              <a:t>, </a:t>
            </a:r>
            <a:r>
              <a:rPr lang="en-US" b="1" dirty="0"/>
              <a:t>subcommands</a:t>
            </a:r>
            <a:r>
              <a:rPr lang="en-US" dirty="0"/>
              <a:t>, and </a:t>
            </a:r>
            <a:r>
              <a:rPr lang="en-US" b="1" dirty="0"/>
              <a:t>options</a:t>
            </a:r>
            <a:r>
              <a:rPr lang="en-US" dirty="0"/>
              <a:t>: </a:t>
            </a:r>
            <a:r>
              <a:rPr lang="en-US" dirty="0" err="1"/>
              <a:t>Git</a:t>
            </a:r>
            <a:r>
              <a:rPr lang="en-US" dirty="0"/>
              <a:t> operations are performed by using commands like </a:t>
            </a:r>
            <a:r>
              <a:rPr lang="en-US" dirty="0" err="1"/>
              <a:t>git</a:t>
            </a:r>
            <a:r>
              <a:rPr lang="en-US" dirty="0"/>
              <a:t> push and </a:t>
            </a:r>
            <a:r>
              <a:rPr lang="en-US" dirty="0" err="1"/>
              <a:t>git</a:t>
            </a:r>
            <a:r>
              <a:rPr lang="en-US" dirty="0"/>
              <a:t> pull. </a:t>
            </a:r>
            <a:r>
              <a:rPr lang="en-US" dirty="0" err="1"/>
              <a:t>git</a:t>
            </a:r>
            <a:r>
              <a:rPr lang="en-US" dirty="0"/>
              <a:t> is the command, and push or pull is the subcommand.</a:t>
            </a:r>
          </a:p>
        </p:txBody>
      </p:sp>
    </p:spTree>
    <p:extLst>
      <p:ext uri="{BB962C8B-B14F-4D97-AF65-F5344CB8AC3E}">
        <p14:creationId xmlns:p14="http://schemas.microsoft.com/office/powerpoint/2010/main" val="771775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256964" y="680114"/>
            <a:ext cx="4397375" cy="5562600"/>
          </a:xfrm>
        </p:spPr>
      </p:pic>
    </p:spTree>
    <p:extLst>
      <p:ext uri="{BB962C8B-B14F-4D97-AF65-F5344CB8AC3E}">
        <p14:creationId xmlns:p14="http://schemas.microsoft.com/office/powerpoint/2010/main" val="3262187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5819" y="330960"/>
            <a:ext cx="10018713" cy="1033818"/>
          </a:xfrm>
        </p:spPr>
        <p:txBody>
          <a:bodyPr/>
          <a:lstStyle/>
          <a:p>
            <a:r>
              <a:rPr lang="en-US" dirty="0" err="1" smtClean="0"/>
              <a:t>Git</a:t>
            </a:r>
            <a:r>
              <a:rPr lang="en-US" dirty="0" smtClean="0"/>
              <a:t> Architecture</a:t>
            </a:r>
            <a:endParaRPr lang="en-US" dirty="0"/>
          </a:p>
        </p:txBody>
      </p:sp>
      <p:pic>
        <p:nvPicPr>
          <p:cNvPr id="5" name="Picture 4"/>
          <p:cNvPicPr>
            <a:picLocks noChangeAspect="1"/>
          </p:cNvPicPr>
          <p:nvPr/>
        </p:nvPicPr>
        <p:blipFill>
          <a:blip r:embed="rId2"/>
          <a:stretch>
            <a:fillRect/>
          </a:stretch>
        </p:blipFill>
        <p:spPr>
          <a:xfrm>
            <a:off x="3354341" y="1871986"/>
            <a:ext cx="6021671" cy="3897625"/>
          </a:xfrm>
          <a:prstGeom prst="rect">
            <a:avLst/>
          </a:prstGeom>
        </p:spPr>
      </p:pic>
    </p:spTree>
    <p:extLst>
      <p:ext uri="{BB962C8B-B14F-4D97-AF65-F5344CB8AC3E}">
        <p14:creationId xmlns:p14="http://schemas.microsoft.com/office/powerpoint/2010/main" val="13808143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484310" y="1465996"/>
            <a:ext cx="10018713" cy="3460846"/>
          </a:xfrm>
        </p:spPr>
        <p:txBody>
          <a:bodyPr>
            <a:normAutofit/>
          </a:bodyPr>
          <a:lstStyle/>
          <a:p>
            <a:pPr marL="0" indent="0" algn="ctr">
              <a:buNone/>
            </a:pPr>
            <a:r>
              <a:rPr lang="en-US" sz="6000" b="1" dirty="0" err="1" smtClean="0"/>
              <a:t>Git</a:t>
            </a:r>
            <a:r>
              <a:rPr lang="en-US" sz="6000" b="1" dirty="0" smtClean="0"/>
              <a:t> Demo</a:t>
            </a:r>
            <a:endParaRPr lang="en-US" sz="6000" dirty="0"/>
          </a:p>
        </p:txBody>
      </p:sp>
    </p:spTree>
    <p:extLst>
      <p:ext uri="{BB962C8B-B14F-4D97-AF65-F5344CB8AC3E}">
        <p14:creationId xmlns:p14="http://schemas.microsoft.com/office/powerpoint/2010/main" val="36661173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44608"/>
            <a:ext cx="10018713" cy="1020170"/>
          </a:xfrm>
        </p:spPr>
        <p:txBody>
          <a:bodyPr/>
          <a:lstStyle/>
          <a:p>
            <a:r>
              <a:rPr lang="en-US" dirty="0" smtClean="0"/>
              <a:t>A simple </a:t>
            </a:r>
            <a:r>
              <a:rPr lang="en-US" dirty="0" err="1" smtClean="0"/>
              <a:t>Git</a:t>
            </a:r>
            <a:r>
              <a:rPr lang="en-US" dirty="0" smtClean="0"/>
              <a:t> workflow</a:t>
            </a:r>
            <a:endParaRPr lang="en-US" dirty="0"/>
          </a:p>
        </p:txBody>
      </p:sp>
      <p:sp>
        <p:nvSpPr>
          <p:cNvPr id="4" name="Content Placeholder 3"/>
          <p:cNvSpPr>
            <a:spLocks noGrp="1"/>
          </p:cNvSpPr>
          <p:nvPr>
            <p:ph idx="1"/>
          </p:nvPr>
        </p:nvSpPr>
        <p:spPr>
          <a:xfrm>
            <a:off x="1484310" y="1465996"/>
            <a:ext cx="10018713" cy="3460846"/>
          </a:xfrm>
        </p:spPr>
        <p:txBody>
          <a:bodyPr>
            <a:normAutofit/>
          </a:bodyPr>
          <a:lstStyle/>
          <a:p>
            <a:pPr marL="457200" indent="-457200">
              <a:buFont typeface="+mj-lt"/>
              <a:buAutoNum type="arabicPeriod"/>
            </a:pPr>
            <a:r>
              <a:rPr lang="en-US" dirty="0" smtClean="0"/>
              <a:t>Initialize a new project in a directory.</a:t>
            </a:r>
          </a:p>
          <a:p>
            <a:pPr lvl="1"/>
            <a:r>
              <a:rPr lang="en-US" dirty="0" err="1" smtClean="0"/>
              <a:t>git</a:t>
            </a:r>
            <a:r>
              <a:rPr lang="en-US" dirty="0" smtClean="0"/>
              <a:t> </a:t>
            </a:r>
            <a:r>
              <a:rPr lang="en-US" dirty="0" err="1" smtClean="0"/>
              <a:t>init</a:t>
            </a:r>
            <a:endParaRPr lang="en-US" dirty="0" smtClean="0"/>
          </a:p>
          <a:p>
            <a:pPr marL="457200" indent="-457200">
              <a:buFont typeface="+mj-lt"/>
              <a:buAutoNum type="arabicPeriod"/>
            </a:pPr>
            <a:r>
              <a:rPr lang="en-US" dirty="0" smtClean="0"/>
              <a:t>Add a file to the directory</a:t>
            </a:r>
          </a:p>
          <a:p>
            <a:pPr marL="457200" indent="-457200">
              <a:buFont typeface="+mj-lt"/>
              <a:buAutoNum type="arabicPeriod"/>
            </a:pPr>
            <a:r>
              <a:rPr lang="en-US" dirty="0" smtClean="0"/>
              <a:t>Add every change that has been made to the directory</a:t>
            </a:r>
          </a:p>
          <a:p>
            <a:pPr lvl="1"/>
            <a:r>
              <a:rPr lang="en-US" dirty="0" err="1" smtClean="0"/>
              <a:t>git</a:t>
            </a:r>
            <a:r>
              <a:rPr lang="en-US" dirty="0" smtClean="0"/>
              <a:t> add &lt;file&gt;</a:t>
            </a:r>
          </a:p>
          <a:p>
            <a:pPr marL="457200" indent="-457200">
              <a:buFont typeface="+mj-lt"/>
              <a:buAutoNum type="arabicPeriod"/>
            </a:pPr>
            <a:r>
              <a:rPr lang="en-US" dirty="0" smtClean="0"/>
              <a:t>Commit the change to the repository.</a:t>
            </a:r>
          </a:p>
          <a:p>
            <a:pPr lvl="1"/>
            <a:r>
              <a:rPr lang="en-US" dirty="0" err="1" smtClean="0"/>
              <a:t>git</a:t>
            </a:r>
            <a:r>
              <a:rPr lang="en-US" dirty="0" smtClean="0"/>
              <a:t> commit -m “What you did”</a:t>
            </a:r>
            <a:endParaRPr lang="en-US" dirty="0"/>
          </a:p>
        </p:txBody>
      </p:sp>
    </p:spTree>
    <p:extLst>
      <p:ext uri="{BB962C8B-B14F-4D97-AF65-F5344CB8AC3E}">
        <p14:creationId xmlns:p14="http://schemas.microsoft.com/office/powerpoint/2010/main" val="24683568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361679" y="623496"/>
            <a:ext cx="7468642" cy="5611008"/>
          </a:xfrm>
          <a:prstGeom prst="rect">
            <a:avLst/>
          </a:prstGeom>
        </p:spPr>
      </p:pic>
    </p:spTree>
    <p:extLst>
      <p:ext uri="{BB962C8B-B14F-4D97-AF65-F5344CB8AC3E}">
        <p14:creationId xmlns:p14="http://schemas.microsoft.com/office/powerpoint/2010/main" val="41897402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dirty="0" smtClean="0"/>
              <a:t>Commit Message</a:t>
            </a:r>
            <a:endParaRPr lang="en-US" dirty="0"/>
          </a:p>
        </p:txBody>
      </p:sp>
      <p:sp>
        <p:nvSpPr>
          <p:cNvPr id="3" name="Content Placeholder 2"/>
          <p:cNvSpPr>
            <a:spLocks noGrp="1"/>
          </p:cNvSpPr>
          <p:nvPr>
            <p:ph idx="1"/>
          </p:nvPr>
        </p:nvSpPr>
        <p:spPr>
          <a:xfrm>
            <a:off x="1265947" y="1629769"/>
            <a:ext cx="10018713" cy="3124201"/>
          </a:xfrm>
        </p:spPr>
        <p:txBody>
          <a:bodyPr/>
          <a:lstStyle/>
          <a:p>
            <a:r>
              <a:rPr lang="en-US" dirty="0" smtClean="0"/>
              <a:t>Tell what it does (Present tense)</a:t>
            </a:r>
          </a:p>
          <a:p>
            <a:r>
              <a:rPr lang="en-US" dirty="0" smtClean="0"/>
              <a:t>Keep lines to &lt;= 72 characters</a:t>
            </a:r>
            <a:endParaRPr lang="en-US" dirty="0"/>
          </a:p>
        </p:txBody>
      </p:sp>
    </p:spTree>
    <p:extLst>
      <p:ext uri="{BB962C8B-B14F-4D97-AF65-F5344CB8AC3E}">
        <p14:creationId xmlns:p14="http://schemas.microsoft.com/office/powerpoint/2010/main" val="7606215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dirty="0" smtClean="0"/>
              <a:t>Commit Message</a:t>
            </a:r>
            <a:endParaRPr lang="en-US" dirty="0"/>
          </a:p>
        </p:txBody>
      </p:sp>
      <p:sp>
        <p:nvSpPr>
          <p:cNvPr id="3" name="Content Placeholder 2"/>
          <p:cNvSpPr>
            <a:spLocks noGrp="1"/>
          </p:cNvSpPr>
          <p:nvPr>
            <p:ph idx="1"/>
          </p:nvPr>
        </p:nvSpPr>
        <p:spPr>
          <a:xfrm>
            <a:off x="1265947" y="1629769"/>
            <a:ext cx="10018713" cy="3124201"/>
          </a:xfrm>
        </p:spPr>
        <p:txBody>
          <a:bodyPr/>
          <a:lstStyle/>
          <a:p>
            <a:r>
              <a:rPr lang="en-US" dirty="0" smtClean="0"/>
              <a:t>Example 1:</a:t>
            </a:r>
          </a:p>
          <a:p>
            <a:pPr lvl="1"/>
            <a:r>
              <a:rPr lang="en-US" dirty="0" smtClean="0"/>
              <a:t>Bad : “Fix spelling”</a:t>
            </a:r>
          </a:p>
          <a:p>
            <a:pPr lvl="1"/>
            <a:r>
              <a:rPr lang="en-US" dirty="0" smtClean="0"/>
              <a:t>Good : “Fix the spacing of paragraph in the About page.”</a:t>
            </a:r>
          </a:p>
          <a:p>
            <a:r>
              <a:rPr lang="en-US" dirty="0" smtClean="0"/>
              <a:t>Example 2:</a:t>
            </a:r>
          </a:p>
          <a:p>
            <a:pPr lvl="1"/>
            <a:r>
              <a:rPr lang="en-US" dirty="0" smtClean="0"/>
              <a:t>Bad : “Fix syntax error”</a:t>
            </a:r>
          </a:p>
          <a:p>
            <a:pPr lvl="1"/>
            <a:r>
              <a:rPr lang="en-US" dirty="0" smtClean="0"/>
              <a:t>Good : “Fix validation input in the login module.”</a:t>
            </a:r>
            <a:endParaRPr lang="en-US" dirty="0"/>
          </a:p>
        </p:txBody>
      </p:sp>
    </p:spTree>
    <p:extLst>
      <p:ext uri="{BB962C8B-B14F-4D97-AF65-F5344CB8AC3E}">
        <p14:creationId xmlns:p14="http://schemas.microsoft.com/office/powerpoint/2010/main" val="19637352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dirty="0" smtClean="0"/>
              <a:t>Look at the history of your code</a:t>
            </a:r>
            <a:endParaRPr lang="en-US" dirty="0"/>
          </a:p>
        </p:txBody>
      </p:sp>
      <p:sp>
        <p:nvSpPr>
          <p:cNvPr id="3" name="Content Placeholder 2"/>
          <p:cNvSpPr>
            <a:spLocks noGrp="1"/>
          </p:cNvSpPr>
          <p:nvPr>
            <p:ph idx="1"/>
          </p:nvPr>
        </p:nvSpPr>
        <p:spPr>
          <a:xfrm>
            <a:off x="1265947" y="1629769"/>
            <a:ext cx="10018713" cy="3124201"/>
          </a:xfrm>
        </p:spPr>
        <p:txBody>
          <a:bodyPr>
            <a:normAutofit fontScale="92500" lnSpcReduction="20000"/>
          </a:bodyPr>
          <a:lstStyle/>
          <a:p>
            <a:r>
              <a:rPr lang="en-US" dirty="0" smtClean="0"/>
              <a:t>Use </a:t>
            </a:r>
            <a:r>
              <a:rPr lang="en-US" dirty="0" err="1" smtClean="0"/>
              <a:t>git</a:t>
            </a:r>
            <a:r>
              <a:rPr lang="en-US" dirty="0" smtClean="0"/>
              <a:t> log to check all your commits</a:t>
            </a:r>
          </a:p>
          <a:p>
            <a:r>
              <a:rPr lang="en-US" dirty="0" smtClean="0"/>
              <a:t>To minimize details, use </a:t>
            </a:r>
            <a:r>
              <a:rPr lang="en-US" dirty="0" err="1" smtClean="0"/>
              <a:t>git</a:t>
            </a:r>
            <a:r>
              <a:rPr lang="en-US" dirty="0" smtClean="0"/>
              <a:t> log --</a:t>
            </a:r>
            <a:r>
              <a:rPr lang="en-US" dirty="0" err="1" smtClean="0"/>
              <a:t>oneline</a:t>
            </a:r>
            <a:endParaRPr lang="en-US" dirty="0" smtClean="0"/>
          </a:p>
          <a:p>
            <a:r>
              <a:rPr lang="en-US" dirty="0" smtClean="0"/>
              <a:t>To limit the list of logs, use </a:t>
            </a:r>
            <a:r>
              <a:rPr lang="en-US" dirty="0" err="1" smtClean="0"/>
              <a:t>git</a:t>
            </a:r>
            <a:r>
              <a:rPr lang="en-US" dirty="0" smtClean="0"/>
              <a:t> log --</a:t>
            </a:r>
            <a:r>
              <a:rPr lang="en-US" dirty="0" err="1" smtClean="0"/>
              <a:t>oneline</a:t>
            </a:r>
            <a:r>
              <a:rPr lang="en-US" dirty="0" smtClean="0"/>
              <a:t> n&lt;number&gt; wherein number is the total logs to be displayed starting from HEAD.</a:t>
            </a:r>
          </a:p>
          <a:p>
            <a:r>
              <a:rPr lang="en-US" dirty="0" smtClean="0"/>
              <a:t>You can also view the file history using checkout.</a:t>
            </a:r>
          </a:p>
          <a:p>
            <a:pPr lvl="1"/>
            <a:r>
              <a:rPr lang="en-US" dirty="0" smtClean="0"/>
              <a:t>View the log commit</a:t>
            </a:r>
          </a:p>
          <a:p>
            <a:pPr lvl="1"/>
            <a:r>
              <a:rPr lang="en-US" dirty="0" smtClean="0"/>
              <a:t>Copy a part of the hast of the log you want to checkout</a:t>
            </a:r>
          </a:p>
          <a:p>
            <a:pPr lvl="1"/>
            <a:r>
              <a:rPr lang="en-US" dirty="0" smtClean="0"/>
              <a:t>Type </a:t>
            </a:r>
            <a:r>
              <a:rPr lang="en-US" dirty="0" err="1" smtClean="0"/>
              <a:t>git</a:t>
            </a:r>
            <a:r>
              <a:rPr lang="en-US" dirty="0" smtClean="0"/>
              <a:t> checkout &lt;hash&gt;</a:t>
            </a:r>
          </a:p>
        </p:txBody>
      </p:sp>
    </p:spTree>
    <p:extLst>
      <p:ext uri="{BB962C8B-B14F-4D97-AF65-F5344CB8AC3E}">
        <p14:creationId xmlns:p14="http://schemas.microsoft.com/office/powerpoint/2010/main" val="33476048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484310" y="1465996"/>
            <a:ext cx="10018713" cy="3460846"/>
          </a:xfrm>
        </p:spPr>
        <p:txBody>
          <a:bodyPr>
            <a:normAutofit/>
          </a:bodyPr>
          <a:lstStyle/>
          <a:p>
            <a:pPr marL="0" indent="0" algn="ctr">
              <a:buNone/>
            </a:pPr>
            <a:r>
              <a:rPr lang="en-US" sz="6000" b="1" dirty="0" err="1" smtClean="0"/>
              <a:t>Git</a:t>
            </a:r>
            <a:r>
              <a:rPr lang="en-US" sz="6000" b="1" dirty="0" smtClean="0"/>
              <a:t> Checkout Demo</a:t>
            </a:r>
            <a:endParaRPr lang="en-US" sz="6000" dirty="0"/>
          </a:p>
        </p:txBody>
      </p:sp>
    </p:spTree>
    <p:extLst>
      <p:ext uri="{BB962C8B-B14F-4D97-AF65-F5344CB8AC3E}">
        <p14:creationId xmlns:p14="http://schemas.microsoft.com/office/powerpoint/2010/main" val="28517643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dirty="0" smtClean="0"/>
              <a:t>Ignoring Files</a:t>
            </a:r>
            <a:endParaRPr lang="en-US" dirty="0"/>
          </a:p>
        </p:txBody>
      </p:sp>
      <p:sp>
        <p:nvSpPr>
          <p:cNvPr id="3" name="Content Placeholder 2"/>
          <p:cNvSpPr>
            <a:spLocks noGrp="1"/>
          </p:cNvSpPr>
          <p:nvPr>
            <p:ph idx="1"/>
          </p:nvPr>
        </p:nvSpPr>
        <p:spPr>
          <a:xfrm>
            <a:off x="1265947" y="1629769"/>
            <a:ext cx="10018713" cy="4034052"/>
          </a:xfrm>
        </p:spPr>
        <p:txBody>
          <a:bodyPr>
            <a:normAutofit fontScale="85000" lnSpcReduction="20000"/>
          </a:bodyPr>
          <a:lstStyle/>
          <a:p>
            <a:r>
              <a:rPr lang="en-US" dirty="0"/>
              <a:t>When sharing your code with others, there are often files or parts of your project, you do not want to share</a:t>
            </a:r>
            <a:r>
              <a:rPr lang="en-US" dirty="0" smtClean="0"/>
              <a:t>.</a:t>
            </a:r>
          </a:p>
          <a:p>
            <a:r>
              <a:rPr lang="en-US" dirty="0" smtClean="0"/>
              <a:t>Examples:</a:t>
            </a:r>
          </a:p>
          <a:p>
            <a:pPr lvl="1"/>
            <a:r>
              <a:rPr lang="fr-FR" dirty="0" smtClean="0"/>
              <a:t>Log </a:t>
            </a:r>
            <a:r>
              <a:rPr lang="fr-FR" dirty="0"/>
              <a:t>files</a:t>
            </a:r>
          </a:p>
          <a:p>
            <a:pPr lvl="1"/>
            <a:r>
              <a:rPr lang="fr-FR" dirty="0" err="1"/>
              <a:t>T</a:t>
            </a:r>
            <a:r>
              <a:rPr lang="fr-FR" dirty="0" err="1" smtClean="0"/>
              <a:t>emporary</a:t>
            </a:r>
            <a:r>
              <a:rPr lang="fr-FR" dirty="0" smtClean="0"/>
              <a:t> </a:t>
            </a:r>
            <a:r>
              <a:rPr lang="fr-FR" dirty="0"/>
              <a:t>files</a:t>
            </a:r>
          </a:p>
          <a:p>
            <a:pPr lvl="1"/>
            <a:r>
              <a:rPr lang="fr-FR" dirty="0" err="1"/>
              <a:t>H</a:t>
            </a:r>
            <a:r>
              <a:rPr lang="fr-FR" dirty="0" err="1" smtClean="0"/>
              <a:t>idden</a:t>
            </a:r>
            <a:r>
              <a:rPr lang="fr-FR" dirty="0" smtClean="0"/>
              <a:t> </a:t>
            </a:r>
            <a:r>
              <a:rPr lang="fr-FR" dirty="0"/>
              <a:t>files</a:t>
            </a:r>
          </a:p>
          <a:p>
            <a:pPr lvl="1"/>
            <a:r>
              <a:rPr lang="fr-FR" dirty="0" err="1" smtClean="0"/>
              <a:t>Personal</a:t>
            </a:r>
            <a:r>
              <a:rPr lang="fr-FR" dirty="0" smtClean="0"/>
              <a:t> </a:t>
            </a:r>
            <a:r>
              <a:rPr lang="fr-FR" dirty="0"/>
              <a:t>files</a:t>
            </a:r>
          </a:p>
          <a:p>
            <a:pPr lvl="1"/>
            <a:r>
              <a:rPr lang="fr-FR" dirty="0" smtClean="0"/>
              <a:t>Sensitive data</a:t>
            </a:r>
          </a:p>
          <a:p>
            <a:r>
              <a:rPr lang="en-US" dirty="0" err="1"/>
              <a:t>Git</a:t>
            </a:r>
            <a:r>
              <a:rPr lang="en-US" dirty="0"/>
              <a:t> can specify which files or parts of your project should be ignored by </a:t>
            </a:r>
            <a:r>
              <a:rPr lang="en-US" dirty="0" err="1"/>
              <a:t>Git</a:t>
            </a:r>
            <a:r>
              <a:rPr lang="en-US" dirty="0"/>
              <a:t> using a </a:t>
            </a:r>
            <a:r>
              <a:rPr lang="en-US" i="1" dirty="0"/>
              <a:t>.</a:t>
            </a:r>
            <a:r>
              <a:rPr lang="en-US" i="1" dirty="0" err="1"/>
              <a:t>gitignore</a:t>
            </a:r>
            <a:r>
              <a:rPr lang="en-US" dirty="0"/>
              <a:t> file</a:t>
            </a:r>
            <a:r>
              <a:rPr lang="en-US" dirty="0" smtClean="0"/>
              <a:t>.</a:t>
            </a:r>
          </a:p>
          <a:p>
            <a:r>
              <a:rPr lang="en-US" dirty="0" err="1"/>
              <a:t>Git</a:t>
            </a:r>
            <a:r>
              <a:rPr lang="en-US" dirty="0"/>
              <a:t> will not track files and folders specified in .</a:t>
            </a:r>
            <a:r>
              <a:rPr lang="en-US" dirty="0" err="1"/>
              <a:t>gitignore</a:t>
            </a:r>
            <a:r>
              <a:rPr lang="en-US" dirty="0"/>
              <a:t>. However, the .</a:t>
            </a:r>
            <a:r>
              <a:rPr lang="en-US" dirty="0" err="1"/>
              <a:t>gitignore</a:t>
            </a:r>
            <a:r>
              <a:rPr lang="en-US" dirty="0"/>
              <a:t> file itself </a:t>
            </a:r>
            <a:r>
              <a:rPr lang="en-US" b="1" dirty="0"/>
              <a:t>IS</a:t>
            </a:r>
            <a:r>
              <a:rPr lang="en-US" dirty="0"/>
              <a:t> tracked by </a:t>
            </a:r>
            <a:r>
              <a:rPr lang="en-US" dirty="0" err="1"/>
              <a:t>Git</a:t>
            </a:r>
            <a:r>
              <a:rPr lang="en-US" dirty="0"/>
              <a:t>.</a:t>
            </a:r>
          </a:p>
          <a:p>
            <a:endParaRPr lang="fr-FR" dirty="0"/>
          </a:p>
          <a:p>
            <a:endParaRPr lang="en-US" dirty="0"/>
          </a:p>
        </p:txBody>
      </p:sp>
    </p:spTree>
    <p:extLst>
      <p:ext uri="{BB962C8B-B14F-4D97-AF65-F5344CB8AC3E}">
        <p14:creationId xmlns:p14="http://schemas.microsoft.com/office/powerpoint/2010/main" val="29298303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dirty="0" smtClean="0"/>
              <a:t>Ignoring Files</a:t>
            </a:r>
            <a:endParaRPr lang="en-US" dirty="0"/>
          </a:p>
        </p:txBody>
      </p:sp>
      <p:pic>
        <p:nvPicPr>
          <p:cNvPr id="5" name="Picture 4"/>
          <p:cNvPicPr>
            <a:picLocks noChangeAspect="1"/>
          </p:cNvPicPr>
          <p:nvPr/>
        </p:nvPicPr>
        <p:blipFill>
          <a:blip r:embed="rId2"/>
          <a:stretch>
            <a:fillRect/>
          </a:stretch>
        </p:blipFill>
        <p:spPr>
          <a:xfrm>
            <a:off x="2603786" y="1534914"/>
            <a:ext cx="8227459" cy="4511044"/>
          </a:xfrm>
          <a:prstGeom prst="rect">
            <a:avLst/>
          </a:prstGeom>
        </p:spPr>
      </p:pic>
    </p:spTree>
    <p:extLst>
      <p:ext uri="{BB962C8B-B14F-4D97-AF65-F5344CB8AC3E}">
        <p14:creationId xmlns:p14="http://schemas.microsoft.com/office/powerpoint/2010/main" val="2254798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58254"/>
            <a:ext cx="10018713" cy="1047466"/>
          </a:xfrm>
        </p:spPr>
        <p:txBody>
          <a:bodyPr/>
          <a:lstStyle/>
          <a:p>
            <a:r>
              <a:rPr lang="en-US" b="1" dirty="0"/>
              <a:t>What is version control</a:t>
            </a:r>
            <a:r>
              <a:rPr lang="en-US" b="1" dirty="0" smtClean="0"/>
              <a:t>?</a:t>
            </a:r>
            <a:endParaRPr lang="en-US" dirty="0"/>
          </a:p>
        </p:txBody>
      </p:sp>
      <p:sp>
        <p:nvSpPr>
          <p:cNvPr id="3" name="Content Placeholder 2"/>
          <p:cNvSpPr>
            <a:spLocks noGrp="1"/>
          </p:cNvSpPr>
          <p:nvPr>
            <p:ph idx="1"/>
          </p:nvPr>
        </p:nvSpPr>
        <p:spPr>
          <a:xfrm>
            <a:off x="1484310" y="1733267"/>
            <a:ext cx="10018713" cy="4057933"/>
          </a:xfrm>
        </p:spPr>
        <p:txBody>
          <a:bodyPr/>
          <a:lstStyle/>
          <a:p>
            <a:r>
              <a:rPr lang="en-US" dirty="0"/>
              <a:t>A version control system (VCS) is a program or set of programs that tracks changes to a collection of files</a:t>
            </a:r>
            <a:r>
              <a:rPr lang="en-US" dirty="0" smtClean="0"/>
              <a:t>.</a:t>
            </a:r>
          </a:p>
          <a:p>
            <a:r>
              <a:rPr lang="en-US" dirty="0"/>
              <a:t>One goal of a VCS is to easily recall earlier versions of individual files or of the entire project</a:t>
            </a:r>
            <a:r>
              <a:rPr lang="en-US" dirty="0" smtClean="0"/>
              <a:t>.</a:t>
            </a:r>
          </a:p>
          <a:p>
            <a:r>
              <a:rPr lang="en-US" dirty="0"/>
              <a:t>Another goal is to allow several team members to work on a project, even on the same files, at the same time without affecting each other's work.</a:t>
            </a:r>
          </a:p>
        </p:txBody>
      </p:sp>
    </p:spTree>
    <p:extLst>
      <p:ext uri="{BB962C8B-B14F-4D97-AF65-F5344CB8AC3E}">
        <p14:creationId xmlns:p14="http://schemas.microsoft.com/office/powerpoint/2010/main" val="28948997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484310" y="1465996"/>
            <a:ext cx="10018713" cy="3460846"/>
          </a:xfrm>
        </p:spPr>
        <p:txBody>
          <a:bodyPr>
            <a:normAutofit/>
          </a:bodyPr>
          <a:lstStyle/>
          <a:p>
            <a:pPr marL="0" indent="0" algn="ctr">
              <a:buNone/>
            </a:pPr>
            <a:r>
              <a:rPr lang="en-US" sz="6000" b="1" dirty="0" err="1" smtClean="0"/>
              <a:t>Git</a:t>
            </a:r>
            <a:r>
              <a:rPr lang="en-US" sz="6000" b="1" dirty="0" smtClean="0"/>
              <a:t> Ignore Demo</a:t>
            </a:r>
            <a:endParaRPr lang="en-US" sz="6000" dirty="0"/>
          </a:p>
        </p:txBody>
      </p:sp>
    </p:spTree>
    <p:extLst>
      <p:ext uri="{BB962C8B-B14F-4D97-AF65-F5344CB8AC3E}">
        <p14:creationId xmlns:p14="http://schemas.microsoft.com/office/powerpoint/2010/main" val="8338956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dirty="0" err="1" smtClean="0"/>
              <a:t>Git</a:t>
            </a:r>
            <a:r>
              <a:rPr lang="en-US" dirty="0" smtClean="0"/>
              <a:t> Branching</a:t>
            </a:r>
            <a:endParaRPr lang="en-US" dirty="0"/>
          </a:p>
        </p:txBody>
      </p:sp>
      <p:sp>
        <p:nvSpPr>
          <p:cNvPr id="3" name="Content Placeholder 2"/>
          <p:cNvSpPr>
            <a:spLocks noGrp="1"/>
          </p:cNvSpPr>
          <p:nvPr>
            <p:ph idx="1"/>
          </p:nvPr>
        </p:nvSpPr>
        <p:spPr>
          <a:xfrm>
            <a:off x="1265947" y="1629769"/>
            <a:ext cx="10018713" cy="4034052"/>
          </a:xfrm>
        </p:spPr>
        <p:txBody>
          <a:bodyPr>
            <a:normAutofit/>
          </a:bodyPr>
          <a:lstStyle/>
          <a:p>
            <a:r>
              <a:rPr lang="en-US" dirty="0"/>
              <a:t>Branching means you diverge from </a:t>
            </a:r>
            <a:r>
              <a:rPr lang="en-US" dirty="0" smtClean="0"/>
              <a:t>the main </a:t>
            </a:r>
            <a:r>
              <a:rPr lang="en-US" dirty="0"/>
              <a:t>line of development and continue to do work without messing with that main line</a:t>
            </a:r>
            <a:r>
              <a:rPr lang="en-US" dirty="0" smtClean="0"/>
              <a:t>.</a:t>
            </a:r>
          </a:p>
          <a:p>
            <a:r>
              <a:rPr lang="en-US" dirty="0" err="1"/>
              <a:t>Git</a:t>
            </a:r>
            <a:r>
              <a:rPr lang="en-US" dirty="0"/>
              <a:t> branches are effectively a pointer to a snapshot of your changes. When you want to add a new feature or fix a bug—no matter how big or how small—you spawn a new branch to encapsulate your changes.</a:t>
            </a:r>
          </a:p>
        </p:txBody>
      </p:sp>
    </p:spTree>
    <p:extLst>
      <p:ext uri="{BB962C8B-B14F-4D97-AF65-F5344CB8AC3E}">
        <p14:creationId xmlns:p14="http://schemas.microsoft.com/office/powerpoint/2010/main" val="30019455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dirty="0" err="1" smtClean="0"/>
              <a:t>Git</a:t>
            </a:r>
            <a:r>
              <a:rPr lang="en-US" dirty="0" smtClean="0"/>
              <a:t> Branching</a:t>
            </a:r>
            <a:endParaRPr lang="en-US" dirty="0"/>
          </a:p>
        </p:txBody>
      </p:sp>
      <p:pic>
        <p:nvPicPr>
          <p:cNvPr id="6" name="Picture 5"/>
          <p:cNvPicPr>
            <a:picLocks noChangeAspect="1"/>
          </p:cNvPicPr>
          <p:nvPr/>
        </p:nvPicPr>
        <p:blipFill>
          <a:blip r:embed="rId2"/>
          <a:stretch>
            <a:fillRect/>
          </a:stretch>
        </p:blipFill>
        <p:spPr>
          <a:xfrm>
            <a:off x="2897261" y="1433015"/>
            <a:ext cx="6756084" cy="4657434"/>
          </a:xfrm>
          <a:prstGeom prst="rect">
            <a:avLst/>
          </a:prstGeom>
        </p:spPr>
      </p:pic>
    </p:spTree>
    <p:extLst>
      <p:ext uri="{BB962C8B-B14F-4D97-AF65-F5344CB8AC3E}">
        <p14:creationId xmlns:p14="http://schemas.microsoft.com/office/powerpoint/2010/main" val="27135938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dirty="0" smtClean="0"/>
              <a:t>Merge a branch</a:t>
            </a:r>
            <a:endParaRPr lang="en-US" dirty="0"/>
          </a:p>
        </p:txBody>
      </p:sp>
      <p:sp>
        <p:nvSpPr>
          <p:cNvPr id="3" name="Content Placeholder 2"/>
          <p:cNvSpPr>
            <a:spLocks noGrp="1"/>
          </p:cNvSpPr>
          <p:nvPr>
            <p:ph idx="1"/>
          </p:nvPr>
        </p:nvSpPr>
        <p:spPr>
          <a:xfrm>
            <a:off x="1265947" y="1629769"/>
            <a:ext cx="10018713" cy="4034052"/>
          </a:xfrm>
        </p:spPr>
        <p:txBody>
          <a:bodyPr>
            <a:normAutofit/>
          </a:bodyPr>
          <a:lstStyle/>
          <a:p>
            <a:r>
              <a:rPr lang="en-US" dirty="0" err="1"/>
              <a:t>Git's</a:t>
            </a:r>
            <a:r>
              <a:rPr lang="en-US" dirty="0"/>
              <a:t> way of putting a forked history back together again. </a:t>
            </a:r>
            <a:endParaRPr lang="en-US" dirty="0" smtClean="0"/>
          </a:p>
          <a:p>
            <a:r>
              <a:rPr lang="en-US" dirty="0" smtClean="0"/>
              <a:t>The </a:t>
            </a:r>
            <a:r>
              <a:rPr lang="en-US" dirty="0" err="1"/>
              <a:t>git</a:t>
            </a:r>
            <a:r>
              <a:rPr lang="en-US" dirty="0"/>
              <a:t> merge command lets you take the independent lines of development created by </a:t>
            </a:r>
            <a:r>
              <a:rPr lang="en-US" dirty="0" err="1"/>
              <a:t>git</a:t>
            </a:r>
            <a:r>
              <a:rPr lang="en-US" dirty="0"/>
              <a:t> branch and integrate them into a single branch.</a:t>
            </a:r>
          </a:p>
        </p:txBody>
      </p:sp>
    </p:spTree>
    <p:extLst>
      <p:ext uri="{BB962C8B-B14F-4D97-AF65-F5344CB8AC3E}">
        <p14:creationId xmlns:p14="http://schemas.microsoft.com/office/powerpoint/2010/main" val="23507088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dirty="0" smtClean="0"/>
              <a:t>Merge a branch</a:t>
            </a:r>
            <a:endParaRPr lang="en-US" dirty="0"/>
          </a:p>
        </p:txBody>
      </p:sp>
      <p:sp>
        <p:nvSpPr>
          <p:cNvPr id="5" name="TextBox 4"/>
          <p:cNvSpPr txBox="1"/>
          <p:nvPr/>
        </p:nvSpPr>
        <p:spPr>
          <a:xfrm>
            <a:off x="1548580" y="1433015"/>
            <a:ext cx="2008883" cy="461665"/>
          </a:xfrm>
          <a:prstGeom prst="rect">
            <a:avLst/>
          </a:prstGeom>
          <a:noFill/>
        </p:spPr>
        <p:txBody>
          <a:bodyPr wrap="none" rtlCol="0">
            <a:spAutoFit/>
          </a:bodyPr>
          <a:lstStyle/>
          <a:p>
            <a:r>
              <a:rPr lang="en-US" sz="2400" b="1" dirty="0" smtClean="0"/>
              <a:t>How it works:</a:t>
            </a:r>
            <a:endParaRPr lang="en-US" sz="2400"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333" y="2507776"/>
            <a:ext cx="3853094" cy="198648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1406" y="1894680"/>
            <a:ext cx="4843254" cy="2772763"/>
          </a:xfrm>
          <a:prstGeom prst="rect">
            <a:avLst/>
          </a:prstGeom>
        </p:spPr>
      </p:pic>
      <p:sp>
        <p:nvSpPr>
          <p:cNvPr id="8" name="Right Arrow 7"/>
          <p:cNvSpPr/>
          <p:nvPr/>
        </p:nvSpPr>
        <p:spPr>
          <a:xfrm>
            <a:off x="5633884" y="3281061"/>
            <a:ext cx="530942" cy="376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74998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b="1" dirty="0"/>
              <a:t>Basic Branching and Merging</a:t>
            </a:r>
            <a:endParaRPr lang="en-US" dirty="0"/>
          </a:p>
        </p:txBody>
      </p:sp>
      <p:sp>
        <p:nvSpPr>
          <p:cNvPr id="3" name="Content Placeholder 2"/>
          <p:cNvSpPr>
            <a:spLocks noGrp="1"/>
          </p:cNvSpPr>
          <p:nvPr>
            <p:ph idx="1"/>
          </p:nvPr>
        </p:nvSpPr>
        <p:spPr>
          <a:xfrm>
            <a:off x="1265947" y="1629769"/>
            <a:ext cx="10018713" cy="4034052"/>
          </a:xfrm>
        </p:spPr>
        <p:txBody>
          <a:bodyPr>
            <a:normAutofit/>
          </a:bodyPr>
          <a:lstStyle/>
          <a:p>
            <a:r>
              <a:rPr lang="en-US" dirty="0"/>
              <a:t>Let’s go through a simple example of branching and merging with a workflow that you might use </a:t>
            </a:r>
            <a:r>
              <a:rPr lang="en-US" dirty="0" smtClean="0"/>
              <a:t>in the </a:t>
            </a:r>
            <a:r>
              <a:rPr lang="en-US" dirty="0"/>
              <a:t>real world. You’ll follow these steps</a:t>
            </a:r>
            <a:r>
              <a:rPr lang="en-US" dirty="0" smtClean="0"/>
              <a:t>:</a:t>
            </a:r>
          </a:p>
          <a:p>
            <a:pPr marL="914400" lvl="1" indent="-457200">
              <a:buFont typeface="+mj-lt"/>
              <a:buAutoNum type="arabicPeriod"/>
            </a:pPr>
            <a:r>
              <a:rPr lang="en-US" dirty="0"/>
              <a:t>Do some work on a website.</a:t>
            </a:r>
          </a:p>
          <a:p>
            <a:pPr marL="914400" lvl="1" indent="-457200">
              <a:buFont typeface="+mj-lt"/>
              <a:buAutoNum type="arabicPeriod"/>
            </a:pPr>
            <a:r>
              <a:rPr lang="en-US" dirty="0" smtClean="0"/>
              <a:t>Create </a:t>
            </a:r>
            <a:r>
              <a:rPr lang="en-US" dirty="0"/>
              <a:t>a branch for a new user story you’re working on.</a:t>
            </a:r>
          </a:p>
          <a:p>
            <a:pPr marL="914400" lvl="1" indent="-457200">
              <a:buFont typeface="+mj-lt"/>
              <a:buAutoNum type="arabicPeriod"/>
            </a:pPr>
            <a:r>
              <a:rPr lang="en-US" dirty="0" smtClean="0"/>
              <a:t>Do </a:t>
            </a:r>
            <a:r>
              <a:rPr lang="en-US" dirty="0"/>
              <a:t>some work in that branch.</a:t>
            </a:r>
          </a:p>
        </p:txBody>
      </p:sp>
    </p:spTree>
    <p:extLst>
      <p:ext uri="{BB962C8B-B14F-4D97-AF65-F5344CB8AC3E}">
        <p14:creationId xmlns:p14="http://schemas.microsoft.com/office/powerpoint/2010/main" val="323995870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b="1" dirty="0"/>
              <a:t>Basic Branching and Merging</a:t>
            </a:r>
            <a:endParaRPr lang="en-US" dirty="0"/>
          </a:p>
        </p:txBody>
      </p:sp>
      <p:sp>
        <p:nvSpPr>
          <p:cNvPr id="3" name="Content Placeholder 2"/>
          <p:cNvSpPr>
            <a:spLocks noGrp="1"/>
          </p:cNvSpPr>
          <p:nvPr>
            <p:ph idx="1"/>
          </p:nvPr>
        </p:nvSpPr>
        <p:spPr>
          <a:xfrm>
            <a:off x="1265947" y="1629769"/>
            <a:ext cx="10018713" cy="4034052"/>
          </a:xfrm>
        </p:spPr>
        <p:txBody>
          <a:bodyPr>
            <a:normAutofit/>
          </a:bodyPr>
          <a:lstStyle/>
          <a:p>
            <a:r>
              <a:rPr lang="en-US" dirty="0"/>
              <a:t>At this stage, you’ll receive a call that another issue is critical and you need a hotfix. You’ll do </a:t>
            </a:r>
            <a:r>
              <a:rPr lang="en-US" dirty="0" smtClean="0"/>
              <a:t>the following:</a:t>
            </a:r>
          </a:p>
          <a:p>
            <a:pPr marL="914400" lvl="1" indent="-457200">
              <a:buFont typeface="+mj-lt"/>
              <a:buAutoNum type="arabicPeriod"/>
            </a:pPr>
            <a:r>
              <a:rPr lang="en-US" dirty="0" smtClean="0"/>
              <a:t>Switch </a:t>
            </a:r>
            <a:r>
              <a:rPr lang="en-US" dirty="0"/>
              <a:t>to your production branch</a:t>
            </a:r>
            <a:r>
              <a:rPr lang="en-US" dirty="0" smtClean="0"/>
              <a:t>.</a:t>
            </a:r>
          </a:p>
          <a:p>
            <a:pPr marL="914400" lvl="1" indent="-457200">
              <a:buFont typeface="+mj-lt"/>
              <a:buAutoNum type="arabicPeriod"/>
            </a:pPr>
            <a:r>
              <a:rPr lang="en-US" dirty="0"/>
              <a:t>Create a branch to add the hotfix</a:t>
            </a:r>
            <a:r>
              <a:rPr lang="en-US" dirty="0" smtClean="0"/>
              <a:t>.</a:t>
            </a:r>
          </a:p>
          <a:p>
            <a:pPr marL="914400" lvl="1" indent="-457200">
              <a:buFont typeface="+mj-lt"/>
              <a:buAutoNum type="arabicPeriod"/>
            </a:pPr>
            <a:r>
              <a:rPr lang="en-US" dirty="0"/>
              <a:t>After it’s tested, merge the hotfix branch, and push to production</a:t>
            </a:r>
            <a:r>
              <a:rPr lang="en-US" dirty="0" smtClean="0"/>
              <a:t>.</a:t>
            </a:r>
          </a:p>
          <a:p>
            <a:pPr marL="914400" lvl="1" indent="-457200">
              <a:buFont typeface="+mj-lt"/>
              <a:buAutoNum type="arabicPeriod"/>
            </a:pPr>
            <a:r>
              <a:rPr lang="en-US" dirty="0"/>
              <a:t>Switch back to your original user story and continue working.</a:t>
            </a:r>
            <a:endParaRPr lang="en-US" dirty="0" smtClean="0"/>
          </a:p>
        </p:txBody>
      </p:sp>
    </p:spTree>
    <p:extLst>
      <p:ext uri="{BB962C8B-B14F-4D97-AF65-F5344CB8AC3E}">
        <p14:creationId xmlns:p14="http://schemas.microsoft.com/office/powerpoint/2010/main" val="20585185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484310" y="1465996"/>
            <a:ext cx="10018713" cy="3460846"/>
          </a:xfrm>
        </p:spPr>
        <p:txBody>
          <a:bodyPr>
            <a:normAutofit/>
          </a:bodyPr>
          <a:lstStyle/>
          <a:p>
            <a:pPr marL="0" indent="0" algn="ctr">
              <a:buNone/>
            </a:pPr>
            <a:r>
              <a:rPr lang="en-US" sz="6000" b="1" dirty="0" err="1" smtClean="0"/>
              <a:t>Git</a:t>
            </a:r>
            <a:r>
              <a:rPr lang="en-US" sz="6000" b="1" dirty="0" smtClean="0"/>
              <a:t> </a:t>
            </a:r>
            <a:r>
              <a:rPr lang="en-US" sz="6000" b="1" dirty="0" smtClean="0"/>
              <a:t>Merge </a:t>
            </a:r>
            <a:r>
              <a:rPr lang="en-US" sz="6000" b="1" dirty="0" smtClean="0"/>
              <a:t>Demo</a:t>
            </a:r>
            <a:endParaRPr lang="en-US" sz="6000" dirty="0"/>
          </a:p>
        </p:txBody>
      </p:sp>
    </p:spTree>
    <p:extLst>
      <p:ext uri="{BB962C8B-B14F-4D97-AF65-F5344CB8AC3E}">
        <p14:creationId xmlns:p14="http://schemas.microsoft.com/office/powerpoint/2010/main" val="30469580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b="1" dirty="0" smtClean="0"/>
              <a:t>Fixing mistakes</a:t>
            </a:r>
            <a:endParaRPr lang="en-US" dirty="0"/>
          </a:p>
        </p:txBody>
      </p:sp>
      <p:sp>
        <p:nvSpPr>
          <p:cNvPr id="3" name="Content Placeholder 2"/>
          <p:cNvSpPr>
            <a:spLocks noGrp="1"/>
          </p:cNvSpPr>
          <p:nvPr>
            <p:ph idx="1"/>
          </p:nvPr>
        </p:nvSpPr>
        <p:spPr>
          <a:xfrm>
            <a:off x="1265947" y="1629769"/>
            <a:ext cx="10018713" cy="4034052"/>
          </a:xfrm>
        </p:spPr>
        <p:txBody>
          <a:bodyPr>
            <a:normAutofit/>
          </a:bodyPr>
          <a:lstStyle/>
          <a:p>
            <a:r>
              <a:rPr lang="en-US" dirty="0" err="1"/>
              <a:t>Git</a:t>
            </a:r>
            <a:r>
              <a:rPr lang="en-US" dirty="0"/>
              <a:t> lets you make changes fearlessly, because it </a:t>
            </a:r>
            <a:r>
              <a:rPr lang="en-US" i="1" dirty="0"/>
              <a:t>always</a:t>
            </a:r>
            <a:r>
              <a:rPr lang="en-US" dirty="0"/>
              <a:t> offers a way to get back to where you were. You can even change </a:t>
            </a:r>
            <a:r>
              <a:rPr lang="en-US" dirty="0" err="1"/>
              <a:t>Git's</a:t>
            </a:r>
            <a:r>
              <a:rPr lang="en-US" dirty="0"/>
              <a:t> commit history as long as you only change commits that haven't been shared.</a:t>
            </a:r>
            <a:endParaRPr lang="en-US" dirty="0" smtClean="0"/>
          </a:p>
        </p:txBody>
      </p:sp>
    </p:spTree>
    <p:extLst>
      <p:ext uri="{BB962C8B-B14F-4D97-AF65-F5344CB8AC3E}">
        <p14:creationId xmlns:p14="http://schemas.microsoft.com/office/powerpoint/2010/main" val="93718962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b="1" dirty="0" smtClean="0"/>
              <a:t>Fixing mistakes</a:t>
            </a:r>
            <a:endParaRPr lang="en-US" dirty="0"/>
          </a:p>
        </p:txBody>
      </p:sp>
      <p:sp>
        <p:nvSpPr>
          <p:cNvPr id="3" name="Content Placeholder 2"/>
          <p:cNvSpPr>
            <a:spLocks noGrp="1"/>
          </p:cNvSpPr>
          <p:nvPr>
            <p:ph idx="1"/>
          </p:nvPr>
        </p:nvSpPr>
        <p:spPr>
          <a:xfrm>
            <a:off x="1265947" y="1629769"/>
            <a:ext cx="10018713" cy="4034052"/>
          </a:xfrm>
        </p:spPr>
        <p:txBody>
          <a:bodyPr>
            <a:normAutofit/>
          </a:bodyPr>
          <a:lstStyle/>
          <a:p>
            <a:r>
              <a:rPr lang="en-US" dirty="0" smtClean="0"/>
              <a:t>Scenario 1:</a:t>
            </a:r>
          </a:p>
          <a:p>
            <a:pPr lvl="1"/>
            <a:r>
              <a:rPr lang="en-US" dirty="0" smtClean="0"/>
              <a:t>You updated a file to put additional information. Then you discovered that you made an error on your revision.</a:t>
            </a:r>
          </a:p>
          <a:p>
            <a:pPr lvl="1"/>
            <a:r>
              <a:rPr lang="en-US" dirty="0" smtClean="0"/>
              <a:t>So you revised the file with correct entries. At this point, you could just commit the corrected file. But instead you prefer it in the same commit as the current.</a:t>
            </a:r>
            <a:endParaRPr lang="en-US" dirty="0" smtClean="0"/>
          </a:p>
        </p:txBody>
      </p:sp>
    </p:spTree>
    <p:extLst>
      <p:ext uri="{BB962C8B-B14F-4D97-AF65-F5344CB8AC3E}">
        <p14:creationId xmlns:p14="http://schemas.microsoft.com/office/powerpoint/2010/main" val="35380302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30959"/>
            <a:ext cx="10018713" cy="1047466"/>
          </a:xfrm>
        </p:spPr>
        <p:txBody>
          <a:bodyPr/>
          <a:lstStyle/>
          <a:p>
            <a:r>
              <a:rPr lang="en-US" b="1" dirty="0" smtClean="0"/>
              <a:t>Why version </a:t>
            </a:r>
            <a:r>
              <a:rPr lang="en-US" b="1" dirty="0"/>
              <a:t>control</a:t>
            </a:r>
            <a:r>
              <a:rPr lang="en-US" b="1" dirty="0" smtClean="0"/>
              <a:t>?</a:t>
            </a:r>
            <a:endParaRPr lang="en-US" dirty="0"/>
          </a:p>
        </p:txBody>
      </p:sp>
      <p:sp>
        <p:nvSpPr>
          <p:cNvPr id="3" name="Content Placeholder 2"/>
          <p:cNvSpPr>
            <a:spLocks noGrp="1"/>
          </p:cNvSpPr>
          <p:nvPr>
            <p:ph idx="1"/>
          </p:nvPr>
        </p:nvSpPr>
        <p:spPr>
          <a:xfrm>
            <a:off x="1484310" y="1733267"/>
            <a:ext cx="10018713" cy="4057933"/>
          </a:xfrm>
        </p:spPr>
        <p:txBody>
          <a:bodyPr/>
          <a:lstStyle/>
          <a:p>
            <a:r>
              <a:rPr lang="en-US" dirty="0"/>
              <a:t>Scenario : </a:t>
            </a:r>
            <a:r>
              <a:rPr lang="en-US" sz="2000" dirty="0"/>
              <a:t>Multiple students are doing a project together </a:t>
            </a:r>
          </a:p>
          <a:p>
            <a:r>
              <a:rPr lang="en-US" dirty="0"/>
              <a:t>Question: </a:t>
            </a:r>
            <a:r>
              <a:rPr lang="en-US" sz="2000" dirty="0"/>
              <a:t>Why not Google drive &amp; One drive ????</a:t>
            </a:r>
          </a:p>
          <a:p>
            <a:pPr marL="0" indent="0">
              <a:buNone/>
            </a:pPr>
            <a:r>
              <a:rPr lang="en-US" dirty="0" smtClean="0"/>
              <a:t>	Source </a:t>
            </a:r>
            <a:r>
              <a:rPr lang="en-US" dirty="0"/>
              <a:t>code management </a:t>
            </a:r>
            <a:r>
              <a:rPr lang="en-US" dirty="0" smtClean="0"/>
              <a:t>Vs. File </a:t>
            </a:r>
            <a:r>
              <a:rPr lang="en-US" dirty="0"/>
              <a:t>storage management</a:t>
            </a:r>
          </a:p>
        </p:txBody>
      </p:sp>
    </p:spTree>
    <p:extLst>
      <p:ext uri="{BB962C8B-B14F-4D97-AF65-F5344CB8AC3E}">
        <p14:creationId xmlns:p14="http://schemas.microsoft.com/office/powerpoint/2010/main" val="76640789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b="1" dirty="0" smtClean="0"/>
              <a:t>Fixing mistakes</a:t>
            </a:r>
            <a:endParaRPr lang="en-US" dirty="0"/>
          </a:p>
        </p:txBody>
      </p:sp>
      <p:sp>
        <p:nvSpPr>
          <p:cNvPr id="3" name="Content Placeholder 2"/>
          <p:cNvSpPr>
            <a:spLocks noGrp="1"/>
          </p:cNvSpPr>
          <p:nvPr>
            <p:ph idx="1"/>
          </p:nvPr>
        </p:nvSpPr>
        <p:spPr>
          <a:xfrm>
            <a:off x="1265947" y="1629769"/>
            <a:ext cx="10018713" cy="4034052"/>
          </a:xfrm>
        </p:spPr>
        <p:txBody>
          <a:bodyPr>
            <a:normAutofit/>
          </a:bodyPr>
          <a:lstStyle/>
          <a:p>
            <a:r>
              <a:rPr lang="en-US" dirty="0" smtClean="0"/>
              <a:t>Solution 1:</a:t>
            </a:r>
          </a:p>
          <a:p>
            <a:pPr lvl="1"/>
            <a:r>
              <a:rPr lang="en-US" dirty="0" err="1"/>
              <a:t>git</a:t>
            </a:r>
            <a:r>
              <a:rPr lang="en-US" dirty="0"/>
              <a:t> commit --amend --</a:t>
            </a:r>
            <a:r>
              <a:rPr lang="en-US" dirty="0" smtClean="0"/>
              <a:t>no-edit</a:t>
            </a:r>
          </a:p>
          <a:p>
            <a:pPr lvl="1"/>
            <a:r>
              <a:rPr lang="en-US" dirty="0"/>
              <a:t>The </a:t>
            </a:r>
            <a:r>
              <a:rPr lang="en-US" b="1" dirty="0"/>
              <a:t>--no-edit</a:t>
            </a:r>
            <a:r>
              <a:rPr lang="en-US" dirty="0"/>
              <a:t> option tells </a:t>
            </a:r>
            <a:r>
              <a:rPr lang="en-US" dirty="0" err="1"/>
              <a:t>Git</a:t>
            </a:r>
            <a:r>
              <a:rPr lang="en-US" dirty="0"/>
              <a:t> to make the change without changing the commit message. You can also use </a:t>
            </a:r>
            <a:r>
              <a:rPr lang="en-US" b="1" dirty="0"/>
              <a:t>--amend</a:t>
            </a:r>
            <a:r>
              <a:rPr lang="en-US" dirty="0"/>
              <a:t> to edit a commit message, to add files that were accidentally left out of the commit, or to remove files that were added by mistake.</a:t>
            </a:r>
            <a:endParaRPr lang="en-US" dirty="0" smtClean="0"/>
          </a:p>
        </p:txBody>
      </p:sp>
    </p:spTree>
    <p:extLst>
      <p:ext uri="{BB962C8B-B14F-4D97-AF65-F5344CB8AC3E}">
        <p14:creationId xmlns:p14="http://schemas.microsoft.com/office/powerpoint/2010/main" val="165962448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b="1" dirty="0" smtClean="0"/>
              <a:t>Fixing mistakes</a:t>
            </a:r>
            <a:endParaRPr lang="en-US" dirty="0"/>
          </a:p>
        </p:txBody>
      </p:sp>
      <p:sp>
        <p:nvSpPr>
          <p:cNvPr id="3" name="Content Placeholder 2"/>
          <p:cNvSpPr>
            <a:spLocks noGrp="1"/>
          </p:cNvSpPr>
          <p:nvPr>
            <p:ph idx="1"/>
          </p:nvPr>
        </p:nvSpPr>
        <p:spPr>
          <a:xfrm>
            <a:off x="1265947" y="1629769"/>
            <a:ext cx="10018713" cy="4034052"/>
          </a:xfrm>
        </p:spPr>
        <p:txBody>
          <a:bodyPr>
            <a:normAutofit/>
          </a:bodyPr>
          <a:lstStyle/>
          <a:p>
            <a:r>
              <a:rPr lang="en-US" dirty="0" smtClean="0"/>
              <a:t>Scenario 2:</a:t>
            </a:r>
          </a:p>
          <a:p>
            <a:pPr lvl="1"/>
            <a:r>
              <a:rPr lang="en-US" dirty="0"/>
              <a:t>Imagine that you made a change to a source code file that broke the entire project, so you want to revert to the previous version of that file. Or perhaps you accidentally deleted a file altogether</a:t>
            </a:r>
            <a:r>
              <a:rPr lang="en-US" dirty="0" smtClean="0"/>
              <a:t>.</a:t>
            </a:r>
          </a:p>
          <a:p>
            <a:pPr lvl="1"/>
            <a:r>
              <a:rPr lang="en-US" dirty="0" err="1"/>
              <a:t>Git</a:t>
            </a:r>
            <a:r>
              <a:rPr lang="en-US" dirty="0"/>
              <a:t> makes it easy to retrieve an earlier version, even if the current version no longer exists</a:t>
            </a:r>
            <a:endParaRPr lang="en-US" dirty="0" smtClean="0"/>
          </a:p>
        </p:txBody>
      </p:sp>
    </p:spTree>
    <p:extLst>
      <p:ext uri="{BB962C8B-B14F-4D97-AF65-F5344CB8AC3E}">
        <p14:creationId xmlns:p14="http://schemas.microsoft.com/office/powerpoint/2010/main" val="411882645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b="1" dirty="0" smtClean="0"/>
              <a:t>Fixing mistakes</a:t>
            </a:r>
            <a:endParaRPr lang="en-US" dirty="0"/>
          </a:p>
        </p:txBody>
      </p:sp>
      <p:sp>
        <p:nvSpPr>
          <p:cNvPr id="3" name="Content Placeholder 2"/>
          <p:cNvSpPr>
            <a:spLocks noGrp="1"/>
          </p:cNvSpPr>
          <p:nvPr>
            <p:ph idx="1"/>
          </p:nvPr>
        </p:nvSpPr>
        <p:spPr>
          <a:xfrm>
            <a:off x="1265947" y="1629769"/>
            <a:ext cx="10018713" cy="4034052"/>
          </a:xfrm>
        </p:spPr>
        <p:txBody>
          <a:bodyPr>
            <a:normAutofit/>
          </a:bodyPr>
          <a:lstStyle/>
          <a:p>
            <a:r>
              <a:rPr lang="en-US" dirty="0" smtClean="0"/>
              <a:t>Solution 2:</a:t>
            </a:r>
          </a:p>
          <a:p>
            <a:pPr lvl="1"/>
            <a:r>
              <a:rPr lang="en-US" dirty="0"/>
              <a:t>If you've accidentally deleted a file, you can recover it by bringing the version from the index back into the working tree by using this command:</a:t>
            </a:r>
            <a:endParaRPr lang="en-US" dirty="0" smtClean="0"/>
          </a:p>
          <a:p>
            <a:pPr lvl="2"/>
            <a:r>
              <a:rPr lang="en-US" dirty="0" err="1" smtClean="0"/>
              <a:t>git</a:t>
            </a:r>
            <a:r>
              <a:rPr lang="en-US" dirty="0" smtClean="0"/>
              <a:t> </a:t>
            </a:r>
            <a:r>
              <a:rPr lang="en-US" dirty="0"/>
              <a:t>checkout -- &lt;</a:t>
            </a:r>
            <a:r>
              <a:rPr lang="en-US" dirty="0" err="1"/>
              <a:t>file_name</a:t>
            </a:r>
            <a:r>
              <a:rPr lang="en-US" dirty="0" smtClean="0"/>
              <a:t>&gt;</a:t>
            </a:r>
          </a:p>
          <a:p>
            <a:pPr lvl="1"/>
            <a:r>
              <a:rPr lang="en-US" dirty="0"/>
              <a:t>The -- in the argument list serves to separate the commit from the list of file paths. It's not strictly needed in this case, but if you had a branch named &lt;</a:t>
            </a:r>
            <a:r>
              <a:rPr lang="en-US" dirty="0" err="1"/>
              <a:t>file_name</a:t>
            </a:r>
            <a:r>
              <a:rPr lang="en-US" dirty="0"/>
              <a:t>&gt; (perhaps because that's the name of the file being worked on in that branch), -- would prevent </a:t>
            </a:r>
            <a:r>
              <a:rPr lang="en-US" dirty="0" err="1"/>
              <a:t>Git</a:t>
            </a:r>
            <a:r>
              <a:rPr lang="en-US" dirty="0"/>
              <a:t> from getting confused.</a:t>
            </a:r>
          </a:p>
          <a:p>
            <a:pPr lvl="1"/>
            <a:r>
              <a:rPr lang="en-US" dirty="0" smtClean="0"/>
              <a:t>You </a:t>
            </a:r>
            <a:r>
              <a:rPr lang="en-US" dirty="0"/>
              <a:t>can also check out a file from an earlier commit (typically, the head of another branch), but the default is to get the file from the index.</a:t>
            </a:r>
            <a:endParaRPr lang="en-US" dirty="0" smtClean="0"/>
          </a:p>
        </p:txBody>
      </p:sp>
    </p:spTree>
    <p:extLst>
      <p:ext uri="{BB962C8B-B14F-4D97-AF65-F5344CB8AC3E}">
        <p14:creationId xmlns:p14="http://schemas.microsoft.com/office/powerpoint/2010/main" val="226701810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b="1" dirty="0" smtClean="0"/>
              <a:t>Fixing mistakes</a:t>
            </a:r>
            <a:endParaRPr lang="en-US" dirty="0"/>
          </a:p>
        </p:txBody>
      </p:sp>
      <p:sp>
        <p:nvSpPr>
          <p:cNvPr id="3" name="Content Placeholder 2"/>
          <p:cNvSpPr>
            <a:spLocks noGrp="1"/>
          </p:cNvSpPr>
          <p:nvPr>
            <p:ph idx="1"/>
          </p:nvPr>
        </p:nvSpPr>
        <p:spPr>
          <a:xfrm>
            <a:off x="1265947" y="1629769"/>
            <a:ext cx="10018713" cy="4034052"/>
          </a:xfrm>
        </p:spPr>
        <p:txBody>
          <a:bodyPr>
            <a:normAutofit/>
          </a:bodyPr>
          <a:lstStyle/>
          <a:p>
            <a:r>
              <a:rPr lang="en-US" dirty="0" smtClean="0"/>
              <a:t>Scenario 3:</a:t>
            </a:r>
          </a:p>
          <a:p>
            <a:pPr lvl="1"/>
            <a:r>
              <a:rPr lang="en-US" dirty="0"/>
              <a:t>You also can delete a file by using </a:t>
            </a:r>
            <a:r>
              <a:rPr lang="en-US" b="1" dirty="0" err="1"/>
              <a:t>git</a:t>
            </a:r>
            <a:r>
              <a:rPr lang="en-US" b="1" dirty="0"/>
              <a:t> rm</a:t>
            </a:r>
            <a:r>
              <a:rPr lang="en-US" dirty="0"/>
              <a:t>. This command deletes the file on your disk, but it also has </a:t>
            </a:r>
            <a:r>
              <a:rPr lang="en-US" dirty="0" err="1"/>
              <a:t>Git</a:t>
            </a:r>
            <a:r>
              <a:rPr lang="en-US" dirty="0"/>
              <a:t> record the file deletion in the index</a:t>
            </a:r>
            <a:r>
              <a:rPr lang="en-US" dirty="0" smtClean="0"/>
              <a:t>.</a:t>
            </a:r>
          </a:p>
          <a:p>
            <a:pPr lvl="1"/>
            <a:r>
              <a:rPr lang="en-US" dirty="0" smtClean="0"/>
              <a:t>If you ran this command:</a:t>
            </a:r>
          </a:p>
          <a:p>
            <a:pPr lvl="2"/>
            <a:r>
              <a:rPr lang="en-US" dirty="0" err="1" smtClean="0"/>
              <a:t>git</a:t>
            </a:r>
            <a:r>
              <a:rPr lang="en-US" dirty="0" smtClean="0"/>
              <a:t> </a:t>
            </a:r>
            <a:r>
              <a:rPr lang="en-US" dirty="0" err="1" smtClean="0"/>
              <a:t>rm</a:t>
            </a:r>
            <a:r>
              <a:rPr lang="en-US" dirty="0" smtClean="0"/>
              <a:t> &lt;file&gt;</a:t>
            </a:r>
          </a:p>
          <a:p>
            <a:pPr lvl="2"/>
            <a:r>
              <a:rPr lang="en-US" dirty="0" err="1" smtClean="0"/>
              <a:t>git</a:t>
            </a:r>
            <a:r>
              <a:rPr lang="en-US" dirty="0" smtClean="0"/>
              <a:t> checkout -- &lt;file&gt;</a:t>
            </a:r>
          </a:p>
          <a:p>
            <a:pPr lvl="1"/>
            <a:r>
              <a:rPr lang="en-US" dirty="0" err="1" smtClean="0"/>
              <a:t>Git</a:t>
            </a:r>
            <a:r>
              <a:rPr lang="en-US" dirty="0" smtClean="0"/>
              <a:t> will return an error message</a:t>
            </a:r>
          </a:p>
          <a:p>
            <a:pPr lvl="2"/>
            <a:r>
              <a:rPr lang="en-US" dirty="0"/>
              <a:t>error: </a:t>
            </a:r>
            <a:r>
              <a:rPr lang="en-US" dirty="0" err="1"/>
              <a:t>pathspec</a:t>
            </a:r>
            <a:r>
              <a:rPr lang="en-US" dirty="0"/>
              <a:t> </a:t>
            </a:r>
            <a:r>
              <a:rPr lang="en-US" dirty="0" smtClean="0"/>
              <a:t>&lt;file&gt; </a:t>
            </a:r>
            <a:r>
              <a:rPr lang="en-US" dirty="0"/>
              <a:t>did not match any file(s) known to </a:t>
            </a:r>
            <a:r>
              <a:rPr lang="en-US" dirty="0" err="1"/>
              <a:t>git</a:t>
            </a:r>
            <a:r>
              <a:rPr lang="en-US" dirty="0"/>
              <a:t>.</a:t>
            </a:r>
            <a:endParaRPr lang="en-US" dirty="0" smtClean="0"/>
          </a:p>
        </p:txBody>
      </p:sp>
    </p:spTree>
    <p:extLst>
      <p:ext uri="{BB962C8B-B14F-4D97-AF65-F5344CB8AC3E}">
        <p14:creationId xmlns:p14="http://schemas.microsoft.com/office/powerpoint/2010/main" val="200739808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b="1" dirty="0" smtClean="0"/>
              <a:t>Fixing mistakes</a:t>
            </a:r>
            <a:endParaRPr lang="en-US" dirty="0"/>
          </a:p>
        </p:txBody>
      </p:sp>
      <p:sp>
        <p:nvSpPr>
          <p:cNvPr id="3" name="Content Placeholder 2"/>
          <p:cNvSpPr>
            <a:spLocks noGrp="1"/>
          </p:cNvSpPr>
          <p:nvPr>
            <p:ph idx="1"/>
          </p:nvPr>
        </p:nvSpPr>
        <p:spPr>
          <a:xfrm>
            <a:off x="1265947" y="1629769"/>
            <a:ext cx="10018713" cy="4034052"/>
          </a:xfrm>
        </p:spPr>
        <p:txBody>
          <a:bodyPr>
            <a:normAutofit/>
          </a:bodyPr>
          <a:lstStyle/>
          <a:p>
            <a:r>
              <a:rPr lang="en-US" dirty="0" smtClean="0"/>
              <a:t>Solution 3:</a:t>
            </a:r>
          </a:p>
          <a:p>
            <a:pPr lvl="1"/>
            <a:r>
              <a:rPr lang="en-US" dirty="0" smtClean="0"/>
              <a:t>You could recover the file by using these commands:</a:t>
            </a:r>
          </a:p>
          <a:p>
            <a:pPr lvl="2"/>
            <a:r>
              <a:rPr lang="en-US" dirty="0" err="1" smtClean="0"/>
              <a:t>git</a:t>
            </a:r>
            <a:r>
              <a:rPr lang="en-US" dirty="0" smtClean="0"/>
              <a:t> reset HEAD &lt;file&gt;</a:t>
            </a:r>
          </a:p>
          <a:p>
            <a:pPr lvl="2"/>
            <a:r>
              <a:rPr lang="en-US" dirty="0" err="1" smtClean="0"/>
              <a:t>git</a:t>
            </a:r>
            <a:r>
              <a:rPr lang="en-US" dirty="0"/>
              <a:t> </a:t>
            </a:r>
            <a:r>
              <a:rPr lang="en-US" dirty="0" smtClean="0"/>
              <a:t>checkout -- &lt;file&gt;</a:t>
            </a:r>
          </a:p>
          <a:p>
            <a:pPr lvl="1"/>
            <a:r>
              <a:rPr lang="en-US" dirty="0"/>
              <a:t>Here, </a:t>
            </a:r>
            <a:r>
              <a:rPr lang="en-US" dirty="0" err="1"/>
              <a:t>git</a:t>
            </a:r>
            <a:r>
              <a:rPr lang="en-US" dirty="0"/>
              <a:t> reset </a:t>
            </a:r>
            <a:r>
              <a:rPr lang="en-US" dirty="0" err="1"/>
              <a:t>unstages</a:t>
            </a:r>
            <a:r>
              <a:rPr lang="en-US" dirty="0"/>
              <a:t> the file deletion from </a:t>
            </a:r>
            <a:r>
              <a:rPr lang="en-US" dirty="0" err="1"/>
              <a:t>Git</a:t>
            </a:r>
            <a:r>
              <a:rPr lang="en-US" dirty="0"/>
              <a:t>. This command brings the file back to the index, but the file is still deleted on disk. You can then restore it to the disk from the index by using </a:t>
            </a:r>
            <a:r>
              <a:rPr lang="en-US" dirty="0" err="1"/>
              <a:t>git</a:t>
            </a:r>
            <a:r>
              <a:rPr lang="en-US" dirty="0"/>
              <a:t> checkout.</a:t>
            </a:r>
            <a:endParaRPr lang="en-US" dirty="0" smtClean="0"/>
          </a:p>
        </p:txBody>
      </p:sp>
    </p:spTree>
    <p:extLst>
      <p:ext uri="{BB962C8B-B14F-4D97-AF65-F5344CB8AC3E}">
        <p14:creationId xmlns:p14="http://schemas.microsoft.com/office/powerpoint/2010/main" val="82569183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484310" y="1465996"/>
            <a:ext cx="10018713" cy="3460846"/>
          </a:xfrm>
        </p:spPr>
        <p:txBody>
          <a:bodyPr>
            <a:normAutofit/>
          </a:bodyPr>
          <a:lstStyle/>
          <a:p>
            <a:pPr marL="0" indent="0" algn="ctr">
              <a:buNone/>
            </a:pPr>
            <a:r>
              <a:rPr lang="en-US" sz="6000" b="1" dirty="0" err="1" smtClean="0"/>
              <a:t>Git</a:t>
            </a:r>
            <a:r>
              <a:rPr lang="en-US" sz="6000" b="1" dirty="0" smtClean="0"/>
              <a:t> </a:t>
            </a:r>
            <a:r>
              <a:rPr lang="en-US" sz="6000" b="1" dirty="0"/>
              <a:t>R</a:t>
            </a:r>
            <a:r>
              <a:rPr lang="en-US" sz="6000" b="1" dirty="0" smtClean="0"/>
              <a:t>ecover</a:t>
            </a:r>
            <a:r>
              <a:rPr lang="en-US" sz="6000" b="1" dirty="0" smtClean="0"/>
              <a:t> </a:t>
            </a:r>
            <a:r>
              <a:rPr lang="en-US" sz="6000" b="1" dirty="0" smtClean="0"/>
              <a:t>Demo</a:t>
            </a:r>
            <a:endParaRPr lang="en-US" sz="6000" dirty="0"/>
          </a:p>
        </p:txBody>
      </p:sp>
    </p:spTree>
    <p:extLst>
      <p:ext uri="{BB962C8B-B14F-4D97-AF65-F5344CB8AC3E}">
        <p14:creationId xmlns:p14="http://schemas.microsoft.com/office/powerpoint/2010/main" val="3071037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b="1" dirty="0" smtClean="0"/>
              <a:t>Merge Conflicts</a:t>
            </a:r>
            <a:endParaRPr lang="en-US" dirty="0"/>
          </a:p>
        </p:txBody>
      </p:sp>
      <p:sp>
        <p:nvSpPr>
          <p:cNvPr id="3" name="Content Placeholder 2"/>
          <p:cNvSpPr>
            <a:spLocks noGrp="1"/>
          </p:cNvSpPr>
          <p:nvPr>
            <p:ph idx="1"/>
          </p:nvPr>
        </p:nvSpPr>
        <p:spPr>
          <a:xfrm>
            <a:off x="1265947" y="1629769"/>
            <a:ext cx="10018713" cy="4034052"/>
          </a:xfrm>
        </p:spPr>
        <p:txBody>
          <a:bodyPr>
            <a:normAutofit/>
          </a:bodyPr>
          <a:lstStyle/>
          <a:p>
            <a:r>
              <a:rPr lang="en-US" dirty="0"/>
              <a:t>A merge conflict is an event that takes place when </a:t>
            </a:r>
            <a:r>
              <a:rPr lang="en-US" dirty="0" err="1"/>
              <a:t>Git</a:t>
            </a:r>
            <a:r>
              <a:rPr lang="en-US" dirty="0"/>
              <a:t> is unable to automatically resolve differences in code between two commits. </a:t>
            </a:r>
            <a:r>
              <a:rPr lang="en-US" dirty="0" err="1"/>
              <a:t>Git</a:t>
            </a:r>
            <a:r>
              <a:rPr lang="en-US" dirty="0"/>
              <a:t> can merge the changes automatically only if the commits are on different lines or branches.</a:t>
            </a:r>
            <a:endParaRPr lang="en-US" dirty="0" smtClean="0"/>
          </a:p>
        </p:txBody>
      </p:sp>
    </p:spTree>
    <p:extLst>
      <p:ext uri="{BB962C8B-B14F-4D97-AF65-F5344CB8AC3E}">
        <p14:creationId xmlns:p14="http://schemas.microsoft.com/office/powerpoint/2010/main" val="361137256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b="1" dirty="0" smtClean="0"/>
              <a:t>Merge Conflicts</a:t>
            </a:r>
            <a:endParaRPr lang="en-US" dirty="0"/>
          </a:p>
        </p:txBody>
      </p:sp>
      <p:pic>
        <p:nvPicPr>
          <p:cNvPr id="5" name="Picture 4"/>
          <p:cNvPicPr>
            <a:picLocks noChangeAspect="1"/>
          </p:cNvPicPr>
          <p:nvPr/>
        </p:nvPicPr>
        <p:blipFill>
          <a:blip r:embed="rId2"/>
          <a:stretch>
            <a:fillRect/>
          </a:stretch>
        </p:blipFill>
        <p:spPr>
          <a:xfrm>
            <a:off x="2061647" y="1828799"/>
            <a:ext cx="8427312" cy="4175695"/>
          </a:xfrm>
          <a:prstGeom prst="rect">
            <a:avLst/>
          </a:prstGeom>
        </p:spPr>
      </p:pic>
    </p:spTree>
    <p:extLst>
      <p:ext uri="{BB962C8B-B14F-4D97-AF65-F5344CB8AC3E}">
        <p14:creationId xmlns:p14="http://schemas.microsoft.com/office/powerpoint/2010/main" val="202241239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b="1" dirty="0" smtClean="0"/>
              <a:t>Merge Conflicts</a:t>
            </a:r>
            <a:endParaRPr lang="en-US" dirty="0"/>
          </a:p>
        </p:txBody>
      </p:sp>
      <p:sp>
        <p:nvSpPr>
          <p:cNvPr id="3" name="Content Placeholder 2"/>
          <p:cNvSpPr>
            <a:spLocks noGrp="1"/>
          </p:cNvSpPr>
          <p:nvPr>
            <p:ph idx="1"/>
          </p:nvPr>
        </p:nvSpPr>
        <p:spPr>
          <a:xfrm>
            <a:off x="1265947" y="1629769"/>
            <a:ext cx="10018713" cy="4034052"/>
          </a:xfrm>
        </p:spPr>
        <p:txBody>
          <a:bodyPr>
            <a:normAutofit/>
          </a:bodyPr>
          <a:lstStyle/>
          <a:p>
            <a:r>
              <a:rPr lang="en-US" dirty="0" smtClean="0"/>
              <a:t>Types of Merge Conflicts</a:t>
            </a:r>
          </a:p>
          <a:p>
            <a:pPr marL="914400" lvl="1" indent="-457200">
              <a:buFont typeface="+mj-lt"/>
              <a:buAutoNum type="arabicPeriod"/>
            </a:pPr>
            <a:r>
              <a:rPr lang="en-US" b="1" dirty="0" smtClean="0"/>
              <a:t>Starting the Merge Process </a:t>
            </a:r>
            <a:r>
              <a:rPr lang="en-US" dirty="0" smtClean="0"/>
              <a:t>- </a:t>
            </a:r>
            <a:r>
              <a:rPr lang="en-US" dirty="0"/>
              <a:t>If there are changes in the working directory’s stage area for the current project, merging won’t start. </a:t>
            </a:r>
            <a:endParaRPr lang="en-US" dirty="0" smtClean="0"/>
          </a:p>
          <a:p>
            <a:pPr marL="914400" lvl="1" indent="-457200">
              <a:buFont typeface="+mj-lt"/>
              <a:buAutoNum type="arabicPeriod"/>
            </a:pPr>
            <a:r>
              <a:rPr lang="en-US" b="1" dirty="0" smtClean="0"/>
              <a:t>During the Merge Process </a:t>
            </a:r>
            <a:r>
              <a:rPr lang="en-US" dirty="0" smtClean="0"/>
              <a:t>- </a:t>
            </a:r>
            <a:r>
              <a:rPr lang="en-US" dirty="0"/>
              <a:t>The failure during the merge process indicates that there is a conflict between the local branch and the branch being merged.</a:t>
            </a:r>
            <a:endParaRPr lang="en-US" dirty="0" smtClean="0"/>
          </a:p>
        </p:txBody>
      </p:sp>
    </p:spTree>
    <p:extLst>
      <p:ext uri="{BB962C8B-B14F-4D97-AF65-F5344CB8AC3E}">
        <p14:creationId xmlns:p14="http://schemas.microsoft.com/office/powerpoint/2010/main" val="261970293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b="1" dirty="0" smtClean="0"/>
              <a:t>Merge Conflicts</a:t>
            </a:r>
            <a:endParaRPr lang="en-US" dirty="0"/>
          </a:p>
        </p:txBody>
      </p:sp>
      <p:sp>
        <p:nvSpPr>
          <p:cNvPr id="3" name="Content Placeholder 2"/>
          <p:cNvSpPr>
            <a:spLocks noGrp="1"/>
          </p:cNvSpPr>
          <p:nvPr>
            <p:ph idx="1"/>
          </p:nvPr>
        </p:nvSpPr>
        <p:spPr>
          <a:xfrm>
            <a:off x="1265947" y="1629769"/>
            <a:ext cx="10018713" cy="4034052"/>
          </a:xfrm>
        </p:spPr>
        <p:txBody>
          <a:bodyPr>
            <a:normAutofit/>
          </a:bodyPr>
          <a:lstStyle/>
          <a:p>
            <a:r>
              <a:rPr lang="en-US" dirty="0" smtClean="0"/>
              <a:t>How to Resolve Merge Conflicts</a:t>
            </a:r>
          </a:p>
          <a:p>
            <a:pPr marL="914400" lvl="1" indent="-457200">
              <a:buFont typeface="+mj-lt"/>
              <a:buAutoNum type="arabicPeriod"/>
            </a:pPr>
            <a:r>
              <a:rPr lang="en-US" dirty="0"/>
              <a:t>The easiest way to resolve a conflicted file is to open it and make any necessary changes</a:t>
            </a:r>
          </a:p>
          <a:p>
            <a:pPr marL="914400" lvl="1" indent="-457200">
              <a:buFont typeface="+mj-lt"/>
              <a:buAutoNum type="arabicPeriod"/>
            </a:pPr>
            <a:r>
              <a:rPr lang="en-US" dirty="0"/>
              <a:t>After editing the file, we can use the </a:t>
            </a:r>
            <a:r>
              <a:rPr lang="en-US" dirty="0" err="1"/>
              <a:t>git</a:t>
            </a:r>
            <a:r>
              <a:rPr lang="en-US" dirty="0"/>
              <a:t> add a command to stage the new merged content</a:t>
            </a:r>
          </a:p>
          <a:p>
            <a:pPr marL="914400" lvl="1" indent="-457200">
              <a:buFont typeface="+mj-lt"/>
              <a:buAutoNum type="arabicPeriod"/>
            </a:pPr>
            <a:r>
              <a:rPr lang="en-US" dirty="0"/>
              <a:t>The final step is to create a new commit with the help of the </a:t>
            </a:r>
            <a:r>
              <a:rPr lang="en-US" dirty="0" err="1"/>
              <a:t>git</a:t>
            </a:r>
            <a:r>
              <a:rPr lang="en-US" dirty="0"/>
              <a:t> commit command</a:t>
            </a:r>
          </a:p>
          <a:p>
            <a:pPr marL="914400" lvl="1" indent="-457200">
              <a:buFont typeface="+mj-lt"/>
              <a:buAutoNum type="arabicPeriod"/>
            </a:pPr>
            <a:r>
              <a:rPr lang="en-US" dirty="0" err="1"/>
              <a:t>Git</a:t>
            </a:r>
            <a:r>
              <a:rPr lang="en-US" dirty="0"/>
              <a:t> will create a new merge commit to finalize the merge</a:t>
            </a:r>
          </a:p>
          <a:p>
            <a:pPr marL="914400" lvl="1" indent="-457200">
              <a:buFont typeface="+mj-lt"/>
              <a:buAutoNum type="arabicPeriod"/>
            </a:pPr>
            <a:endParaRPr lang="en-US" dirty="0" smtClean="0"/>
          </a:p>
        </p:txBody>
      </p:sp>
    </p:spTree>
    <p:extLst>
      <p:ext uri="{BB962C8B-B14F-4D97-AF65-F5344CB8AC3E}">
        <p14:creationId xmlns:p14="http://schemas.microsoft.com/office/powerpoint/2010/main" val="22583344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44607"/>
            <a:ext cx="10018713" cy="1047466"/>
          </a:xfrm>
        </p:spPr>
        <p:txBody>
          <a:bodyPr/>
          <a:lstStyle/>
          <a:p>
            <a:r>
              <a:rPr lang="en-US" b="1" dirty="0" smtClean="0"/>
              <a:t>Types of version control</a:t>
            </a:r>
            <a:endParaRPr lang="en-US" dirty="0"/>
          </a:p>
        </p:txBody>
      </p:sp>
      <p:sp>
        <p:nvSpPr>
          <p:cNvPr id="3" name="Content Placeholder 2"/>
          <p:cNvSpPr>
            <a:spLocks noGrp="1"/>
          </p:cNvSpPr>
          <p:nvPr>
            <p:ph idx="1"/>
          </p:nvPr>
        </p:nvSpPr>
        <p:spPr>
          <a:xfrm>
            <a:off x="1484310" y="1733267"/>
            <a:ext cx="10018713" cy="4057933"/>
          </a:xfrm>
        </p:spPr>
        <p:txBody>
          <a:bodyPr/>
          <a:lstStyle/>
          <a:p>
            <a:r>
              <a:rPr lang="en-US" b="1" dirty="0"/>
              <a:t>Local Version Control </a:t>
            </a:r>
            <a:r>
              <a:rPr lang="en-US" b="1" dirty="0" smtClean="0"/>
              <a:t>Systems</a:t>
            </a:r>
          </a:p>
          <a:p>
            <a:r>
              <a:rPr lang="en-US" b="1" dirty="0"/>
              <a:t>Centralized Version Control </a:t>
            </a:r>
            <a:r>
              <a:rPr lang="en-US" b="1" dirty="0" smtClean="0"/>
              <a:t>Systems</a:t>
            </a:r>
          </a:p>
          <a:p>
            <a:r>
              <a:rPr lang="en-US" b="1" dirty="0"/>
              <a:t>Distributed Version Control Systems</a:t>
            </a:r>
          </a:p>
        </p:txBody>
      </p:sp>
    </p:spTree>
    <p:extLst>
      <p:ext uri="{BB962C8B-B14F-4D97-AF65-F5344CB8AC3E}">
        <p14:creationId xmlns:p14="http://schemas.microsoft.com/office/powerpoint/2010/main" val="281022975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484310" y="1465996"/>
            <a:ext cx="10018713" cy="3460846"/>
          </a:xfrm>
        </p:spPr>
        <p:txBody>
          <a:bodyPr>
            <a:normAutofit/>
          </a:bodyPr>
          <a:lstStyle/>
          <a:p>
            <a:pPr marL="0" indent="0" algn="ctr">
              <a:buNone/>
            </a:pPr>
            <a:r>
              <a:rPr lang="en-US" sz="6000" b="1" dirty="0" err="1" smtClean="0"/>
              <a:t>Git</a:t>
            </a:r>
            <a:r>
              <a:rPr lang="en-US" sz="6000" b="1" dirty="0" smtClean="0"/>
              <a:t> </a:t>
            </a:r>
            <a:r>
              <a:rPr lang="en-US" sz="6000" b="1" dirty="0" smtClean="0"/>
              <a:t>Merge Conflict </a:t>
            </a:r>
            <a:r>
              <a:rPr lang="en-US" sz="6000" b="1" dirty="0" smtClean="0"/>
              <a:t>Demo</a:t>
            </a:r>
            <a:endParaRPr lang="en-US" sz="6000" dirty="0"/>
          </a:p>
        </p:txBody>
      </p:sp>
    </p:spTree>
    <p:extLst>
      <p:ext uri="{BB962C8B-B14F-4D97-AF65-F5344CB8AC3E}">
        <p14:creationId xmlns:p14="http://schemas.microsoft.com/office/powerpoint/2010/main" val="1605417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b="1" dirty="0" err="1" smtClean="0"/>
              <a:t>Git</a:t>
            </a:r>
            <a:r>
              <a:rPr lang="en-US" b="1" dirty="0" smtClean="0"/>
              <a:t> Workflows</a:t>
            </a:r>
            <a:endParaRPr lang="en-US" dirty="0"/>
          </a:p>
        </p:txBody>
      </p:sp>
      <p:sp>
        <p:nvSpPr>
          <p:cNvPr id="3" name="Content Placeholder 2"/>
          <p:cNvSpPr>
            <a:spLocks noGrp="1"/>
          </p:cNvSpPr>
          <p:nvPr>
            <p:ph idx="1"/>
          </p:nvPr>
        </p:nvSpPr>
        <p:spPr>
          <a:xfrm>
            <a:off x="1265947" y="1629769"/>
            <a:ext cx="10018713" cy="4034052"/>
          </a:xfrm>
        </p:spPr>
        <p:txBody>
          <a:bodyPr>
            <a:normAutofit/>
          </a:bodyPr>
          <a:lstStyle/>
          <a:p>
            <a:r>
              <a:rPr lang="en-US" dirty="0"/>
              <a:t>Basic Workflow</a:t>
            </a:r>
          </a:p>
          <a:p>
            <a:r>
              <a:rPr lang="en-US" dirty="0"/>
              <a:t>Feature Branch Workflow</a:t>
            </a:r>
          </a:p>
          <a:p>
            <a:r>
              <a:rPr lang="en-US" dirty="0" err="1"/>
              <a:t>Git</a:t>
            </a:r>
            <a:r>
              <a:rPr lang="en-US" dirty="0"/>
              <a:t> </a:t>
            </a:r>
            <a:r>
              <a:rPr lang="en-US" dirty="0" smtClean="0"/>
              <a:t>Flow</a:t>
            </a:r>
            <a:endParaRPr lang="en-US" dirty="0"/>
          </a:p>
        </p:txBody>
      </p:sp>
    </p:spTree>
    <p:extLst>
      <p:ext uri="{BB962C8B-B14F-4D97-AF65-F5344CB8AC3E}">
        <p14:creationId xmlns:p14="http://schemas.microsoft.com/office/powerpoint/2010/main" val="50009327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b="1" dirty="0" err="1" smtClean="0"/>
              <a:t>Git</a:t>
            </a:r>
            <a:r>
              <a:rPr lang="en-US" b="1" dirty="0" smtClean="0"/>
              <a:t> Workflows</a:t>
            </a:r>
            <a:endParaRPr lang="en-US" dirty="0"/>
          </a:p>
        </p:txBody>
      </p:sp>
      <p:sp>
        <p:nvSpPr>
          <p:cNvPr id="3" name="Content Placeholder 2"/>
          <p:cNvSpPr>
            <a:spLocks noGrp="1"/>
          </p:cNvSpPr>
          <p:nvPr>
            <p:ph idx="1"/>
          </p:nvPr>
        </p:nvSpPr>
        <p:spPr>
          <a:xfrm>
            <a:off x="1265947" y="2863199"/>
            <a:ext cx="10018713" cy="3537601"/>
          </a:xfrm>
        </p:spPr>
        <p:txBody>
          <a:bodyPr>
            <a:normAutofit/>
          </a:bodyPr>
          <a:lstStyle/>
          <a:p>
            <a:r>
              <a:rPr lang="en-US" dirty="0"/>
              <a:t>Basic </a:t>
            </a:r>
            <a:r>
              <a:rPr lang="en-US" dirty="0" smtClean="0"/>
              <a:t>Workflow</a:t>
            </a:r>
          </a:p>
          <a:p>
            <a:pPr lvl="1"/>
            <a:r>
              <a:rPr lang="en-US" dirty="0"/>
              <a:t>There is one central repository. What this means is that each developer will clone the repo, work locally on the code, make a commit with various changes, and then finally put it in the central repository for other developers to take and put in their own individual work</a:t>
            </a:r>
            <a:r>
              <a:rPr lang="en-US" dirty="0" smtClean="0"/>
              <a:t>.</a:t>
            </a:r>
          </a:p>
          <a:p>
            <a:pPr lvl="1"/>
            <a:r>
              <a:rPr lang="en-US" b="1" dirty="0"/>
              <a:t>While the basic workflow is a fantastic method for creating and developing a simple website</a:t>
            </a:r>
            <a:r>
              <a:rPr lang="en-US" dirty="0"/>
              <a:t>, it doesn’t do well with any complications. If two developers need to work on two separate functionalities inside one project, then the Basic workflow is no longer an ideal method for the team.</a:t>
            </a:r>
          </a:p>
        </p:txBody>
      </p:sp>
      <p:pic>
        <p:nvPicPr>
          <p:cNvPr id="4" name="Picture 3"/>
          <p:cNvPicPr>
            <a:picLocks noChangeAspect="1"/>
          </p:cNvPicPr>
          <p:nvPr/>
        </p:nvPicPr>
        <p:blipFill>
          <a:blip r:embed="rId2"/>
          <a:stretch>
            <a:fillRect/>
          </a:stretch>
        </p:blipFill>
        <p:spPr>
          <a:xfrm>
            <a:off x="1524940" y="1681317"/>
            <a:ext cx="8792802" cy="933580"/>
          </a:xfrm>
          <a:prstGeom prst="rect">
            <a:avLst/>
          </a:prstGeom>
        </p:spPr>
      </p:pic>
    </p:spTree>
    <p:extLst>
      <p:ext uri="{BB962C8B-B14F-4D97-AF65-F5344CB8AC3E}">
        <p14:creationId xmlns:p14="http://schemas.microsoft.com/office/powerpoint/2010/main" val="355063777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b="1" dirty="0" err="1" smtClean="0"/>
              <a:t>Git</a:t>
            </a:r>
            <a:r>
              <a:rPr lang="en-US" b="1" dirty="0" smtClean="0"/>
              <a:t> Workflows</a:t>
            </a:r>
            <a:endParaRPr lang="en-US" dirty="0"/>
          </a:p>
        </p:txBody>
      </p:sp>
      <p:sp>
        <p:nvSpPr>
          <p:cNvPr id="3" name="Content Placeholder 2"/>
          <p:cNvSpPr>
            <a:spLocks noGrp="1"/>
          </p:cNvSpPr>
          <p:nvPr>
            <p:ph idx="1"/>
          </p:nvPr>
        </p:nvSpPr>
        <p:spPr>
          <a:xfrm>
            <a:off x="1265946" y="1261237"/>
            <a:ext cx="4825137" cy="2795883"/>
          </a:xfrm>
        </p:spPr>
        <p:txBody>
          <a:bodyPr>
            <a:normAutofit/>
          </a:bodyPr>
          <a:lstStyle/>
          <a:p>
            <a:r>
              <a:rPr lang="en-US" dirty="0"/>
              <a:t>Feature Branch Workflow</a:t>
            </a:r>
          </a:p>
          <a:p>
            <a:pPr lvl="1"/>
            <a:r>
              <a:rPr lang="en-US" dirty="0" smtClean="0"/>
              <a:t>Assumes </a:t>
            </a:r>
            <a:r>
              <a:rPr lang="en-US" dirty="0"/>
              <a:t>a central repository and master represents the official project history. Instead of committing directly on </a:t>
            </a:r>
            <a:r>
              <a:rPr lang="en-US" dirty="0" smtClean="0"/>
              <a:t>the master </a:t>
            </a:r>
            <a:r>
              <a:rPr lang="en-US" dirty="0"/>
              <a:t>branch, developers can create a new branch every time they start work on a new feature</a:t>
            </a:r>
            <a:r>
              <a:rPr lang="en-US" dirty="0" smtClean="0"/>
              <a:t>.</a:t>
            </a:r>
          </a:p>
        </p:txBody>
      </p:sp>
      <p:pic>
        <p:nvPicPr>
          <p:cNvPr id="6" name="Picture 5"/>
          <p:cNvPicPr>
            <a:picLocks noChangeAspect="1"/>
          </p:cNvPicPr>
          <p:nvPr/>
        </p:nvPicPr>
        <p:blipFill>
          <a:blip r:embed="rId2"/>
          <a:stretch>
            <a:fillRect/>
          </a:stretch>
        </p:blipFill>
        <p:spPr>
          <a:xfrm>
            <a:off x="5123857" y="3760839"/>
            <a:ext cx="6409382" cy="3004675"/>
          </a:xfrm>
          <a:prstGeom prst="rect">
            <a:avLst/>
          </a:prstGeom>
        </p:spPr>
      </p:pic>
      <p:sp>
        <p:nvSpPr>
          <p:cNvPr id="8" name="Content Placeholder 2"/>
          <p:cNvSpPr txBox="1">
            <a:spLocks/>
          </p:cNvSpPr>
          <p:nvPr/>
        </p:nvSpPr>
        <p:spPr>
          <a:xfrm>
            <a:off x="5940958" y="1633053"/>
            <a:ext cx="5965777" cy="2127786"/>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lvl="1"/>
            <a:r>
              <a:rPr lang="en-US" dirty="0"/>
              <a:t>Before a branch is merged to master, it needs to be verified and checked for errors. Junior developers can create a merge request and assign it to one of the senior developers. The Seniors in turn can review the code and leave any necessary comments. If everything seems satisfactory to move forward, the request is accepted and the branch is merged.</a:t>
            </a:r>
          </a:p>
        </p:txBody>
      </p:sp>
    </p:spTree>
    <p:extLst>
      <p:ext uri="{BB962C8B-B14F-4D97-AF65-F5344CB8AC3E}">
        <p14:creationId xmlns:p14="http://schemas.microsoft.com/office/powerpoint/2010/main" val="63452567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b="1" dirty="0" err="1" smtClean="0"/>
              <a:t>Git</a:t>
            </a:r>
            <a:r>
              <a:rPr lang="en-US" b="1" dirty="0" smtClean="0"/>
              <a:t> Workflows</a:t>
            </a:r>
            <a:endParaRPr lang="en-US" dirty="0"/>
          </a:p>
        </p:txBody>
      </p:sp>
      <p:sp>
        <p:nvSpPr>
          <p:cNvPr id="3" name="Content Placeholder 2"/>
          <p:cNvSpPr>
            <a:spLocks noGrp="1"/>
          </p:cNvSpPr>
          <p:nvPr>
            <p:ph idx="1"/>
          </p:nvPr>
        </p:nvSpPr>
        <p:spPr>
          <a:xfrm>
            <a:off x="1265947" y="1317604"/>
            <a:ext cx="4825137" cy="5068448"/>
          </a:xfrm>
        </p:spPr>
        <p:txBody>
          <a:bodyPr>
            <a:normAutofit/>
          </a:bodyPr>
          <a:lstStyle/>
          <a:p>
            <a:r>
              <a:rPr lang="en-US" dirty="0" err="1" smtClean="0"/>
              <a:t>Git</a:t>
            </a:r>
            <a:r>
              <a:rPr lang="en-US" dirty="0" smtClean="0"/>
              <a:t> Flow</a:t>
            </a:r>
            <a:endParaRPr lang="en-US" dirty="0"/>
          </a:p>
          <a:p>
            <a:pPr lvl="1"/>
            <a:r>
              <a:rPr lang="en-US" dirty="0"/>
              <a:t>The </a:t>
            </a:r>
            <a:r>
              <a:rPr lang="en-US" dirty="0" err="1"/>
              <a:t>Git</a:t>
            </a:r>
            <a:r>
              <a:rPr lang="en-US" dirty="0"/>
              <a:t> Flow is the most known workflow on this list. It is almost similar to the feature branch workflow</a:t>
            </a:r>
            <a:r>
              <a:rPr lang="en-US" dirty="0" smtClean="0"/>
              <a:t>.</a:t>
            </a:r>
          </a:p>
          <a:p>
            <a:pPr lvl="1"/>
            <a:r>
              <a:rPr lang="en-US" dirty="0"/>
              <a:t>But the difference is the developers are creating branches from the develop branch and it is a branch of master branch. Developers are not allowed to create branches directly from master branch. This flow eliminates buggy code from the master branch.</a:t>
            </a:r>
            <a:endParaRPr lang="en-US" dirty="0"/>
          </a:p>
        </p:txBody>
      </p:sp>
      <p:pic>
        <p:nvPicPr>
          <p:cNvPr id="4" name="Picture 3"/>
          <p:cNvPicPr>
            <a:picLocks noChangeAspect="1"/>
          </p:cNvPicPr>
          <p:nvPr/>
        </p:nvPicPr>
        <p:blipFill>
          <a:blip r:embed="rId2"/>
          <a:stretch>
            <a:fillRect/>
          </a:stretch>
        </p:blipFill>
        <p:spPr>
          <a:xfrm>
            <a:off x="6091084" y="2574308"/>
            <a:ext cx="5767644" cy="2670450"/>
          </a:xfrm>
          <a:prstGeom prst="rect">
            <a:avLst/>
          </a:prstGeom>
        </p:spPr>
      </p:pic>
    </p:spTree>
    <p:extLst>
      <p:ext uri="{BB962C8B-B14F-4D97-AF65-F5344CB8AC3E}">
        <p14:creationId xmlns:p14="http://schemas.microsoft.com/office/powerpoint/2010/main" val="297599125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b="1" dirty="0" smtClean="0"/>
              <a:t>GitHub</a:t>
            </a:r>
            <a:endParaRPr lang="en-US" dirty="0"/>
          </a:p>
        </p:txBody>
      </p:sp>
      <p:sp>
        <p:nvSpPr>
          <p:cNvPr id="3" name="Content Placeholder 2"/>
          <p:cNvSpPr>
            <a:spLocks noGrp="1"/>
          </p:cNvSpPr>
          <p:nvPr>
            <p:ph idx="1"/>
          </p:nvPr>
        </p:nvSpPr>
        <p:spPr>
          <a:xfrm>
            <a:off x="1265947" y="1629769"/>
            <a:ext cx="10018713" cy="4034052"/>
          </a:xfrm>
        </p:spPr>
        <p:txBody>
          <a:bodyPr>
            <a:normAutofit/>
          </a:bodyPr>
          <a:lstStyle/>
          <a:p>
            <a:r>
              <a:rPr lang="en-US" dirty="0"/>
              <a:t>GitHub is the single largest host for </a:t>
            </a:r>
            <a:r>
              <a:rPr lang="en-US" dirty="0" err="1"/>
              <a:t>Git</a:t>
            </a:r>
            <a:r>
              <a:rPr lang="en-US" dirty="0"/>
              <a:t> repositories, and is the central point of collaboration </a:t>
            </a:r>
            <a:r>
              <a:rPr lang="en-US" dirty="0" smtClean="0"/>
              <a:t>for millions </a:t>
            </a:r>
            <a:r>
              <a:rPr lang="en-US" dirty="0"/>
              <a:t>of developers and </a:t>
            </a:r>
            <a:r>
              <a:rPr lang="en-US" dirty="0" smtClean="0"/>
              <a:t>projects</a:t>
            </a:r>
          </a:p>
          <a:p>
            <a:r>
              <a:rPr lang="en-US" dirty="0"/>
              <a:t>A large percentage of all </a:t>
            </a:r>
            <a:r>
              <a:rPr lang="en-US" dirty="0" err="1"/>
              <a:t>Git</a:t>
            </a:r>
            <a:r>
              <a:rPr lang="en-US" dirty="0"/>
              <a:t> repositories are hosted on </a:t>
            </a:r>
            <a:r>
              <a:rPr lang="en-US" dirty="0" smtClean="0"/>
              <a:t>GitHub, and </a:t>
            </a:r>
            <a:r>
              <a:rPr lang="en-US" dirty="0"/>
              <a:t>many open-source projects use it for </a:t>
            </a:r>
            <a:r>
              <a:rPr lang="en-US" dirty="0" err="1"/>
              <a:t>Git</a:t>
            </a:r>
            <a:r>
              <a:rPr lang="en-US" dirty="0"/>
              <a:t> hosting, issue tracking, code review, and other things.</a:t>
            </a:r>
            <a:endParaRPr lang="en-US" dirty="0" smtClean="0"/>
          </a:p>
        </p:txBody>
      </p:sp>
    </p:spTree>
    <p:extLst>
      <p:ext uri="{BB962C8B-B14F-4D97-AF65-F5344CB8AC3E}">
        <p14:creationId xmlns:p14="http://schemas.microsoft.com/office/powerpoint/2010/main" val="13689471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947" y="358254"/>
            <a:ext cx="10018713" cy="1074761"/>
          </a:xfrm>
        </p:spPr>
        <p:txBody>
          <a:bodyPr/>
          <a:lstStyle/>
          <a:p>
            <a:r>
              <a:rPr lang="en-US" b="1" dirty="0" smtClean="0"/>
              <a:t>GitHub</a:t>
            </a:r>
            <a:endParaRPr lang="en-US" dirty="0"/>
          </a:p>
        </p:txBody>
      </p:sp>
      <p:pic>
        <p:nvPicPr>
          <p:cNvPr id="5" name="Picture 4"/>
          <p:cNvPicPr>
            <a:picLocks noChangeAspect="1"/>
          </p:cNvPicPr>
          <p:nvPr/>
        </p:nvPicPr>
        <p:blipFill>
          <a:blip r:embed="rId2"/>
          <a:stretch>
            <a:fillRect/>
          </a:stretch>
        </p:blipFill>
        <p:spPr>
          <a:xfrm>
            <a:off x="2442967" y="1433015"/>
            <a:ext cx="7664671" cy="4955458"/>
          </a:xfrm>
          <a:prstGeom prst="rect">
            <a:avLst/>
          </a:prstGeom>
        </p:spPr>
      </p:pic>
    </p:spTree>
    <p:extLst>
      <p:ext uri="{BB962C8B-B14F-4D97-AF65-F5344CB8AC3E}">
        <p14:creationId xmlns:p14="http://schemas.microsoft.com/office/powerpoint/2010/main" val="37538942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17311"/>
            <a:ext cx="10018713" cy="1047466"/>
          </a:xfrm>
        </p:spPr>
        <p:txBody>
          <a:bodyPr/>
          <a:lstStyle/>
          <a:p>
            <a:r>
              <a:rPr lang="en-US" b="1" dirty="0"/>
              <a:t>Local Version Control Systems</a:t>
            </a:r>
          </a:p>
        </p:txBody>
      </p:sp>
      <p:sp>
        <p:nvSpPr>
          <p:cNvPr id="3" name="Content Placeholder 2"/>
          <p:cNvSpPr>
            <a:spLocks noGrp="1"/>
          </p:cNvSpPr>
          <p:nvPr>
            <p:ph idx="1"/>
          </p:nvPr>
        </p:nvSpPr>
        <p:spPr>
          <a:xfrm>
            <a:off x="1484310" y="1733267"/>
            <a:ext cx="10018713" cy="4057933"/>
          </a:xfrm>
        </p:spPr>
        <p:txBody>
          <a:bodyPr/>
          <a:lstStyle/>
          <a:p>
            <a:r>
              <a:rPr lang="en-US" dirty="0"/>
              <a:t>Many people’s version-control method of </a:t>
            </a:r>
            <a:r>
              <a:rPr lang="en-US" dirty="0" smtClean="0"/>
              <a:t>choice.</a:t>
            </a:r>
          </a:p>
          <a:p>
            <a:r>
              <a:rPr lang="en-US" dirty="0"/>
              <a:t>This approach is very common because it is so simple, </a:t>
            </a:r>
            <a:r>
              <a:rPr lang="en-US" dirty="0" smtClean="0"/>
              <a:t>but it </a:t>
            </a:r>
            <a:r>
              <a:rPr lang="en-US" dirty="0"/>
              <a:t>is also incredibly error prone</a:t>
            </a:r>
            <a:r>
              <a:rPr lang="en-US" dirty="0" smtClean="0"/>
              <a:t>.</a:t>
            </a:r>
          </a:p>
          <a:p>
            <a:r>
              <a:rPr lang="en-US" dirty="0"/>
              <a:t>It is easy to forget which directory you’re in and accidentally </a:t>
            </a:r>
            <a:r>
              <a:rPr lang="en-US" dirty="0" smtClean="0"/>
              <a:t>write to </a:t>
            </a:r>
            <a:r>
              <a:rPr lang="en-US" dirty="0"/>
              <a:t>the wrong file or copy over files you don’t mean to.</a:t>
            </a:r>
            <a:endParaRPr lang="en-US" b="1" dirty="0"/>
          </a:p>
        </p:txBody>
      </p:sp>
    </p:spTree>
    <p:extLst>
      <p:ext uri="{BB962C8B-B14F-4D97-AF65-F5344CB8AC3E}">
        <p14:creationId xmlns:p14="http://schemas.microsoft.com/office/powerpoint/2010/main" val="23310481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58255"/>
            <a:ext cx="10018713" cy="1047466"/>
          </a:xfrm>
        </p:spPr>
        <p:txBody>
          <a:bodyPr/>
          <a:lstStyle/>
          <a:p>
            <a:r>
              <a:rPr lang="en-US" b="1" dirty="0" smtClean="0"/>
              <a:t>Local Version Control Systems</a:t>
            </a:r>
            <a:endParaRPr lang="en-US" b="1" dirty="0"/>
          </a:p>
        </p:txBody>
      </p:sp>
      <p:pic>
        <p:nvPicPr>
          <p:cNvPr id="5" name="Picture 4"/>
          <p:cNvPicPr>
            <a:picLocks noChangeAspect="1"/>
          </p:cNvPicPr>
          <p:nvPr/>
        </p:nvPicPr>
        <p:blipFill>
          <a:blip r:embed="rId2"/>
          <a:stretch>
            <a:fillRect/>
          </a:stretch>
        </p:blipFill>
        <p:spPr>
          <a:xfrm>
            <a:off x="3764373" y="1733267"/>
            <a:ext cx="5458587" cy="4696480"/>
          </a:xfrm>
          <a:prstGeom prst="rect">
            <a:avLst/>
          </a:prstGeom>
        </p:spPr>
      </p:pic>
    </p:spTree>
    <p:extLst>
      <p:ext uri="{BB962C8B-B14F-4D97-AF65-F5344CB8AC3E}">
        <p14:creationId xmlns:p14="http://schemas.microsoft.com/office/powerpoint/2010/main" val="4340986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17311"/>
            <a:ext cx="10018713" cy="1047466"/>
          </a:xfrm>
        </p:spPr>
        <p:txBody>
          <a:bodyPr/>
          <a:lstStyle/>
          <a:p>
            <a:r>
              <a:rPr lang="en-US" b="1" dirty="0"/>
              <a:t>Centralized Version Control Systems</a:t>
            </a:r>
          </a:p>
        </p:txBody>
      </p:sp>
      <p:sp>
        <p:nvSpPr>
          <p:cNvPr id="3" name="Content Placeholder 2"/>
          <p:cNvSpPr>
            <a:spLocks noGrp="1"/>
          </p:cNvSpPr>
          <p:nvPr>
            <p:ph idx="1"/>
          </p:nvPr>
        </p:nvSpPr>
        <p:spPr>
          <a:xfrm>
            <a:off x="1484310" y="1733267"/>
            <a:ext cx="10018713" cy="4057933"/>
          </a:xfrm>
        </p:spPr>
        <p:txBody>
          <a:bodyPr/>
          <a:lstStyle/>
          <a:p>
            <a:r>
              <a:rPr lang="en-US" dirty="0"/>
              <a:t>These </a:t>
            </a:r>
            <a:r>
              <a:rPr lang="en-US" dirty="0" smtClean="0"/>
              <a:t>systems </a:t>
            </a:r>
            <a:r>
              <a:rPr lang="en-US" dirty="0"/>
              <a:t>have a single server that </a:t>
            </a:r>
            <a:r>
              <a:rPr lang="en-US" dirty="0" smtClean="0"/>
              <a:t>contains all </a:t>
            </a:r>
            <a:r>
              <a:rPr lang="en-US" dirty="0"/>
              <a:t>the versioned files, and a number of clients that check out files from that central place</a:t>
            </a:r>
            <a:r>
              <a:rPr lang="en-US" dirty="0" smtClean="0"/>
              <a:t>.</a:t>
            </a:r>
          </a:p>
          <a:p>
            <a:r>
              <a:rPr lang="en-US" dirty="0" smtClean="0"/>
              <a:t>Everyone </a:t>
            </a:r>
            <a:r>
              <a:rPr lang="en-US" dirty="0"/>
              <a:t>knows to </a:t>
            </a:r>
            <a:r>
              <a:rPr lang="en-US" dirty="0" smtClean="0"/>
              <a:t>a certain </a:t>
            </a:r>
            <a:r>
              <a:rPr lang="en-US" dirty="0"/>
              <a:t>degree what everyone else on the project is doing.</a:t>
            </a:r>
            <a:endParaRPr lang="en-US" b="1" dirty="0"/>
          </a:p>
        </p:txBody>
      </p:sp>
    </p:spTree>
    <p:extLst>
      <p:ext uri="{BB962C8B-B14F-4D97-AF65-F5344CB8AC3E}">
        <p14:creationId xmlns:p14="http://schemas.microsoft.com/office/powerpoint/2010/main" val="36175874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943</TotalTime>
  <Words>2839</Words>
  <Application>Microsoft Office PowerPoint</Application>
  <PresentationFormat>Widescreen</PresentationFormat>
  <Paragraphs>230</Paragraphs>
  <Slides>66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66</vt:i4>
      </vt:variant>
    </vt:vector>
  </HeadingPairs>
  <TitlesOfParts>
    <vt:vector size="69" baseType="lpstr">
      <vt:lpstr>Arial</vt:lpstr>
      <vt:lpstr>Corbel</vt:lpstr>
      <vt:lpstr>Parallax</vt:lpstr>
      <vt:lpstr>Version Control using Git</vt:lpstr>
      <vt:lpstr>OBJECTIVES</vt:lpstr>
      <vt:lpstr>PowerPoint Presentation</vt:lpstr>
      <vt:lpstr>What is version control?</vt:lpstr>
      <vt:lpstr>Why version control?</vt:lpstr>
      <vt:lpstr>Types of version control</vt:lpstr>
      <vt:lpstr>Local Version Control Systems</vt:lpstr>
      <vt:lpstr>Local Version Control Systems</vt:lpstr>
      <vt:lpstr>Centralized Version Control Systems</vt:lpstr>
      <vt:lpstr>Centralized Version Control Systems</vt:lpstr>
      <vt:lpstr>Distributed Version Control Systems</vt:lpstr>
      <vt:lpstr>Distributed Version Control Systems</vt:lpstr>
      <vt:lpstr>Why use Git?</vt:lpstr>
      <vt:lpstr>Snapshots, Not Differences</vt:lpstr>
      <vt:lpstr>Snapshots, Not Differences</vt:lpstr>
      <vt:lpstr>Nearly Every Operation Is Local</vt:lpstr>
      <vt:lpstr>Git Has Integrity</vt:lpstr>
      <vt:lpstr>Git Installation</vt:lpstr>
      <vt:lpstr>Remember these settings during installation</vt:lpstr>
      <vt:lpstr>First-time Git Setup</vt:lpstr>
      <vt:lpstr>First-time Git Setup</vt:lpstr>
      <vt:lpstr>First-time Git Setup</vt:lpstr>
      <vt:lpstr>First-time Git Setup</vt:lpstr>
      <vt:lpstr>First-time Git Setup</vt:lpstr>
      <vt:lpstr>First-time Git Setup</vt:lpstr>
      <vt:lpstr>First-time Git Setup</vt:lpstr>
      <vt:lpstr>Git Terminologies</vt:lpstr>
      <vt:lpstr>Git Terminologies</vt:lpstr>
      <vt:lpstr>Git Terminologies</vt:lpstr>
      <vt:lpstr>Git Architecture</vt:lpstr>
      <vt:lpstr>PowerPoint Presentation</vt:lpstr>
      <vt:lpstr>A simple Git workflow</vt:lpstr>
      <vt:lpstr>PowerPoint Presentation</vt:lpstr>
      <vt:lpstr>Commit Message</vt:lpstr>
      <vt:lpstr>Commit Message</vt:lpstr>
      <vt:lpstr>Look at the history of your code</vt:lpstr>
      <vt:lpstr>PowerPoint Presentation</vt:lpstr>
      <vt:lpstr>Ignoring Files</vt:lpstr>
      <vt:lpstr>Ignoring Files</vt:lpstr>
      <vt:lpstr>PowerPoint Presentation</vt:lpstr>
      <vt:lpstr>Git Branching</vt:lpstr>
      <vt:lpstr>Git Branching</vt:lpstr>
      <vt:lpstr>Merge a branch</vt:lpstr>
      <vt:lpstr>Merge a branch</vt:lpstr>
      <vt:lpstr>Basic Branching and Merging</vt:lpstr>
      <vt:lpstr>Basic Branching and Merging</vt:lpstr>
      <vt:lpstr>PowerPoint Presentation</vt:lpstr>
      <vt:lpstr>Fixing mistakes</vt:lpstr>
      <vt:lpstr>Fixing mistakes</vt:lpstr>
      <vt:lpstr>Fixing mistakes</vt:lpstr>
      <vt:lpstr>Fixing mistakes</vt:lpstr>
      <vt:lpstr>Fixing mistakes</vt:lpstr>
      <vt:lpstr>Fixing mistakes</vt:lpstr>
      <vt:lpstr>Fixing mistakes</vt:lpstr>
      <vt:lpstr>PowerPoint Presentation</vt:lpstr>
      <vt:lpstr>Merge Conflicts</vt:lpstr>
      <vt:lpstr>Merge Conflicts</vt:lpstr>
      <vt:lpstr>Merge Conflicts</vt:lpstr>
      <vt:lpstr>Merge Conflicts</vt:lpstr>
      <vt:lpstr>PowerPoint Presentation</vt:lpstr>
      <vt:lpstr>Git Workflows</vt:lpstr>
      <vt:lpstr>Git Workflows</vt:lpstr>
      <vt:lpstr>Git Workflows</vt:lpstr>
      <vt:lpstr>Git Workflows</vt:lpstr>
      <vt:lpstr>GitHub</vt:lpstr>
      <vt:lpstr>GitHub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Version Control using Git</dc:title>
  <dc:creator>John Errol G. Santos</dc:creator>
  <cp:lastModifiedBy>John Errol G. Santos</cp:lastModifiedBy>
  <cp:revision>80</cp:revision>
  <dcterms:created xsi:type="dcterms:W3CDTF">2023-04-12T02:37:35Z</dcterms:created>
  <dcterms:modified xsi:type="dcterms:W3CDTF">2023-04-14T08:24:50Z</dcterms:modified>
</cp:coreProperties>
</file>