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6" r:id="rId38"/>
    <p:sldId id="291" r:id="rId39"/>
    <p:sldId id="292" r:id="rId40"/>
    <p:sldId id="293" r:id="rId41"/>
    <p:sldId id="294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81" y="2337864"/>
            <a:ext cx="6645572" cy="30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 smtClean="0"/>
              <a:t>Clients </a:t>
            </a:r>
            <a:r>
              <a:rPr lang="en-US" dirty="0"/>
              <a:t>don’t just check out the latest snapshot of the files; rather, they </a:t>
            </a:r>
            <a:r>
              <a:rPr lang="en-US" dirty="0" smtClean="0"/>
              <a:t>fully mirror </a:t>
            </a:r>
            <a:r>
              <a:rPr lang="en-US" dirty="0"/>
              <a:t>the repository, including its full </a:t>
            </a:r>
            <a:r>
              <a:rPr lang="en-US" dirty="0" smtClean="0"/>
              <a:t>history.</a:t>
            </a:r>
          </a:p>
          <a:p>
            <a:r>
              <a:rPr lang="en-US" dirty="0" smtClean="0"/>
              <a:t>If </a:t>
            </a:r>
            <a:r>
              <a:rPr lang="en-US" dirty="0"/>
              <a:t>any server dies, and these systems </a:t>
            </a:r>
            <a:r>
              <a:rPr lang="en-US" dirty="0" smtClean="0"/>
              <a:t>were collaborating </a:t>
            </a:r>
            <a:r>
              <a:rPr lang="en-US" dirty="0"/>
              <a:t>via that server, any of the client repositories can be copied back up to the server </a:t>
            </a:r>
            <a:r>
              <a:rPr lang="en-US" dirty="0" smtClean="0"/>
              <a:t>to restore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r>
              <a:rPr lang="en-US" dirty="0"/>
              <a:t>Every clone is really a full backup of all the 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2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664" y="344607"/>
            <a:ext cx="10018713" cy="1047466"/>
          </a:xfrm>
        </p:spPr>
        <p:txBody>
          <a:bodyPr/>
          <a:lstStyle/>
          <a:p>
            <a:r>
              <a:rPr lang="en-US" b="1" dirty="0"/>
              <a:t>Distributed Version Control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62" y="1520797"/>
            <a:ext cx="4261149" cy="50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379" y="2187054"/>
            <a:ext cx="10018713" cy="2303059"/>
          </a:xfrm>
        </p:spPr>
        <p:txBody>
          <a:bodyPr/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5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other systems store information as a list of </a:t>
            </a:r>
            <a:r>
              <a:rPr lang="en-US" dirty="0" smtClean="0"/>
              <a:t>file-based changes.</a:t>
            </a:r>
          </a:p>
          <a:p>
            <a:r>
              <a:rPr lang="en-US" dirty="0" smtClean="0"/>
              <a:t>Other systems </a:t>
            </a:r>
            <a:r>
              <a:rPr lang="en-US" dirty="0"/>
              <a:t>think of </a:t>
            </a:r>
            <a:r>
              <a:rPr lang="en-US" dirty="0" smtClean="0"/>
              <a:t>the information </a:t>
            </a:r>
            <a:r>
              <a:rPr lang="en-US" dirty="0"/>
              <a:t>they store as a set of files and the changes made to each </a:t>
            </a:r>
            <a:r>
              <a:rPr lang="en-US" dirty="0" smtClean="0"/>
              <a:t>file over </a:t>
            </a:r>
            <a:r>
              <a:rPr lang="en-US" dirty="0"/>
              <a:t>time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02" y="3684896"/>
            <a:ext cx="744006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720"/>
            <a:ext cx="10018713" cy="1047466"/>
          </a:xfrm>
        </p:spPr>
        <p:txBody>
          <a:bodyPr/>
          <a:lstStyle/>
          <a:p>
            <a:r>
              <a:rPr lang="en-US" b="1" dirty="0"/>
              <a:t>Snapshots, Not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1951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Git</a:t>
            </a:r>
            <a:r>
              <a:rPr lang="en-US" dirty="0"/>
              <a:t>, every time you commit, or save the state of </a:t>
            </a:r>
            <a:r>
              <a:rPr lang="en-US" dirty="0" smtClean="0"/>
              <a:t>your project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basically takes a picture of what all your files look like at that moment and stores </a:t>
            </a:r>
            <a:r>
              <a:rPr lang="en-US" dirty="0" smtClean="0"/>
              <a:t>a reference </a:t>
            </a:r>
            <a:r>
              <a:rPr lang="en-US" dirty="0"/>
              <a:t>to that snapshot</a:t>
            </a:r>
            <a:r>
              <a:rPr lang="en-US" dirty="0" smtClean="0"/>
              <a:t>.</a:t>
            </a:r>
          </a:p>
          <a:p>
            <a:r>
              <a:rPr lang="en-US" dirty="0"/>
              <a:t>To be efficient, if files have not changed, </a:t>
            </a:r>
            <a:r>
              <a:rPr lang="en-US" dirty="0" err="1"/>
              <a:t>Git</a:t>
            </a:r>
            <a:r>
              <a:rPr lang="en-US" dirty="0"/>
              <a:t> doesn’t store the file </a:t>
            </a:r>
            <a:r>
              <a:rPr lang="en-US" dirty="0" smtClean="0"/>
              <a:t>again, just </a:t>
            </a:r>
            <a:r>
              <a:rPr lang="en-US" dirty="0"/>
              <a:t>a link to the previous identical file it has already stored.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1" y="3684896"/>
            <a:ext cx="728764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/>
              <a:t>Nearly Every Operation Is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Most operations in </a:t>
            </a:r>
            <a:r>
              <a:rPr lang="en-US" dirty="0" err="1"/>
              <a:t>Git</a:t>
            </a:r>
            <a:r>
              <a:rPr lang="en-US" dirty="0"/>
              <a:t> need only local files and resources to operate — generally no information </a:t>
            </a:r>
            <a:r>
              <a:rPr lang="en-US" dirty="0" smtClean="0"/>
              <a:t>is needed </a:t>
            </a:r>
            <a:r>
              <a:rPr lang="en-US" dirty="0"/>
              <a:t>from another computer on your </a:t>
            </a:r>
            <a:r>
              <a:rPr lang="en-US" dirty="0" smtClean="0"/>
              <a:t>network</a:t>
            </a:r>
          </a:p>
          <a:p>
            <a:r>
              <a:rPr lang="en-US" dirty="0"/>
              <a:t>Because you have the entire history of the project </a:t>
            </a:r>
            <a:r>
              <a:rPr lang="en-US" dirty="0" smtClean="0"/>
              <a:t>right there </a:t>
            </a:r>
            <a:r>
              <a:rPr lang="en-US" dirty="0"/>
              <a:t>on your local disk, most operations seem almost instantaneous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</a:t>
            </a:r>
            <a:r>
              <a:rPr lang="en-US" dirty="0" smtClean="0"/>
              <a:t>the history </a:t>
            </a:r>
            <a:r>
              <a:rPr lang="en-US" dirty="0"/>
              <a:t>and display it for you — it simply reads it directly from your local database.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8255"/>
            <a:ext cx="10018713" cy="1047466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Has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462817"/>
          </a:xfrm>
        </p:spPr>
        <p:txBody>
          <a:bodyPr>
            <a:normAutofit/>
          </a:bodyPr>
          <a:lstStyle/>
          <a:p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it is impossible to change the contents of any file or directory without </a:t>
            </a:r>
            <a:r>
              <a:rPr lang="en-US" dirty="0" err="1" smtClean="0"/>
              <a:t>Git</a:t>
            </a:r>
            <a:r>
              <a:rPr lang="en-US" dirty="0" smtClean="0"/>
              <a:t> knowing about it.</a:t>
            </a:r>
          </a:p>
          <a:p>
            <a:r>
              <a:rPr lang="en-US" dirty="0" err="1"/>
              <a:t>Git</a:t>
            </a:r>
            <a:r>
              <a:rPr lang="en-US" dirty="0"/>
              <a:t> uses the checksum format of SHA-1 hash. This is a </a:t>
            </a:r>
            <a:r>
              <a:rPr lang="en-US" dirty="0" smtClean="0"/>
              <a:t>40-character string </a:t>
            </a:r>
            <a:r>
              <a:rPr lang="en-US" dirty="0"/>
              <a:t>composed of hexadecimal characters (0–9 and a–f) and calculated based on the contents of </a:t>
            </a:r>
            <a:r>
              <a:rPr lang="en-US" dirty="0" smtClean="0"/>
              <a:t>a file </a:t>
            </a:r>
            <a:r>
              <a:rPr lang="en-US" dirty="0"/>
              <a:t>or directory structure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24b9da6552252987aa493b52f8696cd6d3b00373</a:t>
            </a:r>
          </a:p>
        </p:txBody>
      </p:sp>
    </p:spTree>
    <p:extLst>
      <p:ext uri="{BB962C8B-B14F-4D97-AF65-F5344CB8AC3E}">
        <p14:creationId xmlns:p14="http://schemas.microsoft.com/office/powerpoint/2010/main" val="32532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1903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92073"/>
            <a:ext cx="10018713" cy="439912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runs on any OS</a:t>
            </a:r>
          </a:p>
          <a:p>
            <a:r>
              <a:rPr lang="en-US" dirty="0" smtClean="0"/>
              <a:t>But we will use the windows version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0"/>
            <a:ext cx="10018713" cy="1197591"/>
          </a:xfrm>
        </p:spPr>
        <p:txBody>
          <a:bodyPr/>
          <a:lstStyle/>
          <a:p>
            <a:r>
              <a:rPr lang="en-US" dirty="0" smtClean="0"/>
              <a:t>Remember these settings during 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03033"/>
            <a:ext cx="4763165" cy="371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1893506"/>
            <a:ext cx="476316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2594"/>
            <a:ext cx="10018713" cy="106111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5192"/>
            <a:ext cx="10018713" cy="4426425"/>
          </a:xfrm>
        </p:spPr>
        <p:txBody>
          <a:bodyPr>
            <a:normAutofit/>
          </a:bodyPr>
          <a:lstStyle/>
          <a:p>
            <a:r>
              <a:rPr lang="en-US" altLang="en-US" dirty="0"/>
              <a:t>Version Control </a:t>
            </a:r>
          </a:p>
          <a:p>
            <a:r>
              <a:rPr lang="en-US" altLang="en-US" dirty="0" smtClean="0"/>
              <a:t>Setup </a:t>
            </a:r>
            <a:r>
              <a:rPr lang="en-US" altLang="en-US" dirty="0" err="1"/>
              <a:t>G</a:t>
            </a:r>
            <a:r>
              <a:rPr lang="en-US" altLang="en-US" dirty="0" err="1" smtClean="0"/>
              <a:t>it</a:t>
            </a:r>
            <a:r>
              <a:rPr lang="en-US" altLang="en-US" dirty="0" smtClean="0"/>
              <a:t> </a:t>
            </a:r>
            <a:r>
              <a:rPr lang="en-US" altLang="en-US" dirty="0"/>
              <a:t>environment </a:t>
            </a:r>
          </a:p>
          <a:p>
            <a:r>
              <a:rPr lang="en-US" altLang="en-US" dirty="0"/>
              <a:t>Create a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/>
              <a:t>repository ( adding file, adding folder)</a:t>
            </a:r>
          </a:p>
          <a:p>
            <a:r>
              <a:rPr lang="en-US" altLang="en-US" dirty="0"/>
              <a:t>Checkout different version/ignore files</a:t>
            </a:r>
            <a:r>
              <a:rPr lang="en-US" altLang="en-US" dirty="0" smtClean="0"/>
              <a:t>…</a:t>
            </a:r>
          </a:p>
          <a:p>
            <a:r>
              <a:rPr lang="en-US" altLang="en-US" dirty="0" smtClean="0"/>
              <a:t>Fixing mistakes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, </a:t>
            </a:r>
            <a:r>
              <a:rPr lang="en-US" altLang="en-US" dirty="0" err="1"/>
              <a:t>Git</a:t>
            </a:r>
            <a:r>
              <a:rPr lang="en-US" altLang="en-US" dirty="0"/>
              <a:t> repository</a:t>
            </a:r>
          </a:p>
          <a:p>
            <a:r>
              <a:rPr lang="en-US" altLang="en-US" dirty="0" err="1"/>
              <a:t>Git</a:t>
            </a:r>
            <a:r>
              <a:rPr lang="en-US" altLang="en-US" dirty="0"/>
              <a:t> vs </a:t>
            </a:r>
            <a:r>
              <a:rPr lang="en-US" altLang="en-US" dirty="0" err="1" smtClean="0"/>
              <a:t>Github</a:t>
            </a:r>
            <a:endParaRPr lang="en-US" altLang="en-US" dirty="0" smtClean="0"/>
          </a:p>
          <a:p>
            <a:r>
              <a:rPr lang="en-US" altLang="en-US" dirty="0" smtClean="0"/>
              <a:t>Collaboration with other developers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71903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Identity</a:t>
            </a:r>
          </a:p>
          <a:p>
            <a:pPr lvl="1"/>
            <a:r>
              <a:rPr lang="en-US" dirty="0"/>
              <a:t>The first thing you should do when you install </a:t>
            </a:r>
            <a:r>
              <a:rPr lang="en-US" dirty="0" err="1"/>
              <a:t>Git</a:t>
            </a:r>
            <a:r>
              <a:rPr lang="en-US" dirty="0"/>
              <a:t> is to set your user name and email address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important because every </a:t>
            </a:r>
            <a:r>
              <a:rPr lang="en-US" dirty="0" err="1"/>
              <a:t>Git</a:t>
            </a:r>
            <a:r>
              <a:rPr lang="en-US" dirty="0"/>
              <a:t> commit uses this information, and it’s immutably baked into </a:t>
            </a:r>
            <a:r>
              <a:rPr lang="en-US" dirty="0" smtClean="0"/>
              <a:t>the commits </a:t>
            </a:r>
            <a:r>
              <a:rPr lang="en-US" dirty="0"/>
              <a:t>you start </a:t>
            </a:r>
            <a:r>
              <a:rPr lang="en-US" dirty="0" smtClean="0"/>
              <a:t>creating.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Identity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&lt;Name&gt;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--global user.name “Juan Dela Cruz”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&lt;email&gt;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“youremail@test.com”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</a:t>
            </a:r>
            <a:r>
              <a:rPr lang="en-US" b="1" dirty="0" smtClean="0"/>
              <a:t>Editor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the default text editor that will be used when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needs </a:t>
            </a:r>
            <a:r>
              <a:rPr lang="en-US" dirty="0"/>
              <a:t>you to type in a message. If not configured, </a:t>
            </a:r>
            <a:r>
              <a:rPr lang="en-US" dirty="0" err="1"/>
              <a:t>Git</a:t>
            </a:r>
            <a:r>
              <a:rPr lang="en-US" dirty="0"/>
              <a:t> uses your system’s default editor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9149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Your Editor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&lt;name&gt;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notepad</a:t>
            </a:r>
          </a:p>
          <a:p>
            <a:pPr lvl="1"/>
            <a:r>
              <a:rPr lang="en-US" dirty="0"/>
              <a:t>On a Windows system, if you want to use a different text editor, you must specify the full path to </a:t>
            </a:r>
            <a:r>
              <a:rPr lang="en-US" dirty="0" smtClean="0"/>
              <a:t>its executable </a:t>
            </a:r>
            <a:r>
              <a:rPr lang="en-US" dirty="0"/>
              <a:t>file. This can be different depending on how your editor is packaged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</a:t>
            </a:r>
            <a:r>
              <a:rPr lang="en-US" dirty="0" smtClean="0"/>
              <a:t>exe‘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notabbar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 -</a:t>
            </a:r>
            <a:r>
              <a:rPr lang="en-US" dirty="0" err="1"/>
              <a:t>noPlugin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57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60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291"/>
            <a:ext cx="10018713" cy="3124201"/>
          </a:xfrm>
        </p:spPr>
        <p:txBody>
          <a:bodyPr/>
          <a:lstStyle/>
          <a:p>
            <a:r>
              <a:rPr lang="en-US" b="1" dirty="0"/>
              <a:t>Your default branch </a:t>
            </a:r>
            <a:r>
              <a:rPr lang="en-US" b="1" dirty="0" smtClean="0"/>
              <a:t>name</a:t>
            </a:r>
          </a:p>
          <a:p>
            <a:pPr lvl="1"/>
            <a:r>
              <a:rPr lang="en-US" dirty="0"/>
              <a:t>By default </a:t>
            </a:r>
            <a:r>
              <a:rPr lang="en-US" dirty="0" err="1"/>
              <a:t>Git</a:t>
            </a:r>
            <a:r>
              <a:rPr lang="en-US" dirty="0"/>
              <a:t> will create a branch called master when you create a new repository with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init.</a:t>
            </a:r>
            <a:r>
              <a:rPr lang="en-US" dirty="0" smtClean="0"/>
              <a:t> From </a:t>
            </a:r>
            <a:r>
              <a:rPr lang="en-US" dirty="0" err="1"/>
              <a:t>Git</a:t>
            </a:r>
            <a:r>
              <a:rPr lang="en-US" dirty="0"/>
              <a:t> version 2.28 onwards, you can set a different name for the initial branch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‘Main’ is the standard usage of branch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2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/>
              <a:t>Your default branch name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init.defaultBranch</a:t>
            </a:r>
            <a:r>
              <a:rPr lang="en-US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082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smtClean="0"/>
              <a:t>First-time </a:t>
            </a:r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2137013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 your settings</a:t>
            </a:r>
            <a:endParaRPr lang="en-US" b="1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--list</a:t>
            </a:r>
          </a:p>
          <a:p>
            <a:r>
              <a:rPr lang="en-US" b="1" dirty="0" smtClean="0"/>
              <a:t>Check settings including where </a:t>
            </a:r>
            <a:r>
              <a:rPr lang="en-US" b="1" dirty="0" err="1" smtClean="0"/>
              <a:t>Git</a:t>
            </a:r>
            <a:r>
              <a:rPr lang="en-US" b="1" dirty="0" smtClean="0"/>
              <a:t> is installed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-l --show-origin</a:t>
            </a:r>
          </a:p>
        </p:txBody>
      </p:sp>
    </p:spTree>
    <p:extLst>
      <p:ext uri="{BB962C8B-B14F-4D97-AF65-F5344CB8AC3E}">
        <p14:creationId xmlns:p14="http://schemas.microsoft.com/office/powerpoint/2010/main" val="2482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45826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Working tree</a:t>
            </a:r>
            <a:r>
              <a:rPr lang="en-US" dirty="0"/>
              <a:t>: The set of nested directories and files that contain the project that's being worked on</a:t>
            </a:r>
            <a:r>
              <a:rPr lang="en-US" dirty="0" smtClean="0"/>
              <a:t>.</a:t>
            </a:r>
          </a:p>
          <a:p>
            <a:r>
              <a:rPr lang="en-US" b="1" dirty="0"/>
              <a:t>Repository (repo)</a:t>
            </a:r>
            <a:r>
              <a:rPr lang="en-US" dirty="0"/>
              <a:t>: The directory, located at the top level of a working tree, where </a:t>
            </a:r>
            <a:r>
              <a:rPr lang="en-US" dirty="0" err="1"/>
              <a:t>Git</a:t>
            </a:r>
            <a:r>
              <a:rPr lang="en-US" dirty="0"/>
              <a:t> keeps all the history and metadata for a project</a:t>
            </a:r>
            <a:r>
              <a:rPr lang="en-US" dirty="0" smtClean="0"/>
              <a:t>.</a:t>
            </a:r>
          </a:p>
          <a:p>
            <a:r>
              <a:rPr lang="en-US" b="1" dirty="0"/>
              <a:t>Hash</a:t>
            </a:r>
            <a:r>
              <a:rPr lang="en-US" dirty="0"/>
              <a:t>: A number produced by a hash function that represents the contents of a file or another object as a fixed number of digits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5030338"/>
          </a:xfrm>
        </p:spPr>
        <p:txBody>
          <a:bodyPr>
            <a:normAutofit/>
          </a:bodyPr>
          <a:lstStyle/>
          <a:p>
            <a:r>
              <a:rPr lang="en-US" b="1" dirty="0"/>
              <a:t>Object</a:t>
            </a:r>
            <a:r>
              <a:rPr lang="en-US" dirty="0"/>
              <a:t>: A </a:t>
            </a:r>
            <a:r>
              <a:rPr lang="en-US" dirty="0" err="1"/>
              <a:t>Git</a:t>
            </a:r>
            <a:r>
              <a:rPr lang="en-US" dirty="0"/>
              <a:t> repo contains four types of </a:t>
            </a:r>
            <a:r>
              <a:rPr lang="en-US" i="1" dirty="0"/>
              <a:t>objects,</a:t>
            </a:r>
            <a:r>
              <a:rPr lang="en-US" dirty="0"/>
              <a:t> each uniquely identified by an SHA-1 hash. A </a:t>
            </a:r>
            <a:r>
              <a:rPr lang="en-US" i="1" dirty="0"/>
              <a:t>blob</a:t>
            </a:r>
            <a:r>
              <a:rPr lang="en-US" dirty="0"/>
              <a:t> object contains an ordinary file. A </a:t>
            </a:r>
            <a:r>
              <a:rPr lang="en-US" i="1" dirty="0"/>
              <a:t>tree</a:t>
            </a:r>
            <a:r>
              <a:rPr lang="en-US" dirty="0"/>
              <a:t> object represents a directory; it contains names, hashes, and permissions. A </a:t>
            </a:r>
            <a:r>
              <a:rPr lang="en-US" i="1" dirty="0"/>
              <a:t>commit</a:t>
            </a:r>
            <a:r>
              <a:rPr lang="en-US" dirty="0"/>
              <a:t> object represents a specific version of the working tree. A </a:t>
            </a:r>
            <a:r>
              <a:rPr lang="en-US" i="1" dirty="0"/>
              <a:t>tag</a:t>
            </a:r>
            <a:r>
              <a:rPr lang="en-US" dirty="0"/>
              <a:t> is a name attached to a commit.</a:t>
            </a:r>
          </a:p>
          <a:p>
            <a:r>
              <a:rPr lang="en-US" b="1" dirty="0"/>
              <a:t>Commit</a:t>
            </a:r>
            <a:r>
              <a:rPr lang="en-US" dirty="0"/>
              <a:t>: When used as a verb, </a:t>
            </a:r>
            <a:r>
              <a:rPr lang="en-US" i="1" dirty="0"/>
              <a:t>commit</a:t>
            </a:r>
            <a:r>
              <a:rPr lang="en-US" dirty="0"/>
              <a:t> means to make a commit object. This action takes its name from commits to a database</a:t>
            </a:r>
            <a:r>
              <a:rPr lang="en-US" dirty="0" smtClean="0"/>
              <a:t>.</a:t>
            </a:r>
          </a:p>
          <a:p>
            <a:r>
              <a:rPr lang="en-US" b="1" dirty="0"/>
              <a:t>Branch</a:t>
            </a:r>
            <a:r>
              <a:rPr lang="en-US" dirty="0"/>
              <a:t>: A branch is a named series of linked commits. The most recent commit on a branch is called the </a:t>
            </a:r>
            <a:r>
              <a:rPr lang="en-US" i="1" dirty="0"/>
              <a:t>head</a:t>
            </a:r>
            <a:r>
              <a:rPr lang="en-US" dirty="0"/>
              <a:t>. The default branch, which is created when you initialize a repository, is called </a:t>
            </a:r>
            <a:r>
              <a:rPr lang="en-US" i="1" dirty="0"/>
              <a:t>main</a:t>
            </a:r>
            <a:r>
              <a:rPr lang="en-US" dirty="0"/>
              <a:t>, often named </a:t>
            </a:r>
            <a:r>
              <a:rPr lang="en-US" i="1" dirty="0"/>
              <a:t>master</a:t>
            </a:r>
            <a:r>
              <a:rPr lang="en-US" dirty="0"/>
              <a:t> in </a:t>
            </a:r>
            <a:r>
              <a:rPr lang="en-US" dirty="0" err="1"/>
              <a:t>Git</a:t>
            </a:r>
            <a:r>
              <a:rPr lang="en-US" dirty="0"/>
              <a:t>. The head of the current branch is named HEAD.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r>
              <a:rPr lang="en-US" b="1" dirty="0"/>
              <a:t>Remote</a:t>
            </a:r>
            <a:r>
              <a:rPr lang="en-US" dirty="0"/>
              <a:t>: A remote is a named reference to another </a:t>
            </a:r>
            <a:r>
              <a:rPr lang="en-US" dirty="0" err="1"/>
              <a:t>Git</a:t>
            </a:r>
            <a:r>
              <a:rPr lang="en-US" dirty="0"/>
              <a:t> repository. When you create a repo, </a:t>
            </a:r>
            <a:r>
              <a:rPr lang="en-US" dirty="0" err="1"/>
              <a:t>Git</a:t>
            </a:r>
            <a:r>
              <a:rPr lang="en-US" dirty="0"/>
              <a:t> creates a remote named origin that is the default remote for push and pull operations</a:t>
            </a:r>
            <a:r>
              <a:rPr lang="en-US" dirty="0" smtClean="0"/>
              <a:t>.</a:t>
            </a:r>
          </a:p>
          <a:p>
            <a:r>
              <a:rPr lang="en-US" b="1" dirty="0"/>
              <a:t>Commands</a:t>
            </a:r>
            <a:r>
              <a:rPr lang="en-US" dirty="0"/>
              <a:t>, </a:t>
            </a:r>
            <a:r>
              <a:rPr lang="en-US" b="1" dirty="0"/>
              <a:t>subcommands</a:t>
            </a:r>
            <a:r>
              <a:rPr lang="en-US" dirty="0"/>
              <a:t>, and </a:t>
            </a:r>
            <a:r>
              <a:rPr lang="en-US" b="1" dirty="0"/>
              <a:t>options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operations are performed by using commands like </a:t>
            </a:r>
            <a:r>
              <a:rPr lang="en-US" dirty="0" err="1"/>
              <a:t>git</a:t>
            </a:r>
            <a:r>
              <a:rPr lang="en-US" dirty="0"/>
              <a:t> push and </a:t>
            </a:r>
            <a:r>
              <a:rPr lang="en-US" dirty="0" err="1"/>
              <a:t>git</a:t>
            </a:r>
            <a:r>
              <a:rPr lang="en-US" dirty="0"/>
              <a:t> pull. </a:t>
            </a:r>
            <a:r>
              <a:rPr lang="en-US" dirty="0" err="1"/>
              <a:t>git</a:t>
            </a:r>
            <a:r>
              <a:rPr lang="en-US" dirty="0"/>
              <a:t> is the command, and push or pull is the subcommand.</a:t>
            </a:r>
          </a:p>
        </p:txBody>
      </p:sp>
    </p:spTree>
    <p:extLst>
      <p:ext uri="{BB962C8B-B14F-4D97-AF65-F5344CB8AC3E}">
        <p14:creationId xmlns:p14="http://schemas.microsoft.com/office/powerpoint/2010/main" val="77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6964" y="680114"/>
            <a:ext cx="4397375" cy="5562600"/>
          </a:xfrm>
        </p:spPr>
      </p:pic>
    </p:spTree>
    <p:extLst>
      <p:ext uri="{BB962C8B-B14F-4D97-AF65-F5344CB8AC3E}">
        <p14:creationId xmlns:p14="http://schemas.microsoft.com/office/powerpoint/2010/main" val="3262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19" y="330960"/>
            <a:ext cx="10018713" cy="103381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41" y="1871986"/>
            <a:ext cx="6021671" cy="3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6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8"/>
            <a:ext cx="10018713" cy="1020170"/>
          </a:xfrm>
        </p:spPr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a new project in a directory.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file to the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every change that has been made to the directory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Commit the change to the repository.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“What you did”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623496"/>
            <a:ext cx="746864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Tell what it does (Present tense)</a:t>
            </a:r>
          </a:p>
          <a:p>
            <a:r>
              <a:rPr lang="en-US" dirty="0" smtClean="0"/>
              <a:t>Keep lines to &lt;= 72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Bad : “Fix spelling”</a:t>
            </a:r>
          </a:p>
          <a:p>
            <a:pPr lvl="1"/>
            <a:r>
              <a:rPr lang="en-US" dirty="0" smtClean="0"/>
              <a:t>Good : “Fix the spacing of paragraph in the About page.”</a:t>
            </a:r>
          </a:p>
          <a:p>
            <a:r>
              <a:rPr lang="en-US" dirty="0" smtClean="0"/>
              <a:t>Example 2:</a:t>
            </a:r>
          </a:p>
          <a:p>
            <a:pPr lvl="1"/>
            <a:r>
              <a:rPr lang="en-US" dirty="0" smtClean="0"/>
              <a:t>Bad : “Fix syntax error”</a:t>
            </a:r>
          </a:p>
          <a:p>
            <a:pPr lvl="1"/>
            <a:r>
              <a:rPr lang="en-US" dirty="0" smtClean="0"/>
              <a:t>Good : “Fix validation input in the login module.”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Look at the history of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check all your commits</a:t>
            </a:r>
          </a:p>
          <a:p>
            <a:r>
              <a:rPr lang="en-US" dirty="0" smtClean="0"/>
              <a:t>To minimize details, use </a:t>
            </a: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smtClean="0"/>
              <a:t>To limit the list of logs, use </a:t>
            </a: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n&lt;number&gt; wherein number is the total logs to be displayed starting from HEAD.</a:t>
            </a:r>
          </a:p>
          <a:p>
            <a:r>
              <a:rPr lang="en-US" dirty="0" smtClean="0"/>
              <a:t>You can also view the file history using checkout.</a:t>
            </a:r>
          </a:p>
          <a:p>
            <a:pPr lvl="1"/>
            <a:r>
              <a:rPr lang="en-US" dirty="0" smtClean="0"/>
              <a:t>View the log commit</a:t>
            </a:r>
          </a:p>
          <a:p>
            <a:pPr lvl="1"/>
            <a:r>
              <a:rPr lang="en-US" dirty="0" smtClean="0"/>
              <a:t>Copy a part of the hast of the log you want to checkout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checkout &lt;hash&gt;</a:t>
            </a:r>
          </a:p>
        </p:txBody>
      </p:sp>
    </p:spTree>
    <p:extLst>
      <p:ext uri="{BB962C8B-B14F-4D97-AF65-F5344CB8AC3E}">
        <p14:creationId xmlns:p14="http://schemas.microsoft.com/office/powerpoint/2010/main" val="3347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Checkout </a:t>
            </a:r>
            <a:r>
              <a:rPr lang="en-US" sz="6000" b="1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17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sharing your code with others, there are often files or parts of your project, you do not want to 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fr-FR" dirty="0" smtClean="0"/>
              <a:t>Log </a:t>
            </a:r>
            <a:r>
              <a:rPr lang="fr-FR" dirty="0"/>
              <a:t>files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emporary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idden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/>
              <a:t>files</a:t>
            </a:r>
          </a:p>
          <a:p>
            <a:pPr lvl="1"/>
            <a:r>
              <a:rPr lang="fr-FR" dirty="0" smtClean="0"/>
              <a:t>Sensitive data</a:t>
            </a:r>
          </a:p>
          <a:p>
            <a:r>
              <a:rPr lang="en-US" dirty="0" err="1"/>
              <a:t>Git</a:t>
            </a:r>
            <a:r>
              <a:rPr lang="en-US" dirty="0"/>
              <a:t> can specify which files or parts of your project should be ignored by </a:t>
            </a:r>
            <a:r>
              <a:rPr lang="en-US" dirty="0" err="1"/>
              <a:t>Git</a:t>
            </a:r>
            <a:r>
              <a:rPr lang="en-US" dirty="0"/>
              <a:t> using a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will not track files and folders specified in .</a:t>
            </a:r>
            <a:r>
              <a:rPr lang="en-US" dirty="0" err="1"/>
              <a:t>gitignore</a:t>
            </a:r>
            <a:r>
              <a:rPr lang="en-US" dirty="0"/>
              <a:t>. However, the .</a:t>
            </a:r>
            <a:r>
              <a:rPr lang="en-US" dirty="0" err="1"/>
              <a:t>gitignore</a:t>
            </a:r>
            <a:r>
              <a:rPr lang="en-US" dirty="0"/>
              <a:t> file itself </a:t>
            </a:r>
            <a:r>
              <a:rPr lang="en-US" b="1" dirty="0"/>
              <a:t>IS</a:t>
            </a:r>
            <a:r>
              <a:rPr lang="en-US" dirty="0"/>
              <a:t> tracked by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86" y="1534914"/>
            <a:ext cx="8227459" cy="45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4"/>
            <a:ext cx="10018713" cy="1047466"/>
          </a:xfrm>
        </p:spPr>
        <p:txBody>
          <a:bodyPr/>
          <a:lstStyle/>
          <a:p>
            <a:r>
              <a:rPr lang="en-US" b="1" dirty="0"/>
              <a:t>What is version 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A version control system (VCS) is a program or set of programs that tracks changes to a collection of files</a:t>
            </a:r>
            <a:r>
              <a:rPr lang="en-US" dirty="0" smtClean="0"/>
              <a:t>.</a:t>
            </a:r>
          </a:p>
          <a:p>
            <a:r>
              <a:rPr lang="en-US" dirty="0"/>
              <a:t>One goal of a VCS is to easily recall earlier versions of individual files or of the entire project</a:t>
            </a:r>
            <a:r>
              <a:rPr lang="en-US" dirty="0" smtClean="0"/>
              <a:t>.</a:t>
            </a:r>
          </a:p>
          <a:p>
            <a:r>
              <a:rPr lang="en-US" dirty="0"/>
              <a:t>Another goal is to allow several team members to work on a project, even on the same files, at the same time without affecting each other's work.</a:t>
            </a:r>
          </a:p>
        </p:txBody>
      </p:sp>
    </p:spTree>
    <p:extLst>
      <p:ext uri="{BB962C8B-B14F-4D97-AF65-F5344CB8AC3E}">
        <p14:creationId xmlns:p14="http://schemas.microsoft.com/office/powerpoint/2010/main" val="2894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65996"/>
            <a:ext cx="10018713" cy="346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/>
              <a:t>Git</a:t>
            </a:r>
            <a:r>
              <a:rPr lang="en-US" sz="6000" b="1" dirty="0" smtClean="0"/>
              <a:t> Ignore </a:t>
            </a:r>
            <a:r>
              <a:rPr lang="en-US" sz="6000" b="1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38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Branching means you diverge from </a:t>
            </a:r>
            <a:r>
              <a:rPr lang="en-US" dirty="0" smtClean="0"/>
              <a:t>the main </a:t>
            </a:r>
            <a:r>
              <a:rPr lang="en-US" dirty="0"/>
              <a:t>line of development and continue to do work without messing with that main line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branches are effectively a pointer to a snapshot of your changes. When you want to add a new feature or fix a bug—no matter how big or how small—you spawn a new branch to encapsulate your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61" y="1433015"/>
            <a:ext cx="6756084" cy="46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58254"/>
            <a:ext cx="10018713" cy="1074761"/>
          </a:xfrm>
        </p:spPr>
        <p:txBody>
          <a:bodyPr/>
          <a:lstStyle/>
          <a:p>
            <a:r>
              <a:rPr lang="en-US" dirty="0" smtClean="0"/>
              <a:t>Merge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47" y="1629769"/>
            <a:ext cx="10018713" cy="4034052"/>
          </a:xfrm>
        </p:spPr>
        <p:txBody>
          <a:bodyPr>
            <a:normAutofit/>
          </a:bodyPr>
          <a:lstStyle/>
          <a:p>
            <a:r>
              <a:rPr lang="en-US" dirty="0"/>
              <a:t>Branching means you diverge from </a:t>
            </a:r>
            <a:r>
              <a:rPr lang="en-US" dirty="0" smtClean="0"/>
              <a:t>the main </a:t>
            </a:r>
            <a:r>
              <a:rPr lang="en-US" dirty="0"/>
              <a:t>line of development and continue to do work without messing with that main line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branches are effectively a pointer to a snapshot of your changes. When you want to add a new feature or fix a bug—no matter how big or how small—you spawn a new branch to encapsulate your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0959"/>
            <a:ext cx="10018713" cy="1047466"/>
          </a:xfrm>
        </p:spPr>
        <p:txBody>
          <a:bodyPr/>
          <a:lstStyle/>
          <a:p>
            <a:r>
              <a:rPr lang="en-US" b="1" dirty="0" smtClean="0"/>
              <a:t>Why version </a:t>
            </a:r>
            <a:r>
              <a:rPr lang="en-US" b="1" dirty="0"/>
              <a:t>control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Scenario : </a:t>
            </a:r>
            <a:r>
              <a:rPr lang="en-US" sz="2000" dirty="0"/>
              <a:t>Multiple students are doing a project together </a:t>
            </a:r>
          </a:p>
          <a:p>
            <a:r>
              <a:rPr lang="en-US" dirty="0"/>
              <a:t>Question: </a:t>
            </a:r>
            <a:r>
              <a:rPr lang="en-US" sz="2000" dirty="0"/>
              <a:t>Why not Google drive &amp; One drive ????</a:t>
            </a:r>
          </a:p>
          <a:p>
            <a:pPr marL="0" indent="0">
              <a:buNone/>
            </a:pPr>
            <a:r>
              <a:rPr lang="en-US" dirty="0" smtClean="0"/>
              <a:t>	Source </a:t>
            </a:r>
            <a:r>
              <a:rPr lang="en-US" dirty="0"/>
              <a:t>code management </a:t>
            </a:r>
            <a:r>
              <a:rPr lang="en-US" dirty="0" smtClean="0"/>
              <a:t>Vs. File </a:t>
            </a:r>
            <a:r>
              <a:rPr lang="en-US" dirty="0"/>
              <a:t>storage management</a:t>
            </a:r>
          </a:p>
        </p:txBody>
      </p:sp>
    </p:spTree>
    <p:extLst>
      <p:ext uri="{BB962C8B-B14F-4D97-AF65-F5344CB8AC3E}">
        <p14:creationId xmlns:p14="http://schemas.microsoft.com/office/powerpoint/2010/main" val="766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4607"/>
            <a:ext cx="10018713" cy="1047466"/>
          </a:xfrm>
        </p:spPr>
        <p:txBody>
          <a:bodyPr/>
          <a:lstStyle/>
          <a:p>
            <a:r>
              <a:rPr lang="en-US" b="1" dirty="0" smtClean="0"/>
              <a:t>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b="1" dirty="0"/>
              <a:t>Local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Centralized Version Control </a:t>
            </a:r>
            <a:r>
              <a:rPr lang="en-US" b="1" dirty="0" smtClean="0"/>
              <a:t>Systems</a:t>
            </a:r>
          </a:p>
          <a:p>
            <a:r>
              <a:rPr lang="en-US" b="1" dirty="0"/>
              <a:t>Distributed 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8102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Local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Many people’s version-control method of </a:t>
            </a:r>
            <a:r>
              <a:rPr lang="en-US" dirty="0" smtClean="0"/>
              <a:t>choice.</a:t>
            </a:r>
          </a:p>
          <a:p>
            <a:r>
              <a:rPr lang="en-US" dirty="0"/>
              <a:t>This approach is very common because it is so simple, </a:t>
            </a:r>
            <a:r>
              <a:rPr lang="en-US" dirty="0" smtClean="0"/>
              <a:t>but it </a:t>
            </a:r>
            <a:r>
              <a:rPr lang="en-US" dirty="0"/>
              <a:t>is also incredibly error prone</a:t>
            </a:r>
            <a:r>
              <a:rPr lang="en-US" dirty="0" smtClean="0"/>
              <a:t>.</a:t>
            </a:r>
          </a:p>
          <a:p>
            <a:r>
              <a:rPr lang="en-US" dirty="0"/>
              <a:t>It is easy to forget which directory you’re in and accidentally </a:t>
            </a:r>
            <a:r>
              <a:rPr lang="en-US" dirty="0" smtClean="0"/>
              <a:t>write to </a:t>
            </a:r>
            <a:r>
              <a:rPr lang="en-US" dirty="0"/>
              <a:t>the wrong file or copy over files you don’t mean to.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58255"/>
            <a:ext cx="10018713" cy="1047466"/>
          </a:xfrm>
        </p:spPr>
        <p:txBody>
          <a:bodyPr/>
          <a:lstStyle/>
          <a:p>
            <a:r>
              <a:rPr lang="en-US" b="1" dirty="0" smtClean="0"/>
              <a:t>Local Version Control Systems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373" y="1733267"/>
            <a:ext cx="545858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7311"/>
            <a:ext cx="10018713" cy="1047466"/>
          </a:xfrm>
        </p:spPr>
        <p:txBody>
          <a:bodyPr/>
          <a:lstStyle/>
          <a:p>
            <a:r>
              <a:rPr lang="en-US" b="1" dirty="0"/>
              <a:t>Centralized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3267"/>
            <a:ext cx="10018713" cy="4057933"/>
          </a:xfrm>
        </p:spPr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systems </a:t>
            </a:r>
            <a:r>
              <a:rPr lang="en-US" dirty="0"/>
              <a:t>have a single server that </a:t>
            </a:r>
            <a:r>
              <a:rPr lang="en-US" dirty="0" smtClean="0"/>
              <a:t>contains all </a:t>
            </a:r>
            <a:r>
              <a:rPr lang="en-US" dirty="0"/>
              <a:t>the versioned files, and a number of clients that check out files from that central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</a:t>
            </a:r>
            <a:r>
              <a:rPr lang="en-US" dirty="0"/>
              <a:t>knows to </a:t>
            </a:r>
            <a:r>
              <a:rPr lang="en-US" dirty="0" smtClean="0"/>
              <a:t>a certain </a:t>
            </a:r>
            <a:r>
              <a:rPr lang="en-US" dirty="0"/>
              <a:t>degree what everyone else on the project is doing.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432</TotalTime>
  <Words>1688</Words>
  <Application>Microsoft Office PowerPoint</Application>
  <PresentationFormat>Widescreen</PresentationFormat>
  <Paragraphs>147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Corbel</vt:lpstr>
      <vt:lpstr>Parallax</vt:lpstr>
      <vt:lpstr>Version Control using Git</vt:lpstr>
      <vt:lpstr>OBJECTIVES</vt:lpstr>
      <vt:lpstr>PowerPoint Presentation</vt:lpstr>
      <vt:lpstr>What is version control?</vt:lpstr>
      <vt:lpstr>Why version control?</vt:lpstr>
      <vt:lpstr>Types of version control</vt:lpstr>
      <vt:lpstr>Local Version Control Systems</vt:lpstr>
      <vt:lpstr>Local Version Control Systems</vt:lpstr>
      <vt:lpstr>Centralized Version Control Systems</vt:lpstr>
      <vt:lpstr>Centralized Version Control Systems</vt:lpstr>
      <vt:lpstr>Distributed Version Control Systems</vt:lpstr>
      <vt:lpstr>Distributed Version Control Systems</vt:lpstr>
      <vt:lpstr>Why use Git?</vt:lpstr>
      <vt:lpstr>Snapshots, Not Differences</vt:lpstr>
      <vt:lpstr>Snapshots, Not Differences</vt:lpstr>
      <vt:lpstr>Nearly Every Operation Is Local</vt:lpstr>
      <vt:lpstr>Git Has Integrity</vt:lpstr>
      <vt:lpstr>Git Installation</vt:lpstr>
      <vt:lpstr>Remember these settings during installation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First-time Git Setup</vt:lpstr>
      <vt:lpstr>Git Terminologies</vt:lpstr>
      <vt:lpstr>Git Terminologies</vt:lpstr>
      <vt:lpstr>Git Terminologies</vt:lpstr>
      <vt:lpstr>Git Architecture</vt:lpstr>
      <vt:lpstr>PowerPoint Presentation</vt:lpstr>
      <vt:lpstr>A simple Git workflow</vt:lpstr>
      <vt:lpstr>PowerPoint Presentation</vt:lpstr>
      <vt:lpstr>Commit Message</vt:lpstr>
      <vt:lpstr>Commit Message</vt:lpstr>
      <vt:lpstr>Look at the history of your code</vt:lpstr>
      <vt:lpstr>PowerPoint Presentation</vt:lpstr>
      <vt:lpstr>Ignoring Files</vt:lpstr>
      <vt:lpstr>Ignoring Files</vt:lpstr>
      <vt:lpstr>PowerPoint Presentation</vt:lpstr>
      <vt:lpstr>Git Branching</vt:lpstr>
      <vt:lpstr>Git Branching</vt:lpstr>
      <vt:lpstr>Merge a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Git</dc:title>
  <dc:creator>John Errol G. Santos</dc:creator>
  <cp:lastModifiedBy>John Errol G. Santos</cp:lastModifiedBy>
  <cp:revision>55</cp:revision>
  <dcterms:created xsi:type="dcterms:W3CDTF">2023-04-12T02:37:35Z</dcterms:created>
  <dcterms:modified xsi:type="dcterms:W3CDTF">2023-04-13T02:58:20Z</dcterms:modified>
</cp:coreProperties>
</file>