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2"/>
    <p:restoredTop sz="94673"/>
  </p:normalViewPr>
  <p:slideViewPr>
    <p:cSldViewPr snapToGrid="0" snapToObjects="1">
      <p:cViewPr>
        <p:scale>
          <a:sx n="138" d="100"/>
          <a:sy n="138" d="100"/>
        </p:scale>
        <p:origin x="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0BA40-49FB-854B-8F15-EEDDD953384C}" type="datetimeFigureOut">
              <a:t>2019. 9. 7.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7A014-893F-554E-B7B6-E2CBC1719E8F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593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7A014-893F-554E-B7B6-E2CBC1719E8F}" type="slidenum"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775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754A-9C9C-A041-8BD2-467BCC856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50EBBD-2CAD-6244-A6B6-41E77FB94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80039-64B4-D947-9C1E-5F67F102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352-E3A0-4848-BC42-4E0A5278B3F8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B55C2-A5D9-3142-BA82-FE8A6D53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F3AD8-17D0-EB4B-9BAE-DD5A0E7B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3D-E4B1-A246-9B6D-9A4399CBCA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055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F13AF-C989-7D48-898B-98B2D297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A2DB0-5646-6B4A-ACCF-7344E9968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ACFDD-D61D-0641-B632-D811A7A5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352-E3A0-4848-BC42-4E0A5278B3F8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2270D-EDA7-DA40-B739-6BAE6EB3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6154A-1935-A54D-BDA6-D9BDDDD1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3D-E4B1-A246-9B6D-9A4399CBCA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076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895C7E-D2A4-BE4C-B153-E9850C564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97FA81-C76B-9E40-ADF4-1586D6111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A5FF0-9AF4-4447-91A3-9886A6D0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352-E3A0-4848-BC42-4E0A5278B3F8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5232E-A3B2-114D-B13E-AC899758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45B89-8084-4C43-B241-C42AE484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3D-E4B1-A246-9B6D-9A4399CBCA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25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F4509-9685-3E4C-A891-83FB416A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247E9-76B3-1A42-BA62-3B745011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E676C-A04F-914B-B90F-0D3D489A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352-E3A0-4848-BC42-4E0A5278B3F8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9A09C-8776-3E4F-998A-F405CB27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7B86A-97A6-EA41-8E95-4DFB1734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3D-E4B1-A246-9B6D-9A4399CBCA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369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B7033-87D1-DE48-9DEF-6BFBF8BD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74C1D-0D1B-B546-B6DD-68B9F833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9F008-0858-E64A-82DB-68065B3E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352-E3A0-4848-BC42-4E0A5278B3F8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40D53-22AC-6542-9664-D86446EA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C8001-1A7B-6E44-9F61-9F2C1B27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3D-E4B1-A246-9B6D-9A4399CBCA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980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48657-4BB1-BF4E-9E3F-47448145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9327A-64F0-5943-B11D-E42DAB0BE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6D7BD-D935-5A4E-94C6-CB2CE601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951C1-FFE7-B741-8BE5-A35959C0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352-E3A0-4848-BC42-4E0A5278B3F8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567E8-9EF8-9842-BA10-CEF088B2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A81B1-369F-0B40-BA33-12761577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3D-E4B1-A246-9B6D-9A4399CBCA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17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5C727-2B68-BE44-8CBD-46CA0399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8847A-F308-434C-ADC2-1C1A16714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33D07-CBD3-3B4B-9AD3-08C027010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ADA8E7-A7C1-134A-BA78-423BF00CD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D4178F-5230-3147-8927-027E3AD59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E9C673-95A3-F748-8AEF-CF645036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352-E3A0-4848-BC42-4E0A5278B3F8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C2D762-CC07-1646-BC66-79F2777F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8B67EA-A8BA-5345-92CC-1904C2EB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3D-E4B1-A246-9B6D-9A4399CBCA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584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989C-1471-CF45-B64B-1F5ED26D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79326C-967E-B245-A74C-F1BC5AA7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352-E3A0-4848-BC42-4E0A5278B3F8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02CCF-6185-E448-8F8F-A19E6E2A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21DAC6-5ECA-6143-BEF1-CD74BE65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3D-E4B1-A246-9B6D-9A4399CBCA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2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47FAF7-FFA1-034A-A45F-7A281863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352-E3A0-4848-BC42-4E0A5278B3F8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3A23F-3F42-5743-AF27-17E17BF4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5E0B7F-D53B-1248-AB12-5BB6AD89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3D-E4B1-A246-9B6D-9A4399CBCA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293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451E9-D215-C645-9703-EC2C375F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3A69F-FFBA-F441-8653-12AD421E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2D9A9-788F-3F45-A311-29C41DCA7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0D17F-C50B-2B4D-8857-89A22D9A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352-E3A0-4848-BC42-4E0A5278B3F8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4D329-1E68-D644-808F-114329F5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44AF02-8EF1-3A4A-8C2E-B56966BE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3D-E4B1-A246-9B6D-9A4399CBCA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554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B7331-F3BB-E74A-91D7-FB909CB1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88A488-69E0-B045-ACB3-AD7B5804D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90B413-73C4-AA48-8020-88D1E7AA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32EBF-AA4A-644F-AFCF-04CB7621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352-E3A0-4848-BC42-4E0A5278B3F8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E6A6A-FB2E-0040-B40E-DE40F9AE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86392B-4B9D-9942-924C-9A05F4E9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3D-E4B1-A246-9B6D-9A4399CBCA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66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3AA4D8-855A-B84A-B86E-4913591E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CB1C8-A92C-044A-8F50-75CC91A54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ACB91-1494-BE45-A47E-2CBA3FAC6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1352-E3A0-4848-BC42-4E0A5278B3F8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A090B-CB5F-3746-A61C-7ACD20696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0EF0A-0F57-E342-94DE-F1779B8B6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FE3D-E4B1-A246-9B6D-9A4399CBCA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189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857CB2-949A-DC48-A52E-70EE2E53E354}"/>
              </a:ext>
            </a:extLst>
          </p:cNvPr>
          <p:cNvSpPr/>
          <p:nvPr/>
        </p:nvSpPr>
        <p:spPr>
          <a:xfrm>
            <a:off x="-10510" y="6456304"/>
            <a:ext cx="4001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000">
                <a:latin typeface="Times" pitchFamily="2" charset="0"/>
              </a:rPr>
              <a:t>Mathematics Expressions from wikipedia</a:t>
            </a:r>
          </a:p>
          <a:p>
            <a:r>
              <a:rPr lang="en" altLang="ko-KR" sz="1000">
                <a:latin typeface="Times" pitchFamily="2" charset="0"/>
              </a:rPr>
              <a:t>Copyright 2019 Tae-Hwan Jung</a:t>
            </a:r>
            <a:r>
              <a:rPr lang="en-US" altLang="ko-KR" sz="1000">
                <a:latin typeface="Times" pitchFamily="2" charset="0"/>
              </a:rPr>
              <a:t>(Github @graykode). </a:t>
            </a:r>
            <a:r>
              <a:rPr lang="en" altLang="ko-KR" sz="1000">
                <a:latin typeface="Times" pitchFamily="2" charset="0"/>
              </a:rPr>
              <a:t>All rights reserved.</a:t>
            </a:r>
            <a:r>
              <a:rPr lang="ko-KR" altLang="en-US" sz="1000">
                <a:latin typeface="Times" pitchFamily="2" charset="0"/>
              </a:rPr>
              <a:t> </a:t>
            </a:r>
            <a:endParaRPr lang="en-US" altLang="ko-KR" sz="1000">
              <a:latin typeface="Times" pitchFamily="2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64483C-C660-C74C-8A1D-730D8D07891E}"/>
              </a:ext>
            </a:extLst>
          </p:cNvPr>
          <p:cNvSpPr/>
          <p:nvPr/>
        </p:nvSpPr>
        <p:spPr>
          <a:xfrm>
            <a:off x="7112776" y="4354914"/>
            <a:ext cx="56137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dirty="0">
                <a:latin typeface="Times" pitchFamily="2" charset="0"/>
              </a:rPr>
              <a:t>Beta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4557FC-450C-924A-BE8A-98ED7EBC8FF9}"/>
              </a:ext>
            </a:extLst>
          </p:cNvPr>
          <p:cNvSpPr/>
          <p:nvPr/>
        </p:nvSpPr>
        <p:spPr>
          <a:xfrm>
            <a:off x="5137978" y="5309951"/>
            <a:ext cx="962123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dirty="0">
                <a:latin typeface="Times" pitchFamily="2" charset="0"/>
              </a:rPr>
              <a:t>Bernoulli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C7B1CD-7306-294A-952A-54E910497760}"/>
              </a:ext>
            </a:extLst>
          </p:cNvPr>
          <p:cNvSpPr/>
          <p:nvPr/>
        </p:nvSpPr>
        <p:spPr>
          <a:xfrm>
            <a:off x="5052906" y="4354914"/>
            <a:ext cx="95090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dirty="0">
                <a:latin typeface="Times" pitchFamily="2" charset="0"/>
              </a:rPr>
              <a:t>Binomial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B5F1951-0AB2-A240-9AD6-EBD72B1B8603}"/>
              </a:ext>
            </a:extLst>
          </p:cNvPr>
          <p:cNvCxnSpPr>
            <a:stCxn id="6" idx="0"/>
            <a:endCxn id="20" idx="2"/>
          </p:cNvCxnSpPr>
          <p:nvPr/>
        </p:nvCxnSpPr>
        <p:spPr>
          <a:xfrm flipH="1" flipV="1">
            <a:off x="5528357" y="4693468"/>
            <a:ext cx="90683" cy="61648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CD3ED5-6C8A-1441-978B-35CE94CA0AFE}"/>
              </a:ext>
            </a:extLst>
          </p:cNvPr>
          <p:cNvSpPr/>
          <p:nvPr/>
        </p:nvSpPr>
        <p:spPr>
          <a:xfrm>
            <a:off x="3177229" y="5202229"/>
            <a:ext cx="1489510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dirty="0">
                <a:latin typeface="Times" pitchFamily="2" charset="0"/>
              </a:rPr>
              <a:t>Multi-Bernoulli</a:t>
            </a:r>
          </a:p>
          <a:p>
            <a:pPr algn="ctr"/>
            <a:r>
              <a:rPr kumimoji="1" lang="en-US" altLang="ko-KR" sz="1200" dirty="0">
                <a:latin typeface="Times" pitchFamily="2" charset="0"/>
              </a:rPr>
              <a:t>(</a:t>
            </a:r>
            <a:r>
              <a:rPr lang="en" altLang="ko-KR" sz="1400">
                <a:latin typeface="Times" pitchFamily="2" charset="0"/>
              </a:rPr>
              <a:t>Categorical</a:t>
            </a:r>
            <a:r>
              <a:rPr kumimoji="1" lang="en-US" altLang="ko-KR" sz="1200" dirty="0">
                <a:latin typeface="Times" pitchFamily="2" charset="0"/>
              </a:rPr>
              <a:t>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EE97D7-D8CD-DF41-8B28-6E92D52E0CDD}"/>
              </a:ext>
            </a:extLst>
          </p:cNvPr>
          <p:cNvCxnSpPr>
            <a:cxnSpLocks/>
            <a:stCxn id="6" idx="1"/>
            <a:endCxn id="24" idx="3"/>
          </p:cNvCxnSpPr>
          <p:nvPr/>
        </p:nvCxnSpPr>
        <p:spPr>
          <a:xfrm flipH="1">
            <a:off x="4666739" y="5479228"/>
            <a:ext cx="47123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9C24CB-8A98-6C4F-8C92-24547ACC5537}"/>
              </a:ext>
            </a:extLst>
          </p:cNvPr>
          <p:cNvSpPr/>
          <p:nvPr/>
        </p:nvSpPr>
        <p:spPr>
          <a:xfrm>
            <a:off x="3296534" y="4365416"/>
            <a:ext cx="1260281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dirty="0">
                <a:latin typeface="Times" pitchFamily="2" charset="0"/>
              </a:rPr>
              <a:t>MultiNomial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1368E88-5406-E849-A23C-CA55A255E5C1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3921984" y="4703970"/>
            <a:ext cx="4691" cy="49825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BFD3770-4A6B-9D44-B48D-C8658C0D839B}"/>
              </a:ext>
            </a:extLst>
          </p:cNvPr>
          <p:cNvCxnSpPr>
            <a:cxnSpLocks/>
            <a:stCxn id="20" idx="1"/>
            <a:endCxn id="29" idx="3"/>
          </p:cNvCxnSpPr>
          <p:nvPr/>
        </p:nvCxnSpPr>
        <p:spPr>
          <a:xfrm flipH="1">
            <a:off x="4556815" y="4524191"/>
            <a:ext cx="496091" cy="1050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7C57C734-F2C8-E748-87D4-47035AD9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96" y="3740538"/>
            <a:ext cx="1260280" cy="515151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DADC6C4-C039-FC44-BD74-DC3F8DC17361}"/>
              </a:ext>
            </a:extLst>
          </p:cNvPr>
          <p:cNvGrpSpPr/>
          <p:nvPr/>
        </p:nvGrpSpPr>
        <p:grpSpPr>
          <a:xfrm>
            <a:off x="3323867" y="5775091"/>
            <a:ext cx="1373153" cy="553998"/>
            <a:chOff x="8550732" y="3184170"/>
            <a:chExt cx="1373153" cy="553998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82ADBB4-B6E2-A74E-B8F1-B2DA7C23C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0732" y="3184170"/>
              <a:ext cx="516439" cy="55399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09200BA-938B-F843-AC70-E39BC707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76788" y="3311399"/>
              <a:ext cx="747097" cy="275246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24771707-66E5-7642-9C80-A72ED923F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4131" y="5738866"/>
            <a:ext cx="1960398" cy="26611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6634F35-E75C-8D4D-9CBB-FD5AF01415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2299" y="3931601"/>
            <a:ext cx="1589695" cy="399421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FA90481-512D-C846-9C04-DCFF13ED4DAF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6003808" y="4524191"/>
            <a:ext cx="11089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E00E66A-D1A6-744F-93F7-13D20899845E}"/>
              </a:ext>
            </a:extLst>
          </p:cNvPr>
          <p:cNvSpPr/>
          <p:nvPr/>
        </p:nvSpPr>
        <p:spPr>
          <a:xfrm>
            <a:off x="1789398" y="4367150"/>
            <a:ext cx="91723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dirty="0">
                <a:latin typeface="Times" pitchFamily="2" charset="0"/>
              </a:rPr>
              <a:t>Dirichlet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51101BE-C15D-0A4F-8E7D-624DE3E0FD90}"/>
              </a:ext>
            </a:extLst>
          </p:cNvPr>
          <p:cNvCxnSpPr>
            <a:cxnSpLocks/>
            <a:stCxn id="29" idx="1"/>
            <a:endCxn id="55" idx="3"/>
          </p:cNvCxnSpPr>
          <p:nvPr/>
        </p:nvCxnSpPr>
        <p:spPr>
          <a:xfrm flipH="1">
            <a:off x="2706637" y="4534693"/>
            <a:ext cx="589897" cy="173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C55C2FC-0502-5F4D-979E-C2112A1EBAB4}"/>
              </a:ext>
            </a:extLst>
          </p:cNvPr>
          <p:cNvGrpSpPr/>
          <p:nvPr/>
        </p:nvGrpSpPr>
        <p:grpSpPr>
          <a:xfrm>
            <a:off x="1160725" y="4744901"/>
            <a:ext cx="1459537" cy="1194286"/>
            <a:chOff x="1014661" y="3926100"/>
            <a:chExt cx="1459537" cy="1194286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24228B7A-791D-2442-B9FE-E825CE905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1027" y="3926100"/>
              <a:ext cx="1085497" cy="515151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07BE73C-E6DD-B84A-A463-F808C0072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4661" y="4546997"/>
              <a:ext cx="1459537" cy="573389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C4172BB-0FD4-5940-B926-4ADF7C68F917}"/>
              </a:ext>
            </a:extLst>
          </p:cNvPr>
          <p:cNvGrpSpPr/>
          <p:nvPr/>
        </p:nvGrpSpPr>
        <p:grpSpPr>
          <a:xfrm>
            <a:off x="7796231" y="4111517"/>
            <a:ext cx="1927304" cy="833697"/>
            <a:chOff x="8277161" y="3916490"/>
            <a:chExt cx="1927304" cy="833697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67FFFFB0-C2BE-A047-9B77-D137EF8F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77161" y="3916490"/>
              <a:ext cx="1927304" cy="524761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A6718163-9D16-D744-BF15-F81BD1A29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17051" y="4509502"/>
              <a:ext cx="1101597" cy="240685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9C7AE58-B09D-BB4E-AB8E-BBA772F4E3B5}"/>
              </a:ext>
            </a:extLst>
          </p:cNvPr>
          <p:cNvGrpSpPr/>
          <p:nvPr/>
        </p:nvGrpSpPr>
        <p:grpSpPr>
          <a:xfrm>
            <a:off x="3592753" y="2610272"/>
            <a:ext cx="1205495" cy="655385"/>
            <a:chOff x="4577189" y="1196752"/>
            <a:chExt cx="1205495" cy="6553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DD7D360-A157-A04B-9CDA-167DF5F096E4}"/>
                </a:ext>
              </a:extLst>
            </p:cNvPr>
            <p:cNvSpPr/>
            <p:nvPr/>
          </p:nvSpPr>
          <p:spPr>
            <a:xfrm>
              <a:off x="4577189" y="1513583"/>
              <a:ext cx="938077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600" dirty="0">
                  <a:latin typeface="Times" pitchFamily="2" charset="0"/>
                </a:rPr>
                <a:t>Gaussian</a:t>
              </a: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4D07E7C-697F-DC4C-BC8A-CDB33C86B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65993" y="1196752"/>
              <a:ext cx="716691" cy="295108"/>
            </a:xfrm>
            <a:prstGeom prst="rect">
              <a:avLst/>
            </a:prstGeom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A61FC9-2E44-8847-A4DE-7D6AA36637D0}"/>
              </a:ext>
            </a:extLst>
          </p:cNvPr>
          <p:cNvSpPr/>
          <p:nvPr/>
        </p:nvSpPr>
        <p:spPr>
          <a:xfrm>
            <a:off x="4289561" y="1261044"/>
            <a:ext cx="114486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" altLang="ko-KR" sz="1600">
                <a:latin typeface="Times" pitchFamily="2" charset="0"/>
              </a:rPr>
              <a:t>chi-squared</a:t>
            </a:r>
            <a:endParaRPr kumimoji="1" lang="en-US" altLang="ko-KR" sz="1400" dirty="0">
              <a:latin typeface="Times" pitchFamily="2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C03F36F-839E-574E-83D0-1E0E2E4B5A14}"/>
              </a:ext>
            </a:extLst>
          </p:cNvPr>
          <p:cNvSpPr/>
          <p:nvPr/>
        </p:nvSpPr>
        <p:spPr>
          <a:xfrm>
            <a:off x="9974318" y="4733269"/>
            <a:ext cx="2034959" cy="2005379"/>
          </a:xfrm>
          <a:prstGeom prst="roundRect">
            <a:avLst>
              <a:gd name="adj" fmla="val 3567"/>
            </a:avLst>
          </a:prstGeom>
          <a:ln w="317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Times" pitchFamily="2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01ED558-1B43-8341-9169-C2398F6B9CCE}"/>
              </a:ext>
            </a:extLst>
          </p:cNvPr>
          <p:cNvCxnSpPr/>
          <p:nvPr/>
        </p:nvCxnSpPr>
        <p:spPr>
          <a:xfrm>
            <a:off x="10146495" y="4977735"/>
            <a:ext cx="36663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881A7-01B2-5048-BA3A-22C1B8B16D62}"/>
              </a:ext>
            </a:extLst>
          </p:cNvPr>
          <p:cNvSpPr/>
          <p:nvPr/>
        </p:nvSpPr>
        <p:spPr>
          <a:xfrm>
            <a:off x="10596652" y="4814090"/>
            <a:ext cx="92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ko-KR" sz="1400" dirty="0">
                <a:latin typeface="Times" pitchFamily="2" charset="0"/>
              </a:rPr>
              <a:t>Conjugate</a:t>
            </a:r>
            <a:endParaRPr lang="ko-KR" altLang="en-US" sz="14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DAFD13-5FAA-6441-A8A4-80968034CACA}"/>
              </a:ext>
            </a:extLst>
          </p:cNvPr>
          <p:cNvCxnSpPr/>
          <p:nvPr/>
        </p:nvCxnSpPr>
        <p:spPr>
          <a:xfrm>
            <a:off x="10146495" y="5300714"/>
            <a:ext cx="366638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50DB62-6A05-C249-96AA-B736B32A5100}"/>
              </a:ext>
            </a:extLst>
          </p:cNvPr>
          <p:cNvSpPr/>
          <p:nvPr/>
        </p:nvSpPr>
        <p:spPr>
          <a:xfrm>
            <a:off x="10596652" y="5150422"/>
            <a:ext cx="1034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ko-KR" sz="1400" dirty="0">
                <a:latin typeface="Times" pitchFamily="2" charset="0"/>
              </a:rPr>
              <a:t>Multi-Class</a:t>
            </a:r>
            <a:endParaRPr lang="ko-KR" altLang="en-US" sz="14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8C3D397-3012-7542-AAA5-CA5212FE8D18}"/>
              </a:ext>
            </a:extLst>
          </p:cNvPr>
          <p:cNvCxnSpPr/>
          <p:nvPr/>
        </p:nvCxnSpPr>
        <p:spPr>
          <a:xfrm>
            <a:off x="10157006" y="5626535"/>
            <a:ext cx="36663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DFF17E-C9AB-934D-A177-A8A35D516FF0}"/>
              </a:ext>
            </a:extLst>
          </p:cNvPr>
          <p:cNvSpPr/>
          <p:nvPr/>
        </p:nvSpPr>
        <p:spPr>
          <a:xfrm>
            <a:off x="10607163" y="5476243"/>
            <a:ext cx="7988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ko-KR" sz="1400" dirty="0">
                <a:latin typeface="Times" pitchFamily="2" charset="0"/>
              </a:rPr>
              <a:t>N Times</a:t>
            </a:r>
            <a:endParaRPr lang="ko-KR" altLang="en-US" sz="14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E2F430C-F569-E74B-A67F-52A8B7230AD0}"/>
              </a:ext>
            </a:extLst>
          </p:cNvPr>
          <p:cNvCxnSpPr/>
          <p:nvPr/>
        </p:nvCxnSpPr>
        <p:spPr>
          <a:xfrm>
            <a:off x="10167515" y="5936591"/>
            <a:ext cx="366638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3288F9B-9AC0-4E4C-AEE4-5587FED70DCF}"/>
              </a:ext>
            </a:extLst>
          </p:cNvPr>
          <p:cNvSpPr/>
          <p:nvPr/>
        </p:nvSpPr>
        <p:spPr>
          <a:xfrm>
            <a:off x="10612422" y="578629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400" dirty="0">
                <a:latin typeface="Times" pitchFamily="2" charset="0"/>
              </a:rPr>
              <a:t>Limit</a:t>
            </a:r>
            <a:endParaRPr lang="ko-KR" altLang="en-US" sz="140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9C1A94F-3701-C64B-8829-E189200A57CA}"/>
              </a:ext>
            </a:extLst>
          </p:cNvPr>
          <p:cNvCxnSpPr/>
          <p:nvPr/>
        </p:nvCxnSpPr>
        <p:spPr>
          <a:xfrm>
            <a:off x="10178025" y="6236136"/>
            <a:ext cx="366638" cy="0"/>
          </a:xfrm>
          <a:prstGeom prst="straightConnector1">
            <a:avLst/>
          </a:prstGeom>
          <a:ln w="19050">
            <a:solidFill>
              <a:srgbClr val="D883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054379C-6CDE-634E-9E22-A4DD4B63A0DD}"/>
              </a:ext>
            </a:extLst>
          </p:cNvPr>
          <p:cNvSpPr/>
          <p:nvPr/>
        </p:nvSpPr>
        <p:spPr>
          <a:xfrm>
            <a:off x="10611456" y="6103267"/>
            <a:ext cx="13436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100" dirty="0">
                <a:latin typeface="Times" pitchFamily="2" charset="0"/>
              </a:rPr>
              <a:t>Special Relationship</a:t>
            </a:r>
            <a:endParaRPr lang="ko-KR" altLang="en-US" sz="11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8427269-62EB-B046-B7E7-60176A6F9410}"/>
              </a:ext>
            </a:extLst>
          </p:cNvPr>
          <p:cNvSpPr/>
          <p:nvPr/>
        </p:nvSpPr>
        <p:spPr>
          <a:xfrm>
            <a:off x="10266278" y="6348582"/>
            <a:ext cx="1451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400" dirty="0">
                <a:solidFill>
                  <a:srgbClr val="C00000"/>
                </a:solidFill>
                <a:latin typeface="Times" pitchFamily="2" charset="0"/>
              </a:rPr>
              <a:t>(Conditional, etc)</a:t>
            </a:r>
            <a:endParaRPr lang="ko-KR" altLang="en-US" sz="1400">
              <a:solidFill>
                <a:srgbClr val="C0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0F4EFFF-ACA8-1D43-A417-D1C28471B5DC}"/>
              </a:ext>
            </a:extLst>
          </p:cNvPr>
          <p:cNvSpPr/>
          <p:nvPr/>
        </p:nvSpPr>
        <p:spPr>
          <a:xfrm>
            <a:off x="6527199" y="6299626"/>
            <a:ext cx="128753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dirty="0">
                <a:latin typeface="Times" pitchFamily="2" charset="0"/>
              </a:rPr>
              <a:t>Uniform(0,1)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1594758-6432-8E4C-A77A-406CCE25BE22}"/>
              </a:ext>
            </a:extLst>
          </p:cNvPr>
          <p:cNvCxnSpPr>
            <a:cxnSpLocks/>
            <a:stCxn id="37" idx="2"/>
            <a:endCxn id="93" idx="0"/>
          </p:cNvCxnSpPr>
          <p:nvPr/>
        </p:nvCxnSpPr>
        <p:spPr>
          <a:xfrm flipH="1">
            <a:off x="7170965" y="4693468"/>
            <a:ext cx="222497" cy="1606158"/>
          </a:xfrm>
          <a:prstGeom prst="straightConnector1">
            <a:avLst/>
          </a:prstGeom>
          <a:ln w="19050">
            <a:solidFill>
              <a:srgbClr val="D88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6A7A01D-0AE6-9147-91E5-AF6897BD953F}"/>
              </a:ext>
            </a:extLst>
          </p:cNvPr>
          <p:cNvSpPr/>
          <p:nvPr/>
        </p:nvSpPr>
        <p:spPr>
          <a:xfrm>
            <a:off x="6870913" y="5340728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200" i="0">
                <a:solidFill>
                  <a:srgbClr val="C00000"/>
                </a:solidFill>
                <a:effectLst/>
                <a:latin typeface="Times" pitchFamily="2" charset="0"/>
                <a:ea typeface="Apple SD Gothic Neo" panose="02000300000000000000" pitchFamily="2" charset="-127"/>
              </a:rPr>
              <a:t>α</a:t>
            </a:r>
            <a:r>
              <a:rPr lang="en-US" altLang="ko-KR" sz="1200" i="0">
                <a:solidFill>
                  <a:srgbClr val="C00000"/>
                </a:solidFill>
                <a:effectLst/>
                <a:latin typeface="Times" pitchFamily="2" charset="0"/>
                <a:ea typeface="Apple SD Gothic Neo" panose="02000300000000000000" pitchFamily="2" charset="-127"/>
              </a:rPr>
              <a:t>=1,</a:t>
            </a:r>
            <a:r>
              <a:rPr lang="el-GR" altLang="ko-KR" sz="1200">
                <a:solidFill>
                  <a:srgbClr val="C00000"/>
                </a:solidFill>
                <a:latin typeface="Times" pitchFamily="2" charset="0"/>
              </a:rPr>
              <a:t> </a:t>
            </a:r>
            <a:r>
              <a:rPr lang="en-US" altLang="ko-KR" sz="1200">
                <a:solidFill>
                  <a:srgbClr val="C00000"/>
                </a:solidFill>
                <a:latin typeface="Times" pitchFamily="2" charset="0"/>
              </a:rPr>
              <a:t> </a:t>
            </a:r>
            <a:r>
              <a:rPr lang="el-GR" altLang="ko-KR" sz="1200">
                <a:solidFill>
                  <a:srgbClr val="C00000"/>
                </a:solidFill>
                <a:latin typeface="Times" pitchFamily="2" charset="0"/>
              </a:rPr>
              <a:t>β</a:t>
            </a:r>
            <a:r>
              <a:rPr lang="en-US" altLang="ko-KR" sz="1200">
                <a:solidFill>
                  <a:srgbClr val="C00000"/>
                </a:solidFill>
                <a:latin typeface="Times" pitchFamily="2" charset="0"/>
              </a:rPr>
              <a:t>=1</a:t>
            </a:r>
            <a:endParaRPr lang="ko-KR" altLang="en-US" sz="1200">
              <a:solidFill>
                <a:srgbClr val="C00000"/>
              </a:solidFill>
              <a:latin typeface="Times" pitchFamily="2" charset="0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9936DA1-7D46-384C-BB97-A716EBCC46F6}"/>
              </a:ext>
            </a:extLst>
          </p:cNvPr>
          <p:cNvGrpSpPr/>
          <p:nvPr/>
        </p:nvGrpSpPr>
        <p:grpSpPr>
          <a:xfrm>
            <a:off x="6407385" y="2133020"/>
            <a:ext cx="2463844" cy="985285"/>
            <a:chOff x="6407403" y="1538493"/>
            <a:chExt cx="2463844" cy="985285"/>
          </a:xfrm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C05DC712-D725-7949-9E47-9E7C74C5C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07403" y="1538493"/>
              <a:ext cx="2463844" cy="551607"/>
            </a:xfrm>
            <a:prstGeom prst="rect">
              <a:avLst/>
            </a:prstGeom>
          </p:spPr>
        </p:pic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C8A8F39-BD4D-CA45-899F-A67A9DC38ED0}"/>
                </a:ext>
              </a:extLst>
            </p:cNvPr>
            <p:cNvSpPr/>
            <p:nvPr/>
          </p:nvSpPr>
          <p:spPr>
            <a:xfrm>
              <a:off x="7043427" y="2185224"/>
              <a:ext cx="835485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600" dirty="0">
                  <a:latin typeface="Times" pitchFamily="2" charset="0"/>
                </a:rPr>
                <a:t>Gamma</a:t>
              </a:r>
              <a:endParaRPr lang="ko-KR" altLang="en-US" sz="1600"/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9B1BC95-7D5A-E846-B03F-AFFE30E40ED9}"/>
              </a:ext>
            </a:extLst>
          </p:cNvPr>
          <p:cNvCxnSpPr>
            <a:stCxn id="37" idx="0"/>
            <a:endCxn id="118" idx="2"/>
          </p:cNvCxnSpPr>
          <p:nvPr/>
        </p:nvCxnSpPr>
        <p:spPr>
          <a:xfrm flipV="1">
            <a:off x="7393462" y="3118305"/>
            <a:ext cx="67690" cy="1236609"/>
          </a:xfrm>
          <a:prstGeom prst="straightConnector1">
            <a:avLst/>
          </a:prstGeom>
          <a:ln w="19050">
            <a:solidFill>
              <a:srgbClr val="D883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그림 123">
            <a:extLst>
              <a:ext uri="{FF2B5EF4-FFF2-40B4-BE49-F238E27FC236}">
                <a16:creationId xmlns:a16="http://schemas.microsoft.com/office/drawing/2014/main" id="{B4FC3B1C-B916-D94B-B5A2-0A77B349C9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19211" y="6177566"/>
            <a:ext cx="1488394" cy="573072"/>
          </a:xfrm>
          <a:prstGeom prst="rect">
            <a:avLst/>
          </a:prstGeom>
        </p:spPr>
      </p:pic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270FA48-FDA4-A243-8BEE-230E7CF1619B}"/>
              </a:ext>
            </a:extLst>
          </p:cNvPr>
          <p:cNvCxnSpPr>
            <a:stCxn id="118" idx="1"/>
            <a:endCxn id="70" idx="3"/>
          </p:cNvCxnSpPr>
          <p:nvPr/>
        </p:nvCxnSpPr>
        <p:spPr>
          <a:xfrm flipH="1">
            <a:off x="4530830" y="2949028"/>
            <a:ext cx="2512579" cy="147352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04B47E-2839-3345-81BB-B0D290DE8E08}"/>
              </a:ext>
            </a:extLst>
          </p:cNvPr>
          <p:cNvSpPr/>
          <p:nvPr/>
        </p:nvSpPr>
        <p:spPr>
          <a:xfrm>
            <a:off x="1499319" y="2652550"/>
            <a:ext cx="938078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dirty="0">
                <a:latin typeface="Times" pitchFamily="2" charset="0"/>
              </a:rPr>
              <a:t>Gaussian</a:t>
            </a:r>
          </a:p>
          <a:p>
            <a:pPr algn="ctr"/>
            <a:r>
              <a:rPr kumimoji="1" lang="en-US" altLang="ko-KR" sz="1600" dirty="0">
                <a:latin typeface="Times" pitchFamily="2" charset="0"/>
              </a:rPr>
              <a:t>Mixture</a:t>
            </a:r>
          </a:p>
        </p:txBody>
      </p: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0FE2D1E6-5273-1244-9F64-452F4A929883}"/>
              </a:ext>
            </a:extLst>
          </p:cNvPr>
          <p:cNvCxnSpPr>
            <a:cxnSpLocks/>
            <a:stCxn id="24" idx="1"/>
            <a:endCxn id="129" idx="3"/>
          </p:cNvCxnSpPr>
          <p:nvPr/>
        </p:nvCxnSpPr>
        <p:spPr>
          <a:xfrm rot="10800000">
            <a:off x="2437397" y="2944938"/>
            <a:ext cx="739832" cy="2534290"/>
          </a:xfrm>
          <a:prstGeom prst="curvedConnector3">
            <a:avLst>
              <a:gd name="adj1" fmla="val 50000"/>
            </a:avLst>
          </a:prstGeom>
          <a:ln w="19050">
            <a:solidFill>
              <a:srgbClr val="D88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5CAFBA87-4DB1-8B4E-A124-58E2D1599FF1}"/>
              </a:ext>
            </a:extLst>
          </p:cNvPr>
          <p:cNvCxnSpPr>
            <a:cxnSpLocks/>
            <a:stCxn id="70" idx="1"/>
            <a:endCxn id="150" idx="3"/>
          </p:cNvCxnSpPr>
          <p:nvPr/>
        </p:nvCxnSpPr>
        <p:spPr>
          <a:xfrm rot="10800000" flipV="1">
            <a:off x="2767651" y="3096379"/>
            <a:ext cx="825102" cy="563047"/>
          </a:xfrm>
          <a:prstGeom prst="curvedConnector3">
            <a:avLst>
              <a:gd name="adj1" fmla="val 50000"/>
            </a:avLst>
          </a:prstGeom>
          <a:ln w="19050">
            <a:solidFill>
              <a:srgbClr val="D88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046EA65-A36F-2C49-9F91-04434943E421}"/>
              </a:ext>
            </a:extLst>
          </p:cNvPr>
          <p:cNvSpPr/>
          <p:nvPr/>
        </p:nvSpPr>
        <p:spPr>
          <a:xfrm>
            <a:off x="1714157" y="3520927"/>
            <a:ext cx="1053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200">
                <a:solidFill>
                  <a:srgbClr val="C00000"/>
                </a:solidFill>
                <a:latin typeface="Times" pitchFamily="2" charset="0"/>
              </a:rPr>
              <a:t>multiplication</a:t>
            </a:r>
            <a:endParaRPr lang="ko-KR" altLang="en-US" sz="1200">
              <a:solidFill>
                <a:srgbClr val="C00000"/>
              </a:solidFill>
              <a:latin typeface="Times" pitchFamily="2" charset="0"/>
            </a:endParaRPr>
          </a:p>
        </p:txBody>
      </p:sp>
      <p:cxnSp>
        <p:nvCxnSpPr>
          <p:cNvPr id="156" name="구부러진 연결선[U] 155">
            <a:extLst>
              <a:ext uri="{FF2B5EF4-FFF2-40B4-BE49-F238E27FC236}">
                <a16:creationId xmlns:a16="http://schemas.microsoft.com/office/drawing/2014/main" id="{88F92523-7B27-044B-8170-19FEF4FD6D99}"/>
              </a:ext>
            </a:extLst>
          </p:cNvPr>
          <p:cNvCxnSpPr>
            <a:stCxn id="37" idx="0"/>
            <a:endCxn id="70" idx="2"/>
          </p:cNvCxnSpPr>
          <p:nvPr/>
        </p:nvCxnSpPr>
        <p:spPr>
          <a:xfrm rot="16200000" flipV="1">
            <a:off x="5182999" y="2144451"/>
            <a:ext cx="1089257" cy="3331670"/>
          </a:xfrm>
          <a:prstGeom prst="curvedConnector3">
            <a:avLst>
              <a:gd name="adj1" fmla="val 58888"/>
            </a:avLst>
          </a:prstGeom>
          <a:ln w="1905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E8FD654-9C11-FA4D-85E7-2A6E5082B605}"/>
                  </a:ext>
                </a:extLst>
              </p:cNvPr>
              <p:cNvSpPr txBox="1"/>
              <p:nvPr/>
            </p:nvSpPr>
            <p:spPr>
              <a:xfrm>
                <a:off x="5907089" y="3246497"/>
                <a:ext cx="2088644" cy="3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0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𝐺𝑎𝑚</m:t>
                          </m:r>
                          <m:r>
                            <a:rPr kumimoji="1" lang="en-US" altLang="ko-KR" sz="10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sz="10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ko-KR" sz="10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,1)</m:t>
                          </m:r>
                        </m:num>
                        <m:den>
                          <m:r>
                            <a:rPr kumimoji="1" lang="en-US" altLang="ko-KR" sz="10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𝐺𝑎𝑚</m:t>
                          </m:r>
                          <m:d>
                            <m:dPr>
                              <m:ctrlPr>
                                <a:rPr kumimoji="1" lang="en-US" altLang="ko-KR" sz="10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0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ko-KR" sz="10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kumimoji="1" lang="en-US" altLang="ko-KR" sz="10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10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𝐺𝑎𝑚</m:t>
                          </m:r>
                          <m:r>
                            <a:rPr kumimoji="1" lang="en-US" altLang="ko-KR" sz="10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sz="10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kumimoji="1" lang="en-US" altLang="ko-KR" sz="10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,1)</m:t>
                          </m:r>
                        </m:den>
                      </m:f>
                      <m:r>
                        <a:rPr kumimoji="1" lang="en-US" altLang="ko-KR" sz="10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10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kumimoji="1" lang="en-US" altLang="ko-KR" sz="10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0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ko-KR" sz="10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R" sz="10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ko-KR" sz="10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00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E8FD654-9C11-FA4D-85E7-2A6E5082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089" y="3246497"/>
                <a:ext cx="2088644" cy="320472"/>
              </a:xfrm>
              <a:prstGeom prst="rect">
                <a:avLst/>
              </a:prstGeom>
              <a:blipFill>
                <a:blip r:embed="rId15"/>
                <a:stretch>
                  <a:fillRect t="-3846" r="-602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1" name="그림 160">
            <a:extLst>
              <a:ext uri="{FF2B5EF4-FFF2-40B4-BE49-F238E27FC236}">
                <a16:creationId xmlns:a16="http://schemas.microsoft.com/office/drawing/2014/main" id="{D07617EF-DFCB-974D-AC6F-4FE5A2026B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26443" y="672066"/>
            <a:ext cx="2090882" cy="515932"/>
          </a:xfrm>
          <a:prstGeom prst="rect">
            <a:avLst/>
          </a:prstGeom>
        </p:spPr>
      </p:pic>
      <p:sp>
        <p:nvSpPr>
          <p:cNvPr id="165" name="AutoShape 6" descr="{\displaystyle k=\nu /2,\theta =2}">
            <a:extLst>
              <a:ext uri="{FF2B5EF4-FFF2-40B4-BE49-F238E27FC236}">
                <a16:creationId xmlns:a16="http://schemas.microsoft.com/office/drawing/2014/main" id="{E6D7E37E-8E64-1D42-AF0F-7DAA70D1D6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277" y="40855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87ACCC0-1DE0-BC44-96E1-A443B7EDB717}"/>
                  </a:ext>
                </a:extLst>
              </p:cNvPr>
              <p:cNvSpPr txBox="1"/>
              <p:nvPr/>
            </p:nvSpPr>
            <p:spPr>
              <a:xfrm>
                <a:off x="5350914" y="2191234"/>
                <a:ext cx="872410" cy="275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5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R" sz="105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05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05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kumimoji="1" lang="en-US" altLang="ko-KR" sz="105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R" sz="105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R" sz="1050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ko-KR" sz="105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kumimoji="1" lang="en-US" altLang="ko-KR" sz="105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ko-KR" altLang="en-US" sz="120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87ACCC0-1DE0-BC44-96E1-A443B7EDB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914" y="2191234"/>
                <a:ext cx="872410" cy="275973"/>
              </a:xfrm>
              <a:prstGeom prst="rect">
                <a:avLst/>
              </a:prstGeom>
              <a:blipFill>
                <a:blip r:embed="rId1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8EEA70C-65E2-CD44-ABBC-8E3686C4BFFA}"/>
              </a:ext>
            </a:extLst>
          </p:cNvPr>
          <p:cNvSpPr/>
          <p:nvPr/>
        </p:nvSpPr>
        <p:spPr>
          <a:xfrm>
            <a:off x="8818558" y="2752878"/>
            <a:ext cx="4219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050" b="0" i="0">
                <a:solidFill>
                  <a:srgbClr val="C00000"/>
                </a:solidFill>
                <a:effectLst/>
                <a:latin typeface="Times" pitchFamily="2" charset="0"/>
              </a:rPr>
              <a:t>α=1</a:t>
            </a:r>
            <a:endParaRPr lang="ko-KR" altLang="en-US" sz="1050">
              <a:solidFill>
                <a:srgbClr val="C00000"/>
              </a:solidFill>
              <a:latin typeface="Times" pitchFamily="2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4752A8C-9E9B-FB49-B758-1D2D3663D035}"/>
              </a:ext>
            </a:extLst>
          </p:cNvPr>
          <p:cNvSpPr/>
          <p:nvPr/>
        </p:nvSpPr>
        <p:spPr>
          <a:xfrm>
            <a:off x="9558676" y="2416876"/>
            <a:ext cx="1178528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" altLang="ko-KR" sz="1600">
                <a:latin typeface="Times" pitchFamily="2" charset="0"/>
              </a:rPr>
              <a:t>Exponential</a:t>
            </a:r>
            <a:endParaRPr kumimoji="1" lang="en-US" altLang="ko-KR" sz="1100" dirty="0">
              <a:latin typeface="Times" pitchFamily="2" charset="0"/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CBB05DF-4B50-3743-BBF3-871B0108CEC9}"/>
              </a:ext>
            </a:extLst>
          </p:cNvPr>
          <p:cNvCxnSpPr>
            <a:cxnSpLocks/>
            <a:stCxn id="118" idx="3"/>
            <a:endCxn id="168" idx="1"/>
          </p:cNvCxnSpPr>
          <p:nvPr/>
        </p:nvCxnSpPr>
        <p:spPr>
          <a:xfrm flipV="1">
            <a:off x="7878894" y="2586153"/>
            <a:ext cx="1679782" cy="362875"/>
          </a:xfrm>
          <a:prstGeom prst="straightConnector1">
            <a:avLst/>
          </a:prstGeom>
          <a:ln w="19050">
            <a:solidFill>
              <a:srgbClr val="D88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그림 177">
            <a:extLst>
              <a:ext uri="{FF2B5EF4-FFF2-40B4-BE49-F238E27FC236}">
                <a16:creationId xmlns:a16="http://schemas.microsoft.com/office/drawing/2014/main" id="{F73C765D-E4CA-2849-91CB-E25AD57F1A1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14931" y="1844668"/>
            <a:ext cx="1066017" cy="484553"/>
          </a:xfrm>
          <a:prstGeom prst="rect">
            <a:avLst/>
          </a:prstGeom>
        </p:spPr>
      </p:pic>
      <p:cxnSp>
        <p:nvCxnSpPr>
          <p:cNvPr id="182" name="구부러진 연결선[U] 181">
            <a:extLst>
              <a:ext uri="{FF2B5EF4-FFF2-40B4-BE49-F238E27FC236}">
                <a16:creationId xmlns:a16="http://schemas.microsoft.com/office/drawing/2014/main" id="{43D82D5F-39BC-0A46-821B-D461D9B7A40A}"/>
              </a:ext>
            </a:extLst>
          </p:cNvPr>
          <p:cNvCxnSpPr>
            <a:cxnSpLocks/>
            <a:stCxn id="118" idx="1"/>
            <a:endCxn id="73" idx="3"/>
          </p:cNvCxnSpPr>
          <p:nvPr/>
        </p:nvCxnSpPr>
        <p:spPr>
          <a:xfrm rot="10800000">
            <a:off x="5434427" y="1430322"/>
            <a:ext cx="1608983" cy="1518707"/>
          </a:xfrm>
          <a:prstGeom prst="curvedConnector3">
            <a:avLst>
              <a:gd name="adj1" fmla="val 50000"/>
            </a:avLst>
          </a:prstGeom>
          <a:ln w="19050">
            <a:solidFill>
              <a:srgbClr val="D88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그림 185">
            <a:extLst>
              <a:ext uri="{FF2B5EF4-FFF2-40B4-BE49-F238E27FC236}">
                <a16:creationId xmlns:a16="http://schemas.microsoft.com/office/drawing/2014/main" id="{0D3302F7-7586-E643-BA3D-9C014F790EF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45618" y="873507"/>
            <a:ext cx="570967" cy="534715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EF6AAF2-5F27-DA48-98C2-4D21EFE66485}"/>
              </a:ext>
            </a:extLst>
          </p:cNvPr>
          <p:cNvSpPr/>
          <p:nvPr/>
        </p:nvSpPr>
        <p:spPr>
          <a:xfrm>
            <a:off x="2326220" y="1022647"/>
            <a:ext cx="922048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" altLang="ko-KR" sz="1600">
                <a:latin typeface="Times" pitchFamily="2" charset="0"/>
              </a:rPr>
              <a:t>Student t</a:t>
            </a:r>
            <a:endParaRPr kumimoji="1" lang="en-US" altLang="ko-KR" sz="1400" dirty="0">
              <a:latin typeface="Times" pitchFamily="2" charset="0"/>
            </a:endParaRPr>
          </a:p>
        </p:txBody>
      </p:sp>
      <p:cxnSp>
        <p:nvCxnSpPr>
          <p:cNvPr id="188" name="구부러진 연결선[U] 187">
            <a:extLst>
              <a:ext uri="{FF2B5EF4-FFF2-40B4-BE49-F238E27FC236}">
                <a16:creationId xmlns:a16="http://schemas.microsoft.com/office/drawing/2014/main" id="{C137E5A8-6EAD-7749-9621-F91CF1CFDD23}"/>
              </a:ext>
            </a:extLst>
          </p:cNvPr>
          <p:cNvCxnSpPr>
            <a:cxnSpLocks/>
            <a:stCxn id="70" idx="0"/>
            <a:endCxn id="204" idx="3"/>
          </p:cNvCxnSpPr>
          <p:nvPr/>
        </p:nvCxnSpPr>
        <p:spPr>
          <a:xfrm rot="16200000" flipV="1">
            <a:off x="3550509" y="2415820"/>
            <a:ext cx="578056" cy="444510"/>
          </a:xfrm>
          <a:prstGeom prst="curvedConnector2">
            <a:avLst/>
          </a:prstGeom>
          <a:ln w="19050">
            <a:solidFill>
              <a:srgbClr val="D88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1BC564C5-F0AF-C64D-A744-D6AFCDF9D342}"/>
                  </a:ext>
                </a:extLst>
              </p:cNvPr>
              <p:cNvSpPr/>
              <p:nvPr/>
            </p:nvSpPr>
            <p:spPr>
              <a:xfrm>
                <a:off x="1475296" y="1614352"/>
                <a:ext cx="150291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 sz="1050" b="0" i="1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</a:rPr>
                  <a:t>Z is  Standard Gaussian</a:t>
                </a:r>
                <a:br>
                  <a:rPr lang="en-US" altLang="ko-KR" sz="1050" b="0" i="1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1050" b="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𝑑𝑒𝑔𝑟𝑒𝑒𝑠</m:t>
                      </m:r>
                      <m:r>
                        <a:rPr lang="en-US" altLang="ko-KR" sz="1050" b="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050" b="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𝑓𝑟𝑒𝑒𝑑𝑜𝑚</m:t>
                      </m:r>
                    </m:oMath>
                  </m:oMathPara>
                </a14:m>
                <a:endParaRPr lang="ko-KR" altLang="en-US" sz="105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1BC564C5-F0AF-C64D-A744-D6AFCDF9D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296" y="1614352"/>
                <a:ext cx="1502910" cy="4154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204228CD-87B0-9245-8B1D-1CCFA1A2DD76}"/>
              </a:ext>
            </a:extLst>
          </p:cNvPr>
          <p:cNvSpPr/>
          <p:nvPr/>
        </p:nvSpPr>
        <p:spPr>
          <a:xfrm>
            <a:off x="2679205" y="2179770"/>
            <a:ext cx="938077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dirty="0">
                <a:latin typeface="Times" pitchFamily="2" charset="0"/>
              </a:rPr>
              <a:t>Gaussian</a:t>
            </a: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16E29A70-D013-094B-8725-3B56D0693E2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52272" y="2557545"/>
            <a:ext cx="557062" cy="2329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9A2C2266-D9DE-8140-9A62-BB14ED7760C6}"/>
                  </a:ext>
                </a:extLst>
              </p:cNvPr>
              <p:cNvSpPr txBox="1"/>
              <p:nvPr/>
            </p:nvSpPr>
            <p:spPr>
              <a:xfrm>
                <a:off x="3897313" y="2294931"/>
                <a:ext cx="578813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0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sz="10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10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ko-KR" sz="10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kumimoji="1" lang="en-US" altLang="ko-KR" sz="10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ko-KR" altLang="en-US" sz="100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9A2C2266-D9DE-8140-9A62-BB14ED77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313" y="2294931"/>
                <a:ext cx="578813" cy="153888"/>
              </a:xfrm>
              <a:prstGeom prst="rect">
                <a:avLst/>
              </a:prstGeom>
              <a:blipFill>
                <a:blip r:embed="rId22"/>
                <a:stretch>
                  <a:fillRect l="-6522" r="-2174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9A6AC6BA-C174-BC4B-A65C-64EDC2084C36}"/>
              </a:ext>
            </a:extLst>
          </p:cNvPr>
          <p:cNvCxnSpPr>
            <a:stCxn id="204" idx="0"/>
            <a:endCxn id="187" idx="2"/>
          </p:cNvCxnSpPr>
          <p:nvPr/>
        </p:nvCxnSpPr>
        <p:spPr>
          <a:xfrm flipH="1" flipV="1">
            <a:off x="2787244" y="1361201"/>
            <a:ext cx="361000" cy="818569"/>
          </a:xfrm>
          <a:prstGeom prst="straightConnector1">
            <a:avLst/>
          </a:prstGeom>
          <a:ln w="19050">
            <a:solidFill>
              <a:srgbClr val="D88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[R] 215">
            <a:extLst>
              <a:ext uri="{FF2B5EF4-FFF2-40B4-BE49-F238E27FC236}">
                <a16:creationId xmlns:a16="http://schemas.microsoft.com/office/drawing/2014/main" id="{9E77CF81-DE68-3549-87CC-43DB1FBC3703}"/>
              </a:ext>
            </a:extLst>
          </p:cNvPr>
          <p:cNvCxnSpPr>
            <a:cxnSpLocks/>
            <a:stCxn id="73" idx="1"/>
            <a:endCxn id="196" idx="3"/>
          </p:cNvCxnSpPr>
          <p:nvPr/>
        </p:nvCxnSpPr>
        <p:spPr>
          <a:xfrm flipH="1">
            <a:off x="2978206" y="1430321"/>
            <a:ext cx="1311355" cy="391780"/>
          </a:xfrm>
          <a:prstGeom prst="line">
            <a:avLst/>
          </a:prstGeom>
          <a:ln w="19050">
            <a:solidFill>
              <a:srgbClr val="D88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5F69DB7F-0CCB-F94F-9B23-55F0E9141722}"/>
              </a:ext>
            </a:extLst>
          </p:cNvPr>
          <p:cNvSpPr/>
          <p:nvPr/>
        </p:nvSpPr>
        <p:spPr>
          <a:xfrm>
            <a:off x="2523528" y="127518"/>
            <a:ext cx="6960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ko-KR" sz="2000">
                <a:latin typeface="Times" pitchFamily="2" charset="0"/>
              </a:rPr>
              <a:t>Relationship of distribution probability focused on Deep Learning</a:t>
            </a:r>
            <a:endParaRPr kumimoji="1" lang="en-US" altLang="ko-KR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6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96</Words>
  <Application>Microsoft Macintosh PowerPoint</Application>
  <PresentationFormat>와이드스크린</PresentationFormat>
  <Paragraphs>33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정태환</dc:creator>
  <cp:lastModifiedBy>정태환</cp:lastModifiedBy>
  <cp:revision>106</cp:revision>
  <dcterms:created xsi:type="dcterms:W3CDTF">2019-09-06T04:41:33Z</dcterms:created>
  <dcterms:modified xsi:type="dcterms:W3CDTF">2019-09-07T12:29:58Z</dcterms:modified>
</cp:coreProperties>
</file>