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78" r:id="rId5"/>
    <p:sldId id="281" r:id="rId6"/>
    <p:sldId id="297" r:id="rId7"/>
    <p:sldId id="298" r:id="rId8"/>
    <p:sldId id="299" r:id="rId9"/>
    <p:sldId id="301" r:id="rId10"/>
    <p:sldId id="302" r:id="rId11"/>
    <p:sldId id="284" r:id="rId12"/>
    <p:sldId id="303" r:id="rId13"/>
    <p:sldId id="304" r:id="rId14"/>
    <p:sldId id="287" r:id="rId15"/>
    <p:sldId id="289" r:id="rId16"/>
    <p:sldId id="290" r:id="rId17"/>
    <p:sldId id="291" r:id="rId18"/>
    <p:sldId id="292" r:id="rId19"/>
    <p:sldId id="283" r:id="rId20"/>
    <p:sldId id="295" r:id="rId21"/>
    <p:sldId id="293" r:id="rId22"/>
    <p:sldId id="294" r:id="rId23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C285"/>
    <a:srgbClr val="FFD85B"/>
    <a:srgbClr val="000000"/>
    <a:srgbClr val="F7F7F7"/>
    <a:srgbClr val="222222"/>
    <a:srgbClr val="262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39A63F-D890-4AF4-95B1-A75BDF8F3D9F}" v="109" dt="2023-09-03T09:08:29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23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CEB73A-EAD8-4600-A937-149261040EA7}" type="datetime1">
              <a:rPr lang="it-IT" smtClean="0"/>
              <a:t>17/09/2023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578EB8-0800-413D-B171-4C9FED7732A0}" type="datetime1">
              <a:rPr lang="it-IT" noProof="0" smtClean="0"/>
              <a:t>17/09/2023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B38DECDD-C56B-4B99-815C-4DC374BD0502}" type="datetime1">
              <a:rPr lang="it-IT" noProof="0" smtClean="0"/>
              <a:t>17/09/2023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1270D5-CA2E-4CCE-B3E3-1ED4C617F5FD}" type="datetime1">
              <a:rPr lang="it-IT" noProof="0" smtClean="0"/>
              <a:t>17/09/2023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D02021-081D-4BCD-8619-111A80C86AA4}" type="datetime1">
              <a:rPr lang="it-IT" noProof="0" smtClean="0"/>
              <a:t>17/09/2023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2CFC9B-8199-4464-9645-214B6EFF3046}" type="datetime1">
              <a:rPr lang="it-IT" noProof="0" smtClean="0"/>
              <a:t>17/09/2023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8EC901-D7B4-418A-90B0-E5FCBA6FFEA7}" type="datetime1">
              <a:rPr lang="it-IT" noProof="0" smtClean="0"/>
              <a:t>17/09/2023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B961D9-E81B-44AF-B812-435DD72BA78F}" type="datetime1">
              <a:rPr lang="it-IT" noProof="0" smtClean="0"/>
              <a:t>17/09/2023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FF653A-F944-4ACA-BE4F-5261464A4CE1}" type="datetime1">
              <a:rPr lang="it-IT" noProof="0" smtClean="0"/>
              <a:t>17/09/2023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835D5-4872-4F83-9549-4195BD19C9E7}" type="datetime1">
              <a:rPr lang="it-IT" noProof="0" smtClean="0"/>
              <a:t>17/09/2023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5AFA1D-B403-4233-93F5-9C17BC134037}" type="datetime1">
              <a:rPr lang="it-IT" noProof="0" smtClean="0"/>
              <a:t>17/09/2023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037F34-7F89-47FC-B829-DD18E8CE430E}" type="datetime1">
              <a:rPr lang="it-IT" noProof="0" smtClean="0"/>
              <a:t>17/09/2023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945EFA-1B37-428A-B390-4F21411152A4}" type="datetime1">
              <a:rPr lang="it-IT" noProof="0" smtClean="0"/>
              <a:t>17/09/2023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A6877D91-AE2A-4013-A171-54DDAEEA4374}" type="datetime1">
              <a:rPr lang="it-IT" noProof="0" smtClean="0"/>
              <a:t>17/09/2023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oralis.io/introducing-the-moralis-big-evm-update-version-0-0-221/?utm_source=blog&amp;utm_medium=post&amp;utm_campaign=Truffle%2520Explained%2520%25E2%2580%2593%2520What%2520is%2520the%2520Truffle%2520Suite%253F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azmisahin.com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testo, schermata, cartone animato&#10;&#10;Descrizione generata automaticamente">
            <a:extLst>
              <a:ext uri="{FF2B5EF4-FFF2-40B4-BE49-F238E27FC236}">
                <a16:creationId xmlns:a16="http://schemas.microsoft.com/office/drawing/2014/main" id="{3CF07F4B-4A87-987A-1AAE-00B602288B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F13CB750-22C6-980D-573F-CA9C67A87535}"/>
              </a:ext>
            </a:extLst>
          </p:cNvPr>
          <p:cNvSpPr/>
          <p:nvPr/>
        </p:nvSpPr>
        <p:spPr>
          <a:xfrm>
            <a:off x="1009650" y="0"/>
            <a:ext cx="3914775" cy="5572125"/>
          </a:xfrm>
          <a:prstGeom prst="rect">
            <a:avLst/>
          </a:prstGeom>
          <a:solidFill>
            <a:srgbClr val="FF9933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Lottery</a:t>
            </a:r>
            <a:r>
              <a:rPr lang="it-IT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it-IT" sz="3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Dapp</a:t>
            </a:r>
            <a:endParaRPr lang="it-IT" sz="3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endParaRPr lang="it-IT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it-IT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it-IT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it-IT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it-IT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it-IT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it-IT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it-IT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it-IT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it-IT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it-IT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it-IT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it-IT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it-IT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it-IT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Progetto di Sicurezza dei dati</a:t>
            </a:r>
          </a:p>
        </p:txBody>
      </p:sp>
    </p:spTree>
    <p:extLst>
      <p:ext uri="{BB962C8B-B14F-4D97-AF65-F5344CB8AC3E}">
        <p14:creationId xmlns:p14="http://schemas.microsoft.com/office/powerpoint/2010/main" val="3659689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62C2A93-7ECD-10F4-FB60-80C210949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51" y="382812"/>
            <a:ext cx="8169348" cy="214902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D27B5C4-E780-8D77-754F-B528641D7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447" y="2859706"/>
            <a:ext cx="7986452" cy="2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10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95F26E-15B3-727C-C4EA-86B63C8F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Sugarpunch DEMO" panose="02000503000000020004" pitchFamily="50" charset="0"/>
              </a:rPr>
              <a:t>Architettura E TECNOLOGIE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D9B1CE8-DE26-1BA6-0313-37514AE42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534" y="1903600"/>
            <a:ext cx="5706238" cy="3138430"/>
          </a:xfrm>
          <a:prstGeom prst="rect">
            <a:avLst/>
          </a:prstGeom>
          <a:noFill/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A9C70064-6E66-E42B-FC86-95312DF13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624197"/>
            <a:ext cx="4389120" cy="3762294"/>
          </a:xfrm>
        </p:spPr>
        <p:txBody>
          <a:bodyPr>
            <a:normAutofit/>
          </a:bodyPr>
          <a:lstStyle/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L’architettura di una </a:t>
            </a:r>
            <a:r>
              <a:rPr lang="it-IT" dirty="0" err="1">
                <a:latin typeface="Poppins" panose="00000500000000000000" pitchFamily="2" charset="0"/>
                <a:cs typeface="Poppins" panose="00000500000000000000" pitchFamily="2" charset="0"/>
              </a:rPr>
              <a:t>Dapp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 è costruita su una rete decentralizzata che combina uno smart </a:t>
            </a:r>
            <a:r>
              <a:rPr lang="it-IT" dirty="0" err="1">
                <a:latin typeface="Poppins" panose="00000500000000000000" pitchFamily="2" charset="0"/>
                <a:cs typeface="Poppins" panose="00000500000000000000" pitchFamily="2" charset="0"/>
              </a:rPr>
              <a:t>contract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 e l'interfaccia utente di un front-end.</a:t>
            </a:r>
          </a:p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I componenti della </a:t>
            </a:r>
            <a:r>
              <a:rPr lang="it-IT" dirty="0" err="1">
                <a:latin typeface="Poppins" panose="00000500000000000000" pitchFamily="2" charset="0"/>
                <a:cs typeface="Poppins" panose="00000500000000000000" pitchFamily="2" charset="0"/>
              </a:rPr>
              <a:t>Dapp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 sono :</a:t>
            </a:r>
          </a:p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- blockchain di </a:t>
            </a:r>
            <a:r>
              <a:rPr lang="it-IT" dirty="0" err="1">
                <a:latin typeface="Poppins" panose="00000500000000000000" pitchFamily="2" charset="0"/>
                <a:cs typeface="Poppins" panose="00000500000000000000" pitchFamily="2" charset="0"/>
              </a:rPr>
              <a:t>Ethereum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 e EVM</a:t>
            </a:r>
          </a:p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- smart </a:t>
            </a:r>
            <a:r>
              <a:rPr lang="it-IT" dirty="0" err="1">
                <a:latin typeface="Poppins" panose="00000500000000000000" pitchFamily="2" charset="0"/>
                <a:cs typeface="Poppins" panose="00000500000000000000" pitchFamily="2" charset="0"/>
              </a:rPr>
              <a:t>contract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- interfaccia </a:t>
            </a:r>
            <a:r>
              <a:rPr lang="it-IT" dirty="0" err="1">
                <a:latin typeface="Poppins" panose="00000500000000000000" pitchFamily="2" charset="0"/>
                <a:cs typeface="Poppins" panose="00000500000000000000" pitchFamily="2" charset="0"/>
              </a:rPr>
              <a:t>frontend</a:t>
            </a:r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928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AD6FD4B-CB7F-DE16-584F-27434E9AFF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2431" t="10385" r="3686" b="6320"/>
          <a:stretch/>
        </p:blipFill>
        <p:spPr>
          <a:xfrm>
            <a:off x="6924675" y="2381250"/>
            <a:ext cx="4517929" cy="3699090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F95F26E-15B3-727C-C4EA-86B63C8F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it-IT" dirty="0">
                <a:latin typeface="Sugarpunch DEMO" panose="02000503000000020004" pitchFamily="50" charset="0"/>
              </a:rPr>
              <a:t>Architettura E TECNOLOGIE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CEFEFEB-E277-F49B-D375-8C1B8E4E3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49" y="2184315"/>
            <a:ext cx="5818171" cy="376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65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B8A3162-74FF-1E46-5CEA-E45C0F085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8399790" cy="173736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Sugarpunch DEMO" panose="02000503000000020004" pitchFamily="50" charset="0"/>
              </a:rPr>
              <a:t>Truffle &amp; GANACHE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35E2A0A8-F7FC-D4E6-C463-3790559B5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7371183" y="2948516"/>
            <a:ext cx="4561471" cy="2360560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624425B-3667-4E84-A184-52A059394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432" y="1838129"/>
            <a:ext cx="6288833" cy="4823927"/>
          </a:xfrm>
        </p:spPr>
        <p:txBody>
          <a:bodyPr>
            <a:normAutofit fontScale="25000" lnSpcReduction="20000"/>
          </a:bodyPr>
          <a:lstStyle/>
          <a:p>
            <a:endParaRPr lang="it-IT" sz="6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/>
            <a:r>
              <a:rPr lang="it-IT" sz="6400" b="0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Truffle</a:t>
            </a:r>
            <a:r>
              <a:rPr lang="it-IT" sz="64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Suite è un ecosistema per lo sviluppo di </a:t>
            </a:r>
            <a:r>
              <a:rPr lang="it-IT" sz="6400" b="0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dApp</a:t>
            </a:r>
            <a:r>
              <a:rPr lang="it-IT" sz="64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e si compone essenzialmente di tre parti diverse. </a:t>
            </a:r>
          </a:p>
          <a:p>
            <a:pPr algn="just"/>
            <a:r>
              <a:rPr lang="it-IT" sz="64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Queste tre parti sono </a:t>
            </a:r>
            <a:r>
              <a:rPr lang="it-IT" sz="6400" b="0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Truffle</a:t>
            </a:r>
            <a:r>
              <a:rPr lang="it-IT" sz="64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it-IT" sz="6400" b="0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Ganache</a:t>
            </a:r>
            <a:r>
              <a:rPr lang="it-IT" sz="64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e </a:t>
            </a:r>
            <a:r>
              <a:rPr lang="it-IT" sz="6400" b="0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Drizzle</a:t>
            </a:r>
            <a:r>
              <a:rPr lang="it-IT" sz="64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 Si tratta di un ecosistema consolidato utilizzato da un numero elevato di sviluppatori. Inoltre, l'obiettivo della </a:t>
            </a:r>
            <a:r>
              <a:rPr lang="it-IT" sz="6400" b="0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suiter</a:t>
            </a:r>
            <a:r>
              <a:rPr lang="it-IT" sz="6400" dirty="0"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it-IT" sz="6400" b="0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Truffle</a:t>
            </a:r>
            <a:r>
              <a:rPr lang="it-IT" sz="64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è garantire un processo di sviluppo più accessibile.</a:t>
            </a:r>
          </a:p>
          <a:p>
            <a:pPr algn="just" fontAlgn="base"/>
            <a:r>
              <a:rPr lang="it-IT" sz="6400" b="1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Truffle</a:t>
            </a:r>
            <a:r>
              <a:rPr lang="it-IT" sz="6400" b="1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</a:t>
            </a:r>
            <a:r>
              <a:rPr lang="it-IT" sz="64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— </a:t>
            </a:r>
            <a:r>
              <a:rPr lang="it-IT" sz="6400" b="0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Truffle</a:t>
            </a:r>
            <a:r>
              <a:rPr lang="it-IT" sz="64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è un ambiente di sviluppo che utilizza l' EVM</a:t>
            </a:r>
            <a:r>
              <a:rPr lang="it-IT" sz="6400" b="0" i="0" dirty="0">
                <a:effectLst/>
                <a:latin typeface="Poppins" panose="00000500000000000000" pitchFamily="2" charset="0"/>
                <a:cs typeface="Poppins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sz="64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(</a:t>
            </a:r>
            <a:r>
              <a:rPr lang="it-IT" sz="6400" b="0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Ethereum</a:t>
            </a:r>
            <a:r>
              <a:rPr lang="it-IT" sz="64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Virtual Machine) come base. </a:t>
            </a:r>
          </a:p>
          <a:p>
            <a:pPr algn="just" fontAlgn="base"/>
            <a:r>
              <a:rPr lang="it-IT" sz="64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Lo slogan di </a:t>
            </a:r>
            <a:r>
              <a:rPr lang="it-IT" sz="6400" b="0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Truffle</a:t>
            </a:r>
            <a:r>
              <a:rPr lang="it-IT" sz="64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è "Smart </a:t>
            </a:r>
            <a:r>
              <a:rPr lang="it-IT" sz="6400" b="0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Contracts</a:t>
            </a:r>
            <a:r>
              <a:rPr lang="it-IT" sz="64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Made </a:t>
            </a:r>
            <a:r>
              <a:rPr lang="it-IT" sz="6400" b="0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Sweeter</a:t>
            </a:r>
            <a:r>
              <a:rPr lang="it-IT" sz="64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", sta ad indicare che l'ambiente è specializzato nello sviluppo di smart </a:t>
            </a:r>
            <a:r>
              <a:rPr lang="it-IT" sz="6400" b="0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contract</a:t>
            </a:r>
            <a:r>
              <a:rPr lang="it-IT" sz="64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.</a:t>
            </a:r>
          </a:p>
          <a:p>
            <a:pPr algn="just" fontAlgn="base"/>
            <a:r>
              <a:rPr lang="it-IT" sz="6400" b="1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Ganache</a:t>
            </a:r>
            <a:r>
              <a:rPr lang="it-IT" sz="6400" b="1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</a:t>
            </a:r>
            <a:r>
              <a:rPr lang="it-IT" sz="64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— </a:t>
            </a:r>
            <a:r>
              <a:rPr lang="it-IT" sz="6400" b="0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Ganache</a:t>
            </a:r>
            <a:r>
              <a:rPr lang="it-IT" sz="64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è uno strumento per configurare la blockchain </a:t>
            </a:r>
            <a:r>
              <a:rPr lang="it-IT" sz="6400" b="0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Ethereum</a:t>
            </a:r>
            <a:r>
              <a:rPr lang="it-IT" sz="64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locale che </a:t>
            </a:r>
            <a:r>
              <a:rPr lang="it-IT" sz="6400" dirty="0">
                <a:latin typeface="Poppins" panose="00000500000000000000" pitchFamily="2" charset="0"/>
                <a:cs typeface="Poppins" panose="00000500000000000000" pitchFamily="2" charset="0"/>
              </a:rPr>
              <a:t>viene utilizzata </a:t>
            </a:r>
            <a:r>
              <a:rPr lang="it-IT" sz="64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per distribuire e testare i contratti intelligenti/</a:t>
            </a:r>
            <a:r>
              <a:rPr lang="it-IT" sz="6400" b="0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dApp</a:t>
            </a:r>
            <a:r>
              <a:rPr lang="it-IT" sz="64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prima di lanciarli su una catena autentica. </a:t>
            </a:r>
          </a:p>
          <a:p>
            <a:pPr algn="just" fontAlgn="base"/>
            <a:r>
              <a:rPr lang="it-IT" sz="64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 quanto tale, </a:t>
            </a:r>
            <a:r>
              <a:rPr lang="it-IT" sz="6400" b="0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Ganache</a:t>
            </a:r>
            <a:r>
              <a:rPr lang="it-IT" sz="64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consente agli sviluppatori di evitare di pagare tasse di gas non necessarie durante il processo di sviluppo</a:t>
            </a:r>
          </a:p>
          <a:p>
            <a:endParaRPr lang="it-IT" sz="29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2314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85CFBA-E687-7C34-9A91-BDD25E00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>
                <a:latin typeface="Sugarpunch DEMO" panose="02000503000000020004" pitchFamily="50" charset="0"/>
              </a:rPr>
              <a:t>SOLIDITY &amp; web3.js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3F21F6E-F570-485F-0195-6FA28C08F681}"/>
              </a:ext>
            </a:extLst>
          </p:cNvPr>
          <p:cNvSpPr txBox="1"/>
          <p:nvPr/>
        </p:nvSpPr>
        <p:spPr>
          <a:xfrm>
            <a:off x="6335485" y="1685817"/>
            <a:ext cx="55423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1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sz="1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it-IT" sz="1600" dirty="0" err="1">
                <a:latin typeface="Poppins" panose="00000500000000000000" pitchFamily="2" charset="0"/>
                <a:cs typeface="Poppins" panose="00000500000000000000" pitchFamily="2" charset="0"/>
              </a:rPr>
              <a:t>Solidity</a:t>
            </a:r>
            <a:r>
              <a:rPr lang="it-IT" sz="1600" dirty="0">
                <a:latin typeface="Poppins" panose="00000500000000000000" pitchFamily="2" charset="0"/>
                <a:cs typeface="Poppins" panose="00000500000000000000" pitchFamily="2" charset="0"/>
              </a:rPr>
              <a:t> è un linguaggio di alto livello orientato agli oggetti per l'implementazione di contratti intelligenti. I contratti intelligenti sono programmi che regolano il comportamento degli account all'interno dello stato </a:t>
            </a:r>
            <a:r>
              <a:rPr lang="it-IT" sz="1600" dirty="0" err="1">
                <a:latin typeface="Poppins" panose="00000500000000000000" pitchFamily="2" charset="0"/>
                <a:cs typeface="Poppins" panose="00000500000000000000" pitchFamily="2" charset="0"/>
              </a:rPr>
              <a:t>Ethereum</a:t>
            </a:r>
            <a:r>
              <a:rPr lang="it-IT" sz="16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96CDF59-5007-25CA-26AF-B3670C6C9C22}"/>
              </a:ext>
            </a:extLst>
          </p:cNvPr>
          <p:cNvSpPr txBox="1"/>
          <p:nvPr/>
        </p:nvSpPr>
        <p:spPr>
          <a:xfrm>
            <a:off x="837423" y="5274809"/>
            <a:ext cx="6097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latin typeface="Poppins" panose="00000500000000000000" pitchFamily="2" charset="0"/>
                <a:cs typeface="Poppins" panose="00000500000000000000" pitchFamily="2" charset="0"/>
              </a:rPr>
              <a:t>web3.js è una raccolta di librerie che ti permettono di interagire con un nodo </a:t>
            </a:r>
            <a:r>
              <a:rPr lang="it-IT" sz="1600" dirty="0" err="1">
                <a:latin typeface="Poppins" panose="00000500000000000000" pitchFamily="2" charset="0"/>
                <a:cs typeface="Poppins" panose="00000500000000000000" pitchFamily="2" charset="0"/>
              </a:rPr>
              <a:t>ethereum</a:t>
            </a:r>
            <a:r>
              <a:rPr lang="it-IT" sz="1600" dirty="0">
                <a:latin typeface="Poppins" panose="00000500000000000000" pitchFamily="2" charset="0"/>
                <a:cs typeface="Poppins" panose="00000500000000000000" pitchFamily="2" charset="0"/>
              </a:rPr>
              <a:t> locale o remoto tramite HTTP, IPC o </a:t>
            </a:r>
            <a:r>
              <a:rPr lang="it-IT" sz="1600" dirty="0" err="1">
                <a:latin typeface="Poppins" panose="00000500000000000000" pitchFamily="2" charset="0"/>
                <a:cs typeface="Poppins" panose="00000500000000000000" pitchFamily="2" charset="0"/>
              </a:rPr>
              <a:t>WebSocket</a:t>
            </a:r>
            <a:endParaRPr lang="it-IT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109B6B4-B1A5-5EAF-183C-6F671199A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084832"/>
            <a:ext cx="3571292" cy="238086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466D315-68D3-89FF-1C45-2C447CDA0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45" y="4369513"/>
            <a:ext cx="2728162" cy="232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26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1F3B72-2667-B336-95BF-2D65FE78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 err="1">
                <a:latin typeface="Sugarpunch DEMO" panose="02000503000000020004" pitchFamily="50" charset="0"/>
              </a:rPr>
              <a:t>React</a:t>
            </a:r>
            <a:r>
              <a:rPr lang="it-IT" sz="4000" dirty="0">
                <a:latin typeface="Sugarpunch DEMO" panose="02000503000000020004" pitchFamily="50" charset="0"/>
              </a:rPr>
              <a:t> &amp; </a:t>
            </a:r>
            <a:r>
              <a:rPr lang="it-IT" sz="4000" dirty="0" err="1">
                <a:latin typeface="Sugarpunch DEMO" panose="02000503000000020004" pitchFamily="50" charset="0"/>
              </a:rPr>
              <a:t>Metamask</a:t>
            </a:r>
            <a:endParaRPr lang="it-IT" sz="4000" dirty="0">
              <a:latin typeface="Sugarpunch DEMO" panose="02000503000000020004" pitchFamily="50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EC66DA0-4DBA-11C3-C9BE-B7D6D8C851B4}"/>
              </a:ext>
            </a:extLst>
          </p:cNvPr>
          <p:cNvSpPr txBox="1"/>
          <p:nvPr/>
        </p:nvSpPr>
        <p:spPr>
          <a:xfrm>
            <a:off x="3946850" y="4278646"/>
            <a:ext cx="79838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MetaMask</a:t>
            </a:r>
            <a:r>
              <a:rPr lang="it-IT" sz="1600" dirty="0">
                <a:latin typeface="Poppins" panose="00000500000000000000" pitchFamily="2" charset="0"/>
                <a:cs typeface="Poppins" panose="00000500000000000000" pitchFamily="2" charset="0"/>
              </a:rPr>
              <a:t> è un </a:t>
            </a:r>
            <a:r>
              <a:rPr lang="it-IT" sz="1600" dirty="0" err="1">
                <a:latin typeface="Poppins" panose="00000500000000000000" pitchFamily="2" charset="0"/>
                <a:cs typeface="Poppins" panose="00000500000000000000" pitchFamily="2" charset="0"/>
              </a:rPr>
              <a:t>wallet</a:t>
            </a:r>
            <a:r>
              <a:rPr lang="it-IT" sz="1600" dirty="0">
                <a:latin typeface="Poppins" panose="00000500000000000000" pitchFamily="2" charset="0"/>
                <a:cs typeface="Poppins" panose="00000500000000000000" pitchFamily="2" charset="0"/>
              </a:rPr>
              <a:t> di criptovaluta utilizzato per interagire con la blockchain di </a:t>
            </a:r>
            <a:r>
              <a:rPr lang="it-IT" sz="1600" dirty="0" err="1">
                <a:latin typeface="Poppins" panose="00000500000000000000" pitchFamily="2" charset="0"/>
                <a:cs typeface="Poppins" panose="00000500000000000000" pitchFamily="2" charset="0"/>
              </a:rPr>
              <a:t>Ethereum</a:t>
            </a:r>
            <a:r>
              <a:rPr lang="it-IT" sz="1600" dirty="0">
                <a:latin typeface="Poppins" panose="00000500000000000000" pitchFamily="2" charset="0"/>
                <a:cs typeface="Poppins" panose="00000500000000000000" pitchFamily="2" charset="0"/>
              </a:rPr>
              <a:t>. Consente agli utenti di accedere al proprio portafoglio </a:t>
            </a:r>
            <a:r>
              <a:rPr lang="it-IT" sz="1600" dirty="0" err="1">
                <a:latin typeface="Poppins" panose="00000500000000000000" pitchFamily="2" charset="0"/>
                <a:cs typeface="Poppins" panose="00000500000000000000" pitchFamily="2" charset="0"/>
              </a:rPr>
              <a:t>Ethereum</a:t>
            </a:r>
            <a:r>
              <a:rPr lang="it-IT" sz="1600" dirty="0">
                <a:latin typeface="Poppins" panose="00000500000000000000" pitchFamily="2" charset="0"/>
                <a:cs typeface="Poppins" panose="00000500000000000000" pitchFamily="2" charset="0"/>
              </a:rPr>
              <a:t> tramite un'estensione del browser o </a:t>
            </a:r>
            <a:r>
              <a:rPr lang="it-IT" sz="1600" dirty="0" err="1">
                <a:latin typeface="Poppins" panose="00000500000000000000" pitchFamily="2" charset="0"/>
                <a:cs typeface="Poppins" panose="00000500000000000000" pitchFamily="2" charset="0"/>
              </a:rPr>
              <a:t>un'app</a:t>
            </a:r>
            <a:r>
              <a:rPr lang="it-IT" sz="1600" dirty="0">
                <a:latin typeface="Poppins" panose="00000500000000000000" pitchFamily="2" charset="0"/>
                <a:cs typeface="Poppins" panose="00000500000000000000" pitchFamily="2" charset="0"/>
              </a:rPr>
              <a:t> mobile, che può quindi essere utilizzata per interagire con applicazioni decentralizzate.</a:t>
            </a:r>
          </a:p>
          <a:p>
            <a:r>
              <a:rPr lang="it-IT" sz="1600" dirty="0">
                <a:latin typeface="Poppins" panose="00000500000000000000" pitchFamily="2" charset="0"/>
                <a:cs typeface="Poppins" panose="00000500000000000000" pitchFamily="2" charset="0"/>
              </a:rPr>
              <a:t>Mediante </a:t>
            </a:r>
            <a:r>
              <a:rPr lang="it-IT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Metamask</a:t>
            </a:r>
            <a:r>
              <a:rPr lang="it-IT" sz="1600" dirty="0">
                <a:latin typeface="Poppins" panose="00000500000000000000" pitchFamily="2" charset="0"/>
                <a:cs typeface="Poppins" panose="00000500000000000000" pitchFamily="2" charset="0"/>
              </a:rPr>
              <a:t> gli utenti possono archiviare e gestire le chiavi dell'account, trasmettere transazioni, inviare e ricevere criptovalute e token basati su </a:t>
            </a:r>
            <a:r>
              <a:rPr lang="it-IT" sz="1600" dirty="0" err="1">
                <a:latin typeface="Poppins" panose="00000500000000000000" pitchFamily="2" charset="0"/>
                <a:cs typeface="Poppins" panose="00000500000000000000" pitchFamily="2" charset="0"/>
              </a:rPr>
              <a:t>Ethereum</a:t>
            </a:r>
            <a:r>
              <a:rPr lang="it-IT" sz="1600" dirty="0">
                <a:latin typeface="Poppins" panose="00000500000000000000" pitchFamily="2" charset="0"/>
                <a:cs typeface="Poppins" panose="00000500000000000000" pitchFamily="2" charset="0"/>
              </a:rPr>
              <a:t> e connettersi in modo sicuro ad applicazioni decentralizzate tramite un browser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C8ECA92-0F11-40E3-73C4-E3FADEBC8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79" y="3952875"/>
            <a:ext cx="2710295" cy="2710295"/>
          </a:xfrm>
          <a:prstGeom prst="rect">
            <a:avLst/>
          </a:prstGeom>
        </p:spPr>
      </p:pic>
      <p:pic>
        <p:nvPicPr>
          <p:cNvPr id="9" name="Immagine 8" descr="Immagine che contiene Elementi grafici, simbolo, Carattere, cerchio&#10;&#10;Descrizione generata automaticamente">
            <a:extLst>
              <a:ext uri="{FF2B5EF4-FFF2-40B4-BE49-F238E27FC236}">
                <a16:creationId xmlns:a16="http://schemas.microsoft.com/office/drawing/2014/main" id="{A7D809D5-E0A5-AF8C-0A69-7AA5AC63E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12154" y="1224206"/>
            <a:ext cx="2710295" cy="271029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29193ED-644E-E16C-6CDE-11001B5F0771}"/>
              </a:ext>
            </a:extLst>
          </p:cNvPr>
          <p:cNvSpPr txBox="1"/>
          <p:nvPr/>
        </p:nvSpPr>
        <p:spPr>
          <a:xfrm>
            <a:off x="697463" y="2182228"/>
            <a:ext cx="79146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 err="1">
                <a:latin typeface="Poppins" panose="00000500000000000000" pitchFamily="2" charset="0"/>
                <a:cs typeface="Poppins" panose="00000500000000000000" pitchFamily="2" charset="0"/>
              </a:rPr>
              <a:t>React</a:t>
            </a:r>
            <a:r>
              <a:rPr lang="it-IT" sz="1600" dirty="0">
                <a:latin typeface="Poppins" panose="00000500000000000000" pitchFamily="2" charset="0"/>
                <a:cs typeface="Poppins" panose="00000500000000000000" pitchFamily="2" charset="0"/>
              </a:rPr>
              <a:t> è una libreria JavaScript che mira a semplificare lo sviluppo di interfacce front-end.</a:t>
            </a:r>
          </a:p>
          <a:p>
            <a:r>
              <a:rPr lang="it-IT" sz="1600" dirty="0" err="1">
                <a:latin typeface="Poppins" panose="00000500000000000000" pitchFamily="2" charset="0"/>
                <a:cs typeface="Poppins" panose="00000500000000000000" pitchFamily="2" charset="0"/>
              </a:rPr>
              <a:t>React</a:t>
            </a:r>
            <a:r>
              <a:rPr lang="it-IT" sz="1600" dirty="0">
                <a:latin typeface="Poppins" panose="00000500000000000000" pitchFamily="2" charset="0"/>
                <a:cs typeface="Poppins" panose="00000500000000000000" pitchFamily="2" charset="0"/>
              </a:rPr>
              <a:t> viene utilizzato per creare applicazioni Web a pagina singola</a:t>
            </a:r>
          </a:p>
        </p:txBody>
      </p:sp>
    </p:spTree>
    <p:extLst>
      <p:ext uri="{BB962C8B-B14F-4D97-AF65-F5344CB8AC3E}">
        <p14:creationId xmlns:p14="http://schemas.microsoft.com/office/powerpoint/2010/main" val="1538881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7B1F98-1B8E-D494-8287-04716923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>
                <a:latin typeface="Sugarpunch DEMO" panose="02000503000000020004" pitchFamily="50" charset="0"/>
              </a:rPr>
              <a:t>MOCK-UP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5C61465-8373-F005-50D8-57FDFD878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941" y="1946515"/>
            <a:ext cx="9978931" cy="456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13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09713693-A023-613F-0CC1-E30A6C19DA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07"/>
          <a:stretch/>
        </p:blipFill>
        <p:spPr bwMode="auto">
          <a:xfrm>
            <a:off x="3275555" y="258270"/>
            <a:ext cx="3583301" cy="19253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BC92198-90DB-0BA6-D0F7-97DC35C3C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226" y="258270"/>
            <a:ext cx="4085783" cy="192535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88F75F0-8321-E545-DC96-584DD7E54FCB}"/>
              </a:ext>
            </a:extLst>
          </p:cNvPr>
          <p:cNvSpPr txBox="1"/>
          <p:nvPr/>
        </p:nvSpPr>
        <p:spPr>
          <a:xfrm>
            <a:off x="761200" y="548759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Messaggistica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6EE48CA-427F-E924-DFED-A28A5C19F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52" y="3118445"/>
            <a:ext cx="2609314" cy="131685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AD6C60E-6160-A950-2FA3-3BF681741C15}"/>
              </a:ext>
            </a:extLst>
          </p:cNvPr>
          <p:cNvSpPr txBox="1"/>
          <p:nvPr/>
        </p:nvSpPr>
        <p:spPr>
          <a:xfrm>
            <a:off x="3810028" y="3592204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Poppins" panose="00000500000000000000" pitchFamily="2" charset="0"/>
                <a:cs typeface="Poppins" panose="00000500000000000000" pitchFamily="2" charset="0"/>
              </a:rPr>
              <a:t>Count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 down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8D44EE1-2D9E-B885-22A9-6FC1F321A9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2773" y="4156274"/>
            <a:ext cx="2777896" cy="244345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2F59497-A485-B07E-A9E4-CBEC40C76485}"/>
              </a:ext>
            </a:extLst>
          </p:cNvPr>
          <p:cNvSpPr txBox="1"/>
          <p:nvPr/>
        </p:nvSpPr>
        <p:spPr>
          <a:xfrm>
            <a:off x="5293443" y="5370114"/>
            <a:ext cx="313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Elenco ultimi vincitori</a:t>
            </a:r>
          </a:p>
        </p:txBody>
      </p:sp>
    </p:spTree>
    <p:extLst>
      <p:ext uri="{BB962C8B-B14F-4D97-AF65-F5344CB8AC3E}">
        <p14:creationId xmlns:p14="http://schemas.microsoft.com/office/powerpoint/2010/main" val="162156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451CA3AE-EB7A-D574-BA18-3258E4E36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97" y="1351722"/>
            <a:ext cx="5307357" cy="307119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087B6BE-8A14-163F-C473-18244FBC0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131" y="3429000"/>
            <a:ext cx="5160871" cy="321609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1A3EC5D-7596-AE74-8E6F-5FC70BE180B1}"/>
              </a:ext>
            </a:extLst>
          </p:cNvPr>
          <p:cNvSpPr txBox="1"/>
          <p:nvPr/>
        </p:nvSpPr>
        <p:spPr>
          <a:xfrm>
            <a:off x="596347" y="387626"/>
            <a:ext cx="492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Report di Riepilogo dei biglietti acquistati </a:t>
            </a:r>
          </a:p>
        </p:txBody>
      </p:sp>
    </p:spTree>
    <p:extLst>
      <p:ext uri="{BB962C8B-B14F-4D97-AF65-F5344CB8AC3E}">
        <p14:creationId xmlns:p14="http://schemas.microsoft.com/office/powerpoint/2010/main" val="3290425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61EAD167-BF74-EC64-572D-59601838C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876" y="1529673"/>
            <a:ext cx="8339759" cy="495900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94CD5F2-4B5F-3AAD-5B34-6C5E06C960E0}"/>
              </a:ext>
            </a:extLst>
          </p:cNvPr>
          <p:cNvSpPr txBox="1"/>
          <p:nvPr/>
        </p:nvSpPr>
        <p:spPr>
          <a:xfrm>
            <a:off x="258417" y="721374"/>
            <a:ext cx="643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Pannello di controllo utilizzato dal titolare della lotteria </a:t>
            </a:r>
          </a:p>
        </p:txBody>
      </p:sp>
    </p:spTree>
    <p:extLst>
      <p:ext uri="{BB962C8B-B14F-4D97-AF65-F5344CB8AC3E}">
        <p14:creationId xmlns:p14="http://schemas.microsoft.com/office/powerpoint/2010/main" val="170095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7BD68-A243-06BA-03D7-3624C82B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78" y="382614"/>
            <a:ext cx="9720072" cy="1390202"/>
          </a:xfrm>
        </p:spPr>
        <p:txBody>
          <a:bodyPr/>
          <a:lstStyle/>
          <a:p>
            <a:r>
              <a:rPr lang="it-IT" dirty="0">
                <a:latin typeface="Sugarpunch DEMO" panose="02000503000000020004" pitchFamily="50" charset="0"/>
              </a:rPr>
              <a:t>INTRODUZIONE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C0AA2AD-4574-34BB-69DE-1503EEDEB5E2}"/>
              </a:ext>
            </a:extLst>
          </p:cNvPr>
          <p:cNvSpPr txBox="1"/>
          <p:nvPr/>
        </p:nvSpPr>
        <p:spPr>
          <a:xfrm>
            <a:off x="690463" y="1903444"/>
            <a:ext cx="11284987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5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Lottery</a:t>
            </a:r>
            <a:r>
              <a:rPr lang="it-IT" sz="15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it-IT" sz="15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DApp</a:t>
            </a:r>
            <a:r>
              <a:rPr lang="it-IT" sz="15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è un'applicazione decentralizzata il cui aspetto fondamentale è lo Smart Contract che viene distribuito sulla blockchain di </a:t>
            </a:r>
            <a:r>
              <a:rPr lang="it-IT" sz="15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Ethereum</a:t>
            </a:r>
            <a:r>
              <a:rPr lang="it-IT" sz="15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ed è responsabile della costruzione delle lotterie decentralizzate. </a:t>
            </a:r>
          </a:p>
          <a:p>
            <a:pPr algn="just"/>
            <a:endParaRPr lang="it-IT" sz="150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algn="just"/>
            <a:r>
              <a:rPr lang="it-IT" sz="15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Il titolare del contratto (</a:t>
            </a:r>
            <a:r>
              <a:rPr lang="it-IT" sz="15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Owner</a:t>
            </a:r>
            <a:r>
              <a:rPr lang="it-IT" sz="15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) è il solo che può attivare la lotteria. </a:t>
            </a:r>
          </a:p>
          <a:p>
            <a:pPr algn="just"/>
            <a:r>
              <a:rPr lang="it-IT" sz="15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In fase di inizializzazione, il titolare può stabilire alcuni paramenti come la durata della lotteria e il costo del biglietto mentre dati come il valore della commissione che riceverà una volta chiusa la lotteria sono impostati a livello di contratto.</a:t>
            </a:r>
          </a:p>
          <a:p>
            <a:pPr algn="just"/>
            <a:endParaRPr lang="it-IT" sz="150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algn="just"/>
            <a:r>
              <a:rPr lang="it-IT" sz="15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Con l’apertura della lotteria si va ad attivare la finestra di gioco che consente l’acquisto dei biglietti.</a:t>
            </a:r>
          </a:p>
          <a:p>
            <a:pPr algn="just"/>
            <a:endParaRPr lang="it-IT" sz="150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algn="just"/>
            <a:r>
              <a:rPr lang="it-IT" sz="15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I giocatori ("Giocatore1", " Giocatore2", ecc.) acquistano i biglietti della lotteria e le loro probabilità di vincita sono direttamente correlate alla proporzione del totale dei biglietti in sospeso che detengono per quella lotteria. </a:t>
            </a:r>
          </a:p>
          <a:p>
            <a:pPr algn="just"/>
            <a:endParaRPr lang="it-IT" sz="150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algn="just"/>
            <a:r>
              <a:rPr lang="it-IT" sz="15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L’acquisto può avvenire solo dopo aver effettuato l’accesso sul proprio </a:t>
            </a:r>
            <a:r>
              <a:rPr lang="it-IT" sz="15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Wallet</a:t>
            </a:r>
            <a:r>
              <a:rPr lang="it-IT" sz="15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. I giocatori nella loro area utente possono consultare i biglietti acquistati e i biglietti vinti.</a:t>
            </a:r>
          </a:p>
          <a:p>
            <a:pPr algn="just"/>
            <a:endParaRPr lang="it-IT" sz="150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algn="just"/>
            <a:r>
              <a:rPr lang="it-IT" sz="15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Solo dopo la chiusura della finestra di gioco, può verificarsi un'estrazione.  La finestra di gioco viene chiusa con il raggiungimento di un </a:t>
            </a:r>
            <a:r>
              <a:rPr lang="it-IT" sz="15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timestamp</a:t>
            </a:r>
            <a:r>
              <a:rPr lang="it-IT" sz="15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.</a:t>
            </a:r>
          </a:p>
          <a:p>
            <a:pPr algn="just"/>
            <a:r>
              <a:rPr lang="it-IT" sz="15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L’estrazione e la chiusura effettiva della lotteria possono essere eseguite solo dal titolare</a:t>
            </a:r>
          </a:p>
        </p:txBody>
      </p:sp>
    </p:spTree>
    <p:extLst>
      <p:ext uri="{BB962C8B-B14F-4D97-AF65-F5344CB8AC3E}">
        <p14:creationId xmlns:p14="http://schemas.microsoft.com/office/powerpoint/2010/main" val="117795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05A80FA6-AE67-7C49-B613-DFB4097108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77" b="14277"/>
          <a:stretch/>
        </p:blipFill>
        <p:spPr>
          <a:xfrm>
            <a:off x="632659" y="1695974"/>
            <a:ext cx="10926682" cy="4098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100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DE486890-B97A-D3E2-B0B6-4DD1F63A3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57112"/>
              </p:ext>
            </p:extLst>
          </p:nvPr>
        </p:nvGraphicFramePr>
        <p:xfrm>
          <a:off x="380999" y="622303"/>
          <a:ext cx="11440885" cy="517010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02972">
                  <a:extLst>
                    <a:ext uri="{9D8B030D-6E8A-4147-A177-3AD203B41FA5}">
                      <a16:colId xmlns:a16="http://schemas.microsoft.com/office/drawing/2014/main" val="849713169"/>
                    </a:ext>
                  </a:extLst>
                </a:gridCol>
                <a:gridCol w="1992086">
                  <a:extLst>
                    <a:ext uri="{9D8B030D-6E8A-4147-A177-3AD203B41FA5}">
                      <a16:colId xmlns:a16="http://schemas.microsoft.com/office/drawing/2014/main" val="78368085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4173234853"/>
                    </a:ext>
                  </a:extLst>
                </a:gridCol>
                <a:gridCol w="2566850">
                  <a:extLst>
                    <a:ext uri="{9D8B030D-6E8A-4147-A177-3AD203B41FA5}">
                      <a16:colId xmlns:a16="http://schemas.microsoft.com/office/drawing/2014/main" val="747362438"/>
                    </a:ext>
                  </a:extLst>
                </a:gridCol>
                <a:gridCol w="2288177">
                  <a:extLst>
                    <a:ext uri="{9D8B030D-6E8A-4147-A177-3AD203B41FA5}">
                      <a16:colId xmlns:a16="http://schemas.microsoft.com/office/drawing/2014/main" val="122954328"/>
                    </a:ext>
                  </a:extLst>
                </a:gridCol>
              </a:tblGrid>
              <a:tr h="5098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>
                          <a:solidFill>
                            <a:srgbClr val="FFFFFF"/>
                          </a:solidFill>
                          <a:effectLst/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Nome</a:t>
                      </a:r>
                      <a:endParaRPr lang="it-IT" sz="1600" kern="100" dirty="0"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2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>
                          <a:solidFill>
                            <a:srgbClr val="FFFFFF"/>
                          </a:solidFill>
                          <a:effectLst/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Attori</a:t>
                      </a:r>
                      <a:endParaRPr lang="it-IT" sz="1600" kern="100" dirty="0"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2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 err="1">
                          <a:effectLst/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Pre-condition</a:t>
                      </a:r>
                      <a:endParaRPr lang="it-IT" sz="1600" kern="100" dirty="0"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2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>
                          <a:effectLst/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Flusso degli eventi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2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>
                          <a:solidFill>
                            <a:srgbClr val="FFFFFF"/>
                          </a:solidFill>
                          <a:effectLst/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Post-</a:t>
                      </a:r>
                      <a:r>
                        <a:rPr lang="it-IT" sz="1600" b="1" kern="100" dirty="0" err="1">
                          <a:solidFill>
                            <a:srgbClr val="FFFFFF"/>
                          </a:solidFill>
                          <a:effectLst/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condition</a:t>
                      </a:r>
                      <a:endParaRPr lang="it-IT" sz="1600" kern="100" dirty="0"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2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863411"/>
                  </a:ext>
                </a:extLst>
              </a:tr>
              <a:tr h="46602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Accesso al </a:t>
                      </a:r>
                      <a:r>
                        <a:rPr lang="it-IT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Wallet</a:t>
                      </a:r>
                      <a:endParaRPr lang="it-IT" sz="1600" kern="100" dirty="0">
                        <a:solidFill>
                          <a:sysClr val="windowText" lastClr="000000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User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(Giocatore e </a:t>
                      </a:r>
                      <a:r>
                        <a:rPr lang="it-IT" sz="11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Owner</a:t>
                      </a:r>
                      <a:r>
                        <a:rPr lang="it-IT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)</a:t>
                      </a:r>
                      <a:endParaRPr lang="it-IT" sz="1100" b="0" kern="100" dirty="0">
                        <a:solidFill>
                          <a:sysClr val="windowText" lastClr="000000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L’user deve essere in possesso di un </a:t>
                      </a:r>
                      <a:r>
                        <a:rPr lang="it-IT" sz="11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wallet</a:t>
                      </a:r>
                      <a:r>
                        <a:rPr lang="it-IT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it-IT" sz="11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Metamask</a:t>
                      </a:r>
                      <a:r>
                        <a:rPr lang="it-IT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e un browser abilitato all’utilizzo del suddetto </a:t>
                      </a:r>
                      <a:r>
                        <a:rPr lang="it-IT" sz="11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wallet</a:t>
                      </a:r>
                      <a:endParaRPr lang="it-IT" sz="1100" b="0" kern="100" dirty="0">
                        <a:solidFill>
                          <a:sysClr val="windowText" lastClr="000000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Flusso degli eventi: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L’User accede al sito 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L’User clicca sul tasto </a:t>
                      </a:r>
                      <a:r>
                        <a:rPr lang="it-IT" sz="11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Wallet</a:t>
                      </a:r>
                      <a:r>
                        <a:rPr lang="it-IT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che funge da login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it-IT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Nel caso in cui è in possesso di un browser autorizzato all’utilizzo di un </a:t>
                      </a:r>
                      <a:r>
                        <a:rPr lang="it-IT" sz="11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wallet</a:t>
                      </a:r>
                      <a:r>
                        <a:rPr lang="it-IT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it-IT" sz="11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metamask</a:t>
                      </a:r>
                      <a:r>
                        <a:rPr lang="it-IT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può loggarsi con le sue credenziali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Flusso alternativo: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L’User non è in possesso di un </a:t>
                      </a:r>
                      <a:r>
                        <a:rPr lang="it-IT" sz="11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wallet</a:t>
                      </a:r>
                      <a:r>
                        <a:rPr lang="it-IT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L’User si registra a un </a:t>
                      </a:r>
                      <a:r>
                        <a:rPr lang="it-IT" sz="11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wallet</a:t>
                      </a:r>
                      <a:r>
                        <a:rPr lang="it-IT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e abilita l’estensione relativa al browser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it-IT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L’User può effettuare l’accesso mediante il tasto </a:t>
                      </a:r>
                      <a:r>
                        <a:rPr lang="it-IT" sz="11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Wallet</a:t>
                      </a:r>
                      <a:r>
                        <a:rPr lang="it-IT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che funge da login</a:t>
                      </a:r>
                    </a:p>
                    <a:p>
                      <a:pPr marL="2286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endParaRPr lang="it-IT" sz="1100" b="0" kern="100" dirty="0">
                        <a:solidFill>
                          <a:sysClr val="windowText" lastClr="000000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il giocatore e l’</a:t>
                      </a:r>
                      <a:r>
                        <a:rPr lang="it-IT" sz="11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Owner</a:t>
                      </a:r>
                      <a:r>
                        <a:rPr lang="it-IT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si sono loggati mediante il loro account e possono visualizzare le proprie informazioni utente</a:t>
                      </a:r>
                      <a:endParaRPr lang="it-IT" sz="1100" b="0" kern="100" dirty="0">
                        <a:solidFill>
                          <a:sysClr val="windowText" lastClr="000000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5276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594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DE486890-B97A-D3E2-B0B6-4DD1F63A3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516171"/>
              </p:ext>
            </p:extLst>
          </p:nvPr>
        </p:nvGraphicFramePr>
        <p:xfrm>
          <a:off x="380999" y="622303"/>
          <a:ext cx="11440885" cy="584188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02972">
                  <a:extLst>
                    <a:ext uri="{9D8B030D-6E8A-4147-A177-3AD203B41FA5}">
                      <a16:colId xmlns:a16="http://schemas.microsoft.com/office/drawing/2014/main" val="849713169"/>
                    </a:ext>
                  </a:extLst>
                </a:gridCol>
                <a:gridCol w="1992086">
                  <a:extLst>
                    <a:ext uri="{9D8B030D-6E8A-4147-A177-3AD203B41FA5}">
                      <a16:colId xmlns:a16="http://schemas.microsoft.com/office/drawing/2014/main" val="78368085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4173234853"/>
                    </a:ext>
                  </a:extLst>
                </a:gridCol>
                <a:gridCol w="2566850">
                  <a:extLst>
                    <a:ext uri="{9D8B030D-6E8A-4147-A177-3AD203B41FA5}">
                      <a16:colId xmlns:a16="http://schemas.microsoft.com/office/drawing/2014/main" val="747362438"/>
                    </a:ext>
                  </a:extLst>
                </a:gridCol>
                <a:gridCol w="2288177">
                  <a:extLst>
                    <a:ext uri="{9D8B030D-6E8A-4147-A177-3AD203B41FA5}">
                      <a16:colId xmlns:a16="http://schemas.microsoft.com/office/drawing/2014/main" val="122954328"/>
                    </a:ext>
                  </a:extLst>
                </a:gridCol>
              </a:tblGrid>
              <a:tr h="3146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>
                          <a:solidFill>
                            <a:srgbClr val="FFFFFF"/>
                          </a:solidFill>
                          <a:effectLst/>
                        </a:rPr>
                        <a:t>Nome</a:t>
                      </a:r>
                      <a:endParaRPr lang="it-IT" sz="1600" kern="100" dirty="0"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>
                          <a:solidFill>
                            <a:srgbClr val="FFFFFF"/>
                          </a:solidFill>
                          <a:effectLst/>
                        </a:rPr>
                        <a:t>Attori</a:t>
                      </a:r>
                      <a:endParaRPr lang="it-IT" sz="1600" kern="100" dirty="0"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 err="1">
                          <a:solidFill>
                            <a:schemeClr val="bg1"/>
                          </a:solidFill>
                          <a:effectLst/>
                        </a:rPr>
                        <a:t>Pre-condition</a:t>
                      </a:r>
                      <a:endParaRPr lang="it-IT" sz="1600" kern="1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>
                          <a:solidFill>
                            <a:schemeClr val="bg1"/>
                          </a:solidFill>
                          <a:effectLst/>
                        </a:rPr>
                        <a:t>Flusso degli eventi</a:t>
                      </a:r>
                      <a:endParaRPr lang="it-IT" sz="1600" kern="1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>
                          <a:solidFill>
                            <a:schemeClr val="bg1"/>
                          </a:solidFill>
                          <a:effectLst/>
                        </a:rPr>
                        <a:t>Post-</a:t>
                      </a:r>
                      <a:r>
                        <a:rPr lang="it-IT" sz="1600" b="1" kern="100" dirty="0" err="1">
                          <a:solidFill>
                            <a:schemeClr val="bg1"/>
                          </a:solidFill>
                          <a:effectLst/>
                        </a:rPr>
                        <a:t>condition</a:t>
                      </a:r>
                      <a:endParaRPr lang="it-IT" sz="1600" kern="1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863411"/>
                  </a:ext>
                </a:extLst>
              </a:tr>
              <a:tr h="27113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Acquista Ticket</a:t>
                      </a:r>
                      <a:endParaRPr lang="it-IT" sz="1600" kern="1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Giocatore</a:t>
                      </a:r>
                      <a:endParaRPr lang="it-IT" sz="1100" b="0" kern="1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il giocatore deve aver effettuato l’accesso al proprio </a:t>
                      </a:r>
                      <a:r>
                        <a:rPr lang="it-IT" sz="1100" b="0" kern="100" dirty="0" err="1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wallet</a:t>
                      </a: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per poter visualizzare il tasto acquisto</a:t>
                      </a:r>
                    </a:p>
                    <a:p>
                      <a:pPr marL="0" lvl="0" indent="0" algn="ctr">
                        <a:lnSpc>
                          <a:spcPct val="107000"/>
                        </a:lnSpc>
                        <a:buFont typeface="Calibri" panose="020F0502020204030204" pitchFamily="34" charset="0"/>
                        <a:buNone/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deve possedere un saldo maggiore di 0 ETH</a:t>
                      </a:r>
                    </a:p>
                    <a:p>
                      <a:pPr marL="0" lvl="0" indent="0" algn="ctr">
                        <a:lnSpc>
                          <a:spcPct val="107000"/>
                        </a:lnSpc>
                        <a:buFont typeface="Calibri" panose="020F0502020204030204" pitchFamily="34" charset="0"/>
                        <a:buNone/>
                      </a:pPr>
                      <a:endParaRPr lang="it-IT" sz="1100" b="0" kern="1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marL="0" lvl="0" indent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None/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la finestra di gioco  deve essere aperta</a:t>
                      </a:r>
                      <a:endParaRPr lang="it-IT" sz="1100" b="0" kern="1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Flow of events: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il giocatore clicca sul tasto Compra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viene inviata la richiesta al servizio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 fine elaborazione sarà mostrato a schermo l’esito dell’operazione</a:t>
                      </a:r>
                      <a:endParaRPr lang="it-IT" sz="1100" b="0" kern="1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Nel caso di successo: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mediante una modale verrà notificato al giocatore l’esito positivo dell’acquisto, sarà incrementato il contatore relativo al numero di biglietti da lui acquistato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Nel caso di errore: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mediante una modale verrà notificato al giocatore il fallimento avvenuto in fase di acquisto </a:t>
                      </a:r>
                      <a:endParaRPr lang="it-IT" sz="1100" b="0" kern="1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276450"/>
                  </a:ext>
                </a:extLst>
              </a:tr>
              <a:tr h="28159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Visualizza ticket acquistati</a:t>
                      </a:r>
                      <a:endParaRPr lang="it-IT" sz="1600" kern="1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it-IT" sz="1600" kern="1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Giocatore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il giocatore deve aver effettuato l’accesso al proprio </a:t>
                      </a:r>
                      <a:r>
                        <a:rPr lang="it-IT" sz="1100" b="0" kern="100" dirty="0" err="1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wallet</a:t>
                      </a: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 per poter visualizzare il tasto relativo ai ticket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 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Flow of events: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il giocatore clicca l’icona della campanella o l’icona della coccarda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Si aprirà una modale in cui potrà visualizzare i ticket acquistati o vinti a seconda del filtro scelto 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372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79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DE486890-B97A-D3E2-B0B6-4DD1F63A3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425279"/>
              </p:ext>
            </p:extLst>
          </p:nvPr>
        </p:nvGraphicFramePr>
        <p:xfrm>
          <a:off x="308882" y="1117603"/>
          <a:ext cx="11440885" cy="398779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02972">
                  <a:extLst>
                    <a:ext uri="{9D8B030D-6E8A-4147-A177-3AD203B41FA5}">
                      <a16:colId xmlns:a16="http://schemas.microsoft.com/office/drawing/2014/main" val="849713169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783680852"/>
                    </a:ext>
                  </a:extLst>
                </a:gridCol>
                <a:gridCol w="3766457">
                  <a:extLst>
                    <a:ext uri="{9D8B030D-6E8A-4147-A177-3AD203B41FA5}">
                      <a16:colId xmlns:a16="http://schemas.microsoft.com/office/drawing/2014/main" val="4173234853"/>
                    </a:ext>
                  </a:extLst>
                </a:gridCol>
                <a:gridCol w="2566850">
                  <a:extLst>
                    <a:ext uri="{9D8B030D-6E8A-4147-A177-3AD203B41FA5}">
                      <a16:colId xmlns:a16="http://schemas.microsoft.com/office/drawing/2014/main" val="747362438"/>
                    </a:ext>
                  </a:extLst>
                </a:gridCol>
                <a:gridCol w="2288177">
                  <a:extLst>
                    <a:ext uri="{9D8B030D-6E8A-4147-A177-3AD203B41FA5}">
                      <a16:colId xmlns:a16="http://schemas.microsoft.com/office/drawing/2014/main" val="122954328"/>
                    </a:ext>
                  </a:extLst>
                </a:gridCol>
              </a:tblGrid>
              <a:tr h="3472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>
                          <a:solidFill>
                            <a:srgbClr val="FFFFFF"/>
                          </a:solidFill>
                          <a:effectLst/>
                        </a:rPr>
                        <a:t>Nome</a:t>
                      </a:r>
                      <a:endParaRPr lang="it-IT" sz="1600" kern="100" dirty="0"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solidFill>
                      <a:srgbClr val="FFC2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>
                          <a:solidFill>
                            <a:srgbClr val="FFFFFF"/>
                          </a:solidFill>
                          <a:effectLst/>
                        </a:rPr>
                        <a:t>Attori</a:t>
                      </a:r>
                      <a:endParaRPr lang="it-IT" sz="1600" kern="100" dirty="0"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solidFill>
                      <a:srgbClr val="FFC2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 err="1">
                          <a:solidFill>
                            <a:schemeClr val="bg1"/>
                          </a:solidFill>
                          <a:effectLst/>
                        </a:rPr>
                        <a:t>Pre-condition</a:t>
                      </a:r>
                      <a:endParaRPr lang="it-IT" sz="1600" kern="1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solidFill>
                      <a:srgbClr val="FFC2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>
                          <a:solidFill>
                            <a:schemeClr val="bg1"/>
                          </a:solidFill>
                          <a:effectLst/>
                        </a:rPr>
                        <a:t>Flusso degli eventi</a:t>
                      </a:r>
                      <a:endParaRPr lang="it-IT" sz="1600" kern="1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solidFill>
                      <a:srgbClr val="FFC2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>
                          <a:solidFill>
                            <a:schemeClr val="bg1"/>
                          </a:solidFill>
                          <a:effectLst/>
                        </a:rPr>
                        <a:t>Post-</a:t>
                      </a:r>
                      <a:r>
                        <a:rPr lang="it-IT" sz="1600" b="1" kern="100" dirty="0" err="1">
                          <a:solidFill>
                            <a:schemeClr val="bg1"/>
                          </a:solidFill>
                          <a:effectLst/>
                        </a:rPr>
                        <a:t>condition</a:t>
                      </a:r>
                      <a:endParaRPr lang="it-IT" sz="1600" kern="1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solidFill>
                      <a:srgbClr val="FFC2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863411"/>
                  </a:ext>
                </a:extLst>
              </a:tr>
              <a:tr h="36405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Apri Lotteria</a:t>
                      </a:r>
                      <a:endParaRPr lang="it-IT" sz="1600" b="1" kern="1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 err="1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Owner</a:t>
                      </a:r>
                      <a:endParaRPr lang="it-IT" sz="1100" b="0" kern="1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L’</a:t>
                      </a:r>
                      <a:r>
                        <a:rPr lang="it-IT" sz="1100" b="0" kern="100" dirty="0" err="1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owner</a:t>
                      </a: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deve aver effettuato l’accesso al proprio </a:t>
                      </a:r>
                      <a:r>
                        <a:rPr lang="it-IT" sz="1100" b="0" kern="100" dirty="0" err="1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wallet</a:t>
                      </a:r>
                      <a:endParaRPr lang="it-IT" sz="1100" b="0" kern="1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 La precedente lotteria deve essere stata chiusa</a:t>
                      </a:r>
                      <a:endParaRPr lang="it-IT" sz="1100" b="0" kern="1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Flow of events: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L’</a:t>
                      </a:r>
                      <a:r>
                        <a:rPr lang="it-IT" sz="1100" b="0" kern="100" dirty="0" err="1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owner</a:t>
                      </a: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clicca sull’icona dell’ingranaggio per accedere al pannello di controllo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Si apre una finestra relativa al pannello di controllo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L’</a:t>
                      </a:r>
                      <a:r>
                        <a:rPr lang="it-IT" sz="1100" b="0" kern="100" dirty="0" err="1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owner</a:t>
                      </a: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può decidere la durata della lotteria in un range di (5 – 60 minuti) e il costo dei biglietti in un range (1-10 ETH)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L’</a:t>
                      </a:r>
                      <a:r>
                        <a:rPr lang="it-IT" sz="1100" b="0" kern="100" dirty="0" err="1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owner</a:t>
                      </a: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clicca su attiva lotteria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Paga la commissione relativa all’avvio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 transazione conclusa gli sarà notificato l’esito</a:t>
                      </a:r>
                      <a:endParaRPr lang="it-IT" sz="1100" b="0" kern="1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successo:</a:t>
                      </a: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None/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L’</a:t>
                      </a:r>
                      <a:r>
                        <a:rPr lang="it-IT" sz="1100" b="0" kern="100" dirty="0" err="1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owner</a:t>
                      </a: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avvia una nuova lotteria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Errore: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gli sarà notificato un messaggio di errore relativo al fallimento di apertura di una nuova lotteria</a:t>
                      </a:r>
                      <a:endParaRPr lang="it-IT" sz="1100" b="0" kern="1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5276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088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DE486890-B97A-D3E2-B0B6-4DD1F63A3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02485"/>
              </p:ext>
            </p:extLst>
          </p:nvPr>
        </p:nvGraphicFramePr>
        <p:xfrm>
          <a:off x="380999" y="622303"/>
          <a:ext cx="11440885" cy="414019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02972">
                  <a:extLst>
                    <a:ext uri="{9D8B030D-6E8A-4147-A177-3AD203B41FA5}">
                      <a16:colId xmlns:a16="http://schemas.microsoft.com/office/drawing/2014/main" val="849713169"/>
                    </a:ext>
                  </a:extLst>
                </a:gridCol>
                <a:gridCol w="1992086">
                  <a:extLst>
                    <a:ext uri="{9D8B030D-6E8A-4147-A177-3AD203B41FA5}">
                      <a16:colId xmlns:a16="http://schemas.microsoft.com/office/drawing/2014/main" val="783680852"/>
                    </a:ext>
                  </a:extLst>
                </a:gridCol>
                <a:gridCol w="2300968">
                  <a:extLst>
                    <a:ext uri="{9D8B030D-6E8A-4147-A177-3AD203B41FA5}">
                      <a16:colId xmlns:a16="http://schemas.microsoft.com/office/drawing/2014/main" val="4173234853"/>
                    </a:ext>
                  </a:extLst>
                </a:gridCol>
                <a:gridCol w="2856682">
                  <a:extLst>
                    <a:ext uri="{9D8B030D-6E8A-4147-A177-3AD203B41FA5}">
                      <a16:colId xmlns:a16="http://schemas.microsoft.com/office/drawing/2014/main" val="747362438"/>
                    </a:ext>
                  </a:extLst>
                </a:gridCol>
                <a:gridCol w="2288177">
                  <a:extLst>
                    <a:ext uri="{9D8B030D-6E8A-4147-A177-3AD203B41FA5}">
                      <a16:colId xmlns:a16="http://schemas.microsoft.com/office/drawing/2014/main" val="122954328"/>
                    </a:ext>
                  </a:extLst>
                </a:gridCol>
              </a:tblGrid>
              <a:tr h="3745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>
                          <a:solidFill>
                            <a:srgbClr val="FFFFFF"/>
                          </a:solidFill>
                          <a:effectLst/>
                        </a:rPr>
                        <a:t>Nome</a:t>
                      </a:r>
                      <a:endParaRPr lang="it-IT" sz="1600" kern="100" dirty="0"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solidFill>
                      <a:srgbClr val="FFC2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>
                          <a:solidFill>
                            <a:srgbClr val="FFFFFF"/>
                          </a:solidFill>
                          <a:effectLst/>
                        </a:rPr>
                        <a:t>Attori</a:t>
                      </a:r>
                      <a:endParaRPr lang="it-IT" sz="1600" kern="100" dirty="0"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solidFill>
                      <a:srgbClr val="FFC2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 err="1">
                          <a:solidFill>
                            <a:schemeClr val="bg1"/>
                          </a:solidFill>
                          <a:effectLst/>
                        </a:rPr>
                        <a:t>Pre-condition</a:t>
                      </a:r>
                      <a:endParaRPr lang="it-IT" sz="1600" kern="1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solidFill>
                      <a:srgbClr val="FFC2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>
                          <a:solidFill>
                            <a:schemeClr val="bg1"/>
                          </a:solidFill>
                          <a:effectLst/>
                        </a:rPr>
                        <a:t>Flusso degli eventi</a:t>
                      </a:r>
                      <a:endParaRPr lang="it-IT" sz="1600" kern="1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solidFill>
                      <a:srgbClr val="FFC2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>
                          <a:solidFill>
                            <a:schemeClr val="bg1"/>
                          </a:solidFill>
                          <a:effectLst/>
                        </a:rPr>
                        <a:t>Post-</a:t>
                      </a:r>
                      <a:r>
                        <a:rPr lang="it-IT" sz="1600" b="1" kern="100" dirty="0" err="1">
                          <a:solidFill>
                            <a:schemeClr val="bg1"/>
                          </a:solidFill>
                          <a:effectLst/>
                        </a:rPr>
                        <a:t>condition</a:t>
                      </a:r>
                      <a:endParaRPr lang="it-IT" sz="1600" kern="1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solidFill>
                      <a:srgbClr val="FFC2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863411"/>
                  </a:ext>
                </a:extLst>
              </a:tr>
              <a:tr h="37656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Chiudi Lotteria</a:t>
                      </a:r>
                      <a:endParaRPr lang="it-IT" sz="1600" b="1" kern="1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Owner</a:t>
                      </a:r>
                      <a:endParaRPr lang="it-IT" sz="1100" b="0" kern="10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L’</a:t>
                      </a:r>
                      <a:r>
                        <a:rPr lang="it-IT" sz="1100" b="0" kern="100" dirty="0" err="1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owner</a:t>
                      </a: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deve aver effettuato l’accesso al proprio </a:t>
                      </a:r>
                      <a:r>
                        <a:rPr lang="it-IT" sz="1100" b="0" kern="100" dirty="0" err="1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wallet</a:t>
                      </a:r>
                      <a:endParaRPr lang="it-IT" sz="1100" b="0" kern="1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Il </a:t>
                      </a:r>
                      <a:r>
                        <a:rPr lang="it-IT" sz="1100" b="0" kern="100" dirty="0" err="1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timestamp</a:t>
                      </a: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della lotteria deve essere scaduto </a:t>
                      </a:r>
                      <a:endParaRPr lang="it-IT" sz="1100" b="0" kern="1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Flow of events: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it-IT" sz="1100" b="0" kern="10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L’owner clicca sull’icona dell’ingranaggio per accedere al pannello di controllo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it-IT" sz="1100" b="0" kern="10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Si apre una finestra relativa al pannello di controllo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it-IT" sz="1100" b="0" kern="10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L’owner clicca su chiudi lotteria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it-IT" sz="1100" b="0" kern="10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Viene effettuata una richiesta di chiusura allo smart Contract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it-IT" sz="1100" b="0" kern="10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 chiusura effettuata viene notificato l’esito dell’operazione</a:t>
                      </a:r>
                    </a:p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Flusso alternativo: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it-IT" sz="1100" b="0" kern="10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In caso di assenza di partecipanti l’owner potrà chiudere la lotteria ma non riceverà alcun compenso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 </a:t>
                      </a:r>
                      <a:endParaRPr lang="it-IT" sz="1100" b="0" kern="10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 err="1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postconditions</a:t>
                      </a: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Nel caso di successo e in presenza di partecipanti: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sarà estratto un vincitore e l’</a:t>
                      </a:r>
                      <a:r>
                        <a:rPr lang="it-IT" sz="1100" b="0" kern="100" dirty="0" err="1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owner</a:t>
                      </a: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riceverà la sua commissione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 </a:t>
                      </a:r>
                      <a:endParaRPr lang="it-IT" sz="1100" b="0" kern="1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5276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357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4D3D39-FF16-4C46-86E0-C77D0CDEF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471509"/>
            <a:ext cx="9286199" cy="1737360"/>
          </a:xfrm>
        </p:spPr>
        <p:txBody>
          <a:bodyPr/>
          <a:lstStyle/>
          <a:p>
            <a:r>
              <a:rPr lang="it-IT" dirty="0">
                <a:latin typeface="Sugarpunch DEMO" panose="02000503000000020004" pitchFamily="50" charset="0"/>
              </a:rPr>
              <a:t>USECASE &amp; CLASS DIAGRAM </a:t>
            </a:r>
          </a:p>
        </p:txBody>
      </p:sp>
      <p:pic>
        <p:nvPicPr>
          <p:cNvPr id="5" name="Segnaposto contenuto 4" descr="Immagine che contiene testo, diagramma, linea, design&#10;&#10;Descrizione generata automaticamente">
            <a:extLst>
              <a:ext uri="{FF2B5EF4-FFF2-40B4-BE49-F238E27FC236}">
                <a16:creationId xmlns:a16="http://schemas.microsoft.com/office/drawing/2014/main" id="{D3540B6B-F780-531B-41B4-9388029CE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02" y="1612127"/>
            <a:ext cx="4466748" cy="263366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0821584-45C2-D8B6-F84D-FAC462862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950" y="3649051"/>
            <a:ext cx="7356783" cy="297495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04AAEF3-B2A5-5980-D4F0-70F9BA5A2F59}"/>
              </a:ext>
            </a:extLst>
          </p:cNvPr>
          <p:cNvSpPr txBox="1"/>
          <p:nvPr/>
        </p:nvSpPr>
        <p:spPr>
          <a:xfrm>
            <a:off x="9462601" y="4345612"/>
            <a:ext cx="1695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aprire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E351F32-9555-0818-2A08-D9C249394555}"/>
              </a:ext>
            </a:extLst>
          </p:cNvPr>
          <p:cNvSpPr txBox="1"/>
          <p:nvPr/>
        </p:nvSpPr>
        <p:spPr>
          <a:xfrm>
            <a:off x="9373701" y="4630671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chiudere</a:t>
            </a:r>
          </a:p>
        </p:txBody>
      </p:sp>
    </p:spTree>
    <p:extLst>
      <p:ext uri="{BB962C8B-B14F-4D97-AF65-F5344CB8AC3E}">
        <p14:creationId xmlns:p14="http://schemas.microsoft.com/office/powerpoint/2010/main" val="2362302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43933B-89FD-0FD0-C4EA-B965D4AD8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6881622" cy="1737360"/>
          </a:xfrm>
        </p:spPr>
        <p:txBody>
          <a:bodyPr/>
          <a:lstStyle/>
          <a:p>
            <a:r>
              <a:rPr lang="it-IT" dirty="0" err="1">
                <a:latin typeface="Sugarpunch DEMO" panose="02000503000000020004" pitchFamily="50" charset="0"/>
              </a:rPr>
              <a:t>Sequence</a:t>
            </a:r>
            <a:r>
              <a:rPr lang="it-IT" dirty="0">
                <a:latin typeface="Sugarpunch DEMO" panose="02000503000000020004" pitchFamily="50" charset="0"/>
              </a:rPr>
              <a:t> </a:t>
            </a:r>
            <a:r>
              <a:rPr lang="it-IT" dirty="0" err="1">
                <a:latin typeface="Sugarpunch DEMO" panose="02000503000000020004" pitchFamily="50" charset="0"/>
              </a:rPr>
              <a:t>Diagram</a:t>
            </a:r>
            <a:r>
              <a:rPr lang="it-IT" dirty="0">
                <a:latin typeface="Sugarpunch DEMO" panose="02000503000000020004" pitchFamily="50" charset="0"/>
              </a:rPr>
              <a:t>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3C1A53A-128C-5B9F-F187-461F500F7BD2}"/>
              </a:ext>
            </a:extLst>
          </p:cNvPr>
          <p:cNvSpPr txBox="1"/>
          <p:nvPr/>
        </p:nvSpPr>
        <p:spPr>
          <a:xfrm>
            <a:off x="8458200" y="2705100"/>
            <a:ext cx="187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Accesso al </a:t>
            </a:r>
            <a:r>
              <a:rPr lang="it-IT" dirty="0" err="1"/>
              <a:t>Wallet</a:t>
            </a:r>
            <a:r>
              <a:rPr lang="it-IT" dirty="0"/>
              <a:t>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E648BA7-5ADA-314C-7195-CCCE047C3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88" y="2105590"/>
            <a:ext cx="7750212" cy="22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20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591_TF22378848.potx" id="{FB84F41F-4448-4F11-BE81-DA351851639F}" vid="{0BF0C845-FE40-4202-9FFA-3A0C1052C57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</TotalTime>
  <Words>1156</Words>
  <Application>Microsoft Office PowerPoint</Application>
  <PresentationFormat>Widescreen</PresentationFormat>
  <Paragraphs>162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6" baseType="lpstr">
      <vt:lpstr>Calibri</vt:lpstr>
      <vt:lpstr>Poppins</vt:lpstr>
      <vt:lpstr>Sugarpunch DEMO</vt:lpstr>
      <vt:lpstr>Tw Cen MT</vt:lpstr>
      <vt:lpstr>Tw Cen MT Condensed</vt:lpstr>
      <vt:lpstr>Wingdings 3</vt:lpstr>
      <vt:lpstr>Integrale</vt:lpstr>
      <vt:lpstr>Presentazione standard di PowerPoint</vt:lpstr>
      <vt:lpstr>INTRODUZIONE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USECASE &amp; CLASS DIAGRAM </vt:lpstr>
      <vt:lpstr>Sequence Diagram </vt:lpstr>
      <vt:lpstr>Presentazione standard di PowerPoint</vt:lpstr>
      <vt:lpstr>Architettura E TECNOLOGIE</vt:lpstr>
      <vt:lpstr>Architettura E TECNOLOGIE</vt:lpstr>
      <vt:lpstr>Truffle &amp; GANACHE</vt:lpstr>
      <vt:lpstr>SOLIDITY &amp; web3.js</vt:lpstr>
      <vt:lpstr>React &amp; Metamask</vt:lpstr>
      <vt:lpstr>MOCK-UP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Lottery dAPP</dc:title>
  <dc:creator>mariapia formichella</dc:creator>
  <cp:lastModifiedBy>Mariapia Formichella</cp:lastModifiedBy>
  <cp:revision>3</cp:revision>
  <dcterms:created xsi:type="dcterms:W3CDTF">2023-07-20T11:25:23Z</dcterms:created>
  <dcterms:modified xsi:type="dcterms:W3CDTF">2023-09-17T15:19:43Z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