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8EB38-496C-4934-A449-6B999EDE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โมเดลทำนายอัตราการได้เหรียญของประเทศ</a:t>
            </a:r>
            <a:b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ที่เข้าร่วมกีฬา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Olympic </a:t>
            </a:r>
            <a:b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ตั้งแต่ปี 1976 – 2008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7CB87-4CE5-40F0-A11A-0800A8FF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sz="1700" dirty="0">
                <a:latin typeface="JasmineUPC" panose="02020603050405020304" pitchFamily="18" charset="-34"/>
                <a:cs typeface="JasmineUPC" panose="02020603050405020304" pitchFamily="18" charset="-34"/>
              </a:rPr>
              <a:t>วิชา หลักการเขียนโปรแกรมสำหรับวิเคราะห์ข้อมูล (</a:t>
            </a:r>
            <a:r>
              <a:rPr lang="en-US" sz="1700" dirty="0">
                <a:latin typeface="JasmineUPC" panose="02020603050405020304" pitchFamily="18" charset="-34"/>
                <a:cs typeface="JasmineUPC" panose="02020603050405020304" pitchFamily="18" charset="-34"/>
              </a:rPr>
              <a:t>Programming for Data Science) 229223 </a:t>
            </a:r>
            <a:r>
              <a:rPr lang="th-TH" sz="1700" dirty="0">
                <a:latin typeface="JasmineUPC" panose="02020603050405020304" pitchFamily="18" charset="-34"/>
                <a:cs typeface="JasmineUPC" panose="02020603050405020304" pitchFamily="18" charset="-34"/>
              </a:rPr>
              <a:t>ภาคเรียนที่ 2 ปีการศึกษา 2563</a:t>
            </a:r>
            <a:endParaRPr lang="en-US" sz="17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030" name="Picture 6" descr="View of the Olympic rings during the opening ceremony of the Pyeongchang 2018 Winter Olympic Games.">
            <a:extLst>
              <a:ext uri="{FF2B5EF4-FFF2-40B4-BE49-F238E27FC236}">
                <a16:creationId xmlns:a16="http://schemas.microsoft.com/office/drawing/2014/main" id="{F56A0229-0956-4086-B044-38B6E4EA8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r="21009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319A-6F29-4071-B57F-08966CF7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วัตถุประสงค์</a:t>
            </a:r>
            <a:endParaRPr lang="en-US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E3BF-6B19-46B8-B3FC-15E704A6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152" y="2074861"/>
            <a:ext cx="4937760" cy="1106489"/>
          </a:xfr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เพื่อสร้างโมเดล</a:t>
            </a:r>
            <a:r>
              <a:rPr lang="th-TH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การทำ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นายผลอัตราการได้รับเหรียญในปี</a:t>
            </a:r>
            <a:r>
              <a:rPr lang="th-TH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ต่อๆไป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2E414-96A7-49F2-B825-A0043D79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0" y="4476750"/>
            <a:ext cx="4937760" cy="1104900"/>
          </a:xfr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เพื่อใช้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python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 ในการกรองข้อมูลและสร้างแบบจำลอง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FCF3B-22BC-49C2-918C-4258642AA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0" t="3861" r="20480" b="750"/>
          <a:stretch/>
        </p:blipFill>
        <p:spPr>
          <a:xfrm>
            <a:off x="1847850" y="3429000"/>
            <a:ext cx="3086100" cy="2725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C1C21-D720-4221-A219-C54097C4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0" y="835818"/>
            <a:ext cx="4945380" cy="309086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EF744E-9FDA-4AD2-B777-DE4BC5F291C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772912" y="2381250"/>
            <a:ext cx="643128" cy="246856"/>
          </a:xfrm>
          <a:prstGeom prst="bentConnector3">
            <a:avLst/>
          </a:prstGeom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11550C-2A52-4A67-BF06-1BEC86C3E32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>
            <a:off x="4933950" y="4791868"/>
            <a:ext cx="1482090" cy="237333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lgDash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9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A13C-A81C-4123-9657-E92A651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หลักการและเหตุผล</a:t>
            </a:r>
            <a:endParaRPr lang="en-US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9D60-D9DB-4CC3-B25E-70158173A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เนื่องจากทางเราได้ศึกษาข้อมูลเกี่ยวกับ</a:t>
            </a:r>
            <a:r>
              <a:rPr lang="th-TH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การทำ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นายผลศึกฟุตบอลชิงแชมป์สโมสรยุโรปซึ่งใช้หลักการของวิชา นี้ จึงทำให้ผู้จัดทำมีความสนใจในการนำข้อมูลผลการแข่งของโอลิมปิกมาทำนายผลผลการแข่งของโอลิมปิกในครั้งถัดไป และนำเสนอในรูปของกราฟเส้น 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5D432-3408-4753-ABC2-8404CDB340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7600"/>
            <a:ext cx="5510213" cy="4945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8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62AF32-35DD-43DA-905A-60B041B0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38" y="220038"/>
            <a:ext cx="4762500" cy="8753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ความสามารถของโปรแกรม</a:t>
            </a:r>
            <a:endParaRPr lang="en-US" sz="4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45ED72-AF6D-45F0-A2C6-C8055AC9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426" y="1227954"/>
            <a:ext cx="3166760" cy="4139530"/>
          </a:xfr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</a:pP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1.โปรแกรมนี้สามารถอ่านและเขียนไฟล์สกุล Excel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ได้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เนื่องมาจากการนำเข้าไลบารี่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csv </a:t>
            </a:r>
          </a:p>
          <a:p>
            <a:pPr lvl="0">
              <a:lnSpc>
                <a:spcPct val="90000"/>
              </a:lnSpc>
            </a:pP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2.โปรแกรมนี้สามารถแสดงกราฟเส้นแสดงค่าโอกาสเหรียญที่ได้รับของประเทศที่เข้าร่วมแข่งได้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เนื่องมีการนำเข้าไลบารี่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numpy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และ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0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ไลบารี่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 matplotlib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B3855A-4267-4B86-9F6F-AFB0038C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38" y="4453603"/>
            <a:ext cx="5882220" cy="11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BBC4E-DFEB-46A7-BFED-B6E5950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หลักการการทำงานโปรแกรม</a:t>
            </a:r>
            <a:endParaRPr lang="en-US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6078-DA14-476C-8003-2E185C9F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74181"/>
            <a:ext cx="2060448" cy="2101881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INPUT</a:t>
            </a:r>
          </a:p>
          <a:p>
            <a:pPr marL="0" indent="0">
              <a:buNone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ไฟล์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excel </a:t>
            </a: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ข้อมูลโอลิมปิก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27E6B-BA47-4157-8294-BEF0234F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4439" y="2974181"/>
            <a:ext cx="2226436" cy="2101881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PROGRAM</a:t>
            </a:r>
          </a:p>
          <a:p>
            <a:pPr marL="0" lvl="0" indent="0">
              <a:buNone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คัดข้อมูลที่จำเป็น</a:t>
            </a:r>
          </a:p>
          <a:p>
            <a:pPr marL="0" lvl="0" indent="0">
              <a:buNone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หาค่าสถิติ</a:t>
            </a:r>
          </a:p>
          <a:p>
            <a:pPr marL="0" lvl="0" indent="0">
              <a:buNone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วาดกราฟ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942E5F35-3838-477A-9DA1-2CAE460E5F0C}"/>
              </a:ext>
            </a:extLst>
          </p:cNvPr>
          <p:cNvSpPr txBox="1">
            <a:spLocks/>
          </p:cNvSpPr>
          <p:nvPr/>
        </p:nvSpPr>
        <p:spPr>
          <a:xfrm>
            <a:off x="9026908" y="2974181"/>
            <a:ext cx="2119756" cy="21018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OUTPUT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ไฟล์ </a:t>
            </a:r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excel </a:t>
            </a:r>
            <a:endParaRPr lang="th-TH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กราฟ</a:t>
            </a:r>
            <a:endParaRPr lang="en-US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FA060-1808-4168-BEFE-43D7D9C8C8A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00236" y="4025122"/>
            <a:ext cx="1874203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259F4-4398-4AC6-B72A-701680EC516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000875" y="4025122"/>
            <a:ext cx="2026033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836B-8CED-40DE-BC91-4538C40D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โครงสร้างข้อมูล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A9F3-5FA8-4609-A628-F4902310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6" y="4564427"/>
            <a:ext cx="3095718" cy="4882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ข้อมูลเป็นชนิด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String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BA1D2F-A540-4AE6-AA90-D63C5B172BEB}"/>
              </a:ext>
            </a:extLst>
          </p:cNvPr>
          <p:cNvSpPr txBox="1">
            <a:spLocks/>
          </p:cNvSpPr>
          <p:nvPr/>
        </p:nvSpPr>
        <p:spPr>
          <a:xfrm>
            <a:off x="4138800" y="4564429"/>
            <a:ext cx="346327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เก็บข้อมูลด้วยโครงสร้างข้อมูลชนิด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Dictionary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D5CBB7-D48F-4255-9341-4E3DB92A84CD}"/>
              </a:ext>
            </a:extLst>
          </p:cNvPr>
          <p:cNvSpPr txBox="1">
            <a:spLocks/>
          </p:cNvSpPr>
          <p:nvPr/>
        </p:nvSpPr>
        <p:spPr>
          <a:xfrm>
            <a:off x="8280495" y="4564429"/>
            <a:ext cx="2459223" cy="488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ข้อมูลชนิด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835183-15EC-4E66-AD49-9E225BDD5AE5}"/>
              </a:ext>
            </a:extLst>
          </p:cNvPr>
          <p:cNvSpPr/>
          <p:nvPr/>
        </p:nvSpPr>
        <p:spPr>
          <a:xfrm>
            <a:off x="941294" y="1828800"/>
            <a:ext cx="2384612" cy="22729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2C8A7-64CA-40E4-B086-312146C4263A}"/>
              </a:ext>
            </a:extLst>
          </p:cNvPr>
          <p:cNvSpPr txBox="1"/>
          <p:nvPr/>
        </p:nvSpPr>
        <p:spPr>
          <a:xfrm>
            <a:off x="1177351" y="2430025"/>
            <a:ext cx="191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JasmineUPC" panose="02020603050405020304" pitchFamily="18" charset="-34"/>
              </a:rPr>
              <a:t>ABC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8453D-70D2-4F14-8074-034F036689A6}"/>
              </a:ext>
            </a:extLst>
          </p:cNvPr>
          <p:cNvSpPr/>
          <p:nvPr/>
        </p:nvSpPr>
        <p:spPr>
          <a:xfrm>
            <a:off x="4610894" y="1828800"/>
            <a:ext cx="2384612" cy="22729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D005C-CFDA-40CD-B6A5-BA40B5EDA9E6}"/>
              </a:ext>
            </a:extLst>
          </p:cNvPr>
          <p:cNvSpPr/>
          <p:nvPr/>
        </p:nvSpPr>
        <p:spPr>
          <a:xfrm>
            <a:off x="8208777" y="1929197"/>
            <a:ext cx="2384612" cy="22729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dvanced Offline Dictionary apk download from MoboPlay">
            <a:extLst>
              <a:ext uri="{FF2B5EF4-FFF2-40B4-BE49-F238E27FC236}">
                <a16:creationId xmlns:a16="http://schemas.microsoft.com/office/drawing/2014/main" id="{24C3739A-3942-4A97-9DE1-62504576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06" y="2400035"/>
            <a:ext cx="1258187" cy="125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B15C3B-3E86-4217-82B6-0F6C5ACA208A}"/>
              </a:ext>
            </a:extLst>
          </p:cNvPr>
          <p:cNvSpPr txBox="1"/>
          <p:nvPr/>
        </p:nvSpPr>
        <p:spPr>
          <a:xfrm>
            <a:off x="8880426" y="2465501"/>
            <a:ext cx="104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JasmineUPC" panose="02020603050405020304" pitchFamily="18" charset="-34"/>
              </a:rPr>
              <a:t>[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4CB66-7250-44FE-A0C3-7F03BA4F9C9A}"/>
              </a:ext>
            </a:extLst>
          </p:cNvPr>
          <p:cNvSpPr txBox="1"/>
          <p:nvPr/>
        </p:nvSpPr>
        <p:spPr>
          <a:xfrm>
            <a:off x="4742403" y="2457893"/>
            <a:ext cx="225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JasmineUPC" panose="02020603050405020304" pitchFamily="18" charset="-34"/>
              </a:rPr>
              <a:t>{       }</a:t>
            </a:r>
          </a:p>
        </p:txBody>
      </p:sp>
    </p:spTree>
    <p:extLst>
      <p:ext uri="{BB962C8B-B14F-4D97-AF65-F5344CB8AC3E}">
        <p14:creationId xmlns:p14="http://schemas.microsoft.com/office/powerpoint/2010/main" val="164081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281D-23CD-4073-9207-8F84CCB5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ลักษณะข้อมูลออก</a:t>
            </a:r>
            <a:endParaRPr lang="en-US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0CF5-B339-4787-8D67-2E74BBEB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8776" y="4557705"/>
            <a:ext cx="2636467" cy="614440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ไฟล์ </a:t>
            </a:r>
            <a:r>
              <a:rPr lang="en-US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excel</a:t>
            </a:r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 ใหม่</a:t>
            </a:r>
            <a:endParaRPr lang="en-US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856EA64-9301-4564-A96F-26F4E5682DD9}"/>
              </a:ext>
            </a:extLst>
          </p:cNvPr>
          <p:cNvSpPr txBox="1">
            <a:spLocks/>
          </p:cNvSpPr>
          <p:nvPr/>
        </p:nvSpPr>
        <p:spPr>
          <a:xfrm>
            <a:off x="7466759" y="4557705"/>
            <a:ext cx="2251825" cy="61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กราฟเส้น</a:t>
            </a:r>
            <a:endParaRPr lang="en-US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C25923-1C63-4E00-8ECF-227A94B44DA7}"/>
              </a:ext>
            </a:extLst>
          </p:cNvPr>
          <p:cNvSpPr/>
          <p:nvPr/>
        </p:nvSpPr>
        <p:spPr>
          <a:xfrm>
            <a:off x="1674856" y="1748305"/>
            <a:ext cx="2947430" cy="2809400"/>
          </a:xfrm>
          <a:prstGeom prst="ellipse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cel Logo Vector (.EPS) Free Download">
            <a:extLst>
              <a:ext uri="{FF2B5EF4-FFF2-40B4-BE49-F238E27FC236}">
                <a16:creationId xmlns:a16="http://schemas.microsoft.com/office/drawing/2014/main" id="{26C0B8F1-E9D9-41C3-99AD-57655BC3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4" y="2401058"/>
            <a:ext cx="1589832" cy="15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ADF786D-FEE1-42A6-ABF9-0C4646DEA207}"/>
              </a:ext>
            </a:extLst>
          </p:cNvPr>
          <p:cNvSpPr/>
          <p:nvPr/>
        </p:nvSpPr>
        <p:spPr>
          <a:xfrm>
            <a:off x="6771154" y="1748305"/>
            <a:ext cx="2947430" cy="2809400"/>
          </a:xfrm>
          <a:prstGeom prst="ellipse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DBA3120-2264-475A-AE16-E3FB4703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2245659"/>
            <a:ext cx="1967753" cy="19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20D2-1395-4ABF-8629-C1F0A287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b="1" dirty="0">
                <a:solidFill>
                  <a:schemeClr val="bg1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การทำงานโปรแกรม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840409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7E8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5040DA"/>
      </a:accent6>
      <a:hlink>
        <a:srgbClr val="A254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8E0DE5C61534A8D597FB9CCA01E29" ma:contentTypeVersion="2" ma:contentTypeDescription="Create a new document." ma:contentTypeScope="" ma:versionID="1ed636b290bd1e2af933ebd0f147c238">
  <xsd:schema xmlns:xsd="http://www.w3.org/2001/XMLSchema" xmlns:xs="http://www.w3.org/2001/XMLSchema" xmlns:p="http://schemas.microsoft.com/office/2006/metadata/properties" xmlns:ns3="a64fbcf9-33a5-41dc-9186-8563f75f3feb" targetNamespace="http://schemas.microsoft.com/office/2006/metadata/properties" ma:root="true" ma:fieldsID="a14c4c0db4f5ca24a7e1f0b5dc581d99" ns3:_="">
    <xsd:import namespace="a64fbcf9-33a5-41dc-9186-8563f75f3f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fbcf9-33a5-41dc-9186-8563f75f3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B52A14-0BAC-4622-BC72-939E2083B0E9}">
  <ds:schemaRefs>
    <ds:schemaRef ds:uri="http://purl.org/dc/elements/1.1/"/>
    <ds:schemaRef ds:uri="http://schemas.microsoft.com/office/2006/metadata/properties"/>
    <ds:schemaRef ds:uri="http://purl.org/dc/terms/"/>
    <ds:schemaRef ds:uri="a64fbcf9-33a5-41dc-9186-8563f75f3f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EB29D2-E3EE-4C50-B1F9-FAF60C1266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7EFC3-BD91-4BCF-AF9A-579410B48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4fbcf9-33a5-41dc-9186-8563f75f3f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Gothic Std B</vt:lpstr>
      <vt:lpstr>Arial</vt:lpstr>
      <vt:lpstr>Century Gothic</vt:lpstr>
      <vt:lpstr>Elephant</vt:lpstr>
      <vt:lpstr>JasmineUPC</vt:lpstr>
      <vt:lpstr>BrushVTI</vt:lpstr>
      <vt:lpstr>โมเดลทำนายอัตราการได้เหรียญของประเทศ ที่เข้าร่วมกีฬา Olympic  ตั้งแต่ปี 1976 – 2008</vt:lpstr>
      <vt:lpstr>วัตถุประสงค์</vt:lpstr>
      <vt:lpstr>หลักการและเหตุผล</vt:lpstr>
      <vt:lpstr>ความสามารถของโปรแกรม</vt:lpstr>
      <vt:lpstr>หลักการการทำงานโปรแกรม</vt:lpstr>
      <vt:lpstr>โครงสร้างข้อมูล</vt:lpstr>
      <vt:lpstr>ลักษณะข้อมูลออก</vt:lpstr>
      <vt:lpstr>การทำงานโปรแกรม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โมเดลการทำนายอัตราการได้เหรียญของประเทศ ที่เข้าร่วมกีฬา Olympic  ตั้งแต่ปี 1976 – 2008</dc:title>
  <dc:creator>SASIWIMON WITHATHAN</dc:creator>
  <cp:lastModifiedBy>SASIWIMON WITHATHAN</cp:lastModifiedBy>
  <cp:revision>6</cp:revision>
  <dcterms:created xsi:type="dcterms:W3CDTF">2020-04-04T11:16:33Z</dcterms:created>
  <dcterms:modified xsi:type="dcterms:W3CDTF">2020-04-05T12:20:53Z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0x01010002E8E0DE5C61534A8D597FB9CCA01E29</vt:lpwstr>
  </property>
</Properties>
</file>