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1147763" y="688975"/>
            <a:ext cx="4567237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913805" y="4343703"/>
            <a:ext cx="5030391" cy="4110869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8bcb0ce7f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8bcb0ce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88bcb0ce7f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8bcb0ce7f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8bcb0ce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88bcb0ce7f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8bcb0ce7f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8bcb0ce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88bcb0ce7f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K K Birla Goa Campus</a:t>
            </a:r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22" name="Google Shape;22;p3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25" name="Google Shape;25;p3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3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7" name="Google Shape;27;p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1" name="Google Shape;31;p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2" type="body"/>
          </p:nvPr>
        </p:nvSpPr>
        <p:spPr>
          <a:xfrm>
            <a:off x="152400" y="3810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76200" y="6477000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8579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4"/>
          <p:cNvGrpSpPr/>
          <p:nvPr/>
        </p:nvGrpSpPr>
        <p:grpSpPr>
          <a:xfrm>
            <a:off x="1206488" y="6192838"/>
            <a:ext cx="6731000" cy="55562"/>
            <a:chOff x="1039813" y="6192838"/>
            <a:chExt cx="6731000" cy="55562"/>
          </a:xfrm>
        </p:grpSpPr>
        <p:sp>
          <p:nvSpPr>
            <p:cNvPr id="43" name="Google Shape;43;p4"/>
            <p:cNvSpPr/>
            <p:nvPr/>
          </p:nvSpPr>
          <p:spPr>
            <a:xfrm>
              <a:off x="3300413" y="6192838"/>
              <a:ext cx="2260600" cy="55562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039813" y="6192838"/>
              <a:ext cx="2260600" cy="55562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5510213" y="6192838"/>
              <a:ext cx="2260600" cy="555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4"/>
          <p:cNvGrpSpPr/>
          <p:nvPr/>
        </p:nvGrpSpPr>
        <p:grpSpPr>
          <a:xfrm>
            <a:off x="7358850" y="0"/>
            <a:ext cx="1785156" cy="2010475"/>
            <a:chOff x="3649650" y="73425"/>
            <a:chExt cx="1785156" cy="2010475"/>
          </a:xfrm>
        </p:grpSpPr>
        <p:pic>
          <p:nvPicPr>
            <p:cNvPr id="47" name="Google Shape;47;p4"/>
            <p:cNvPicPr preferRelativeResize="0"/>
            <p:nvPr/>
          </p:nvPicPr>
          <p:blipFill rotWithShape="1">
            <a:blip r:embed="rId4">
              <a:alphaModFix/>
            </a:blip>
            <a:srcRect b="28586" l="0" r="0" t="0"/>
            <a:stretch/>
          </p:blipFill>
          <p:spPr>
            <a:xfrm>
              <a:off x="3768725" y="73425"/>
              <a:ext cx="1606550" cy="15462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" name="Google Shape;48;p4"/>
            <p:cNvGrpSpPr/>
            <p:nvPr/>
          </p:nvGrpSpPr>
          <p:grpSpPr>
            <a:xfrm>
              <a:off x="3649650" y="1502175"/>
              <a:ext cx="1785156" cy="581725"/>
              <a:chOff x="3386181" y="1502175"/>
              <a:chExt cx="1785156" cy="581725"/>
            </a:xfrm>
          </p:grpSpPr>
          <p:sp>
            <p:nvSpPr>
              <p:cNvPr id="49" name="Google Shape;49;p4"/>
              <p:cNvSpPr txBox="1"/>
              <p:nvPr/>
            </p:nvSpPr>
            <p:spPr>
              <a:xfrm>
                <a:off x="3445737" y="1502175"/>
                <a:ext cx="1725600" cy="4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BITS Pilani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4"/>
              <p:cNvSpPr txBox="1"/>
              <p:nvPr/>
            </p:nvSpPr>
            <p:spPr>
              <a:xfrm>
                <a:off x="3386181" y="1804600"/>
                <a:ext cx="1725600" cy="27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</a:rPr>
                  <a:t>  K</a:t>
                </a: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K Birla Goa Campus</a:t>
                </a:r>
                <a:endParaRPr sz="130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51" name="Google Shape;51;p4"/>
          <p:cNvSpPr txBox="1"/>
          <p:nvPr/>
        </p:nvSpPr>
        <p:spPr>
          <a:xfrm>
            <a:off x="2971799" y="5734050"/>
            <a:ext cx="4799013" cy="2857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</a:pPr>
            <a:r>
              <a:t/>
            </a:r>
            <a:endParaRPr b="1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356100" y="4154375"/>
            <a:ext cx="83484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Opportunities and Challenges in Real-world System Deployments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Keshav Kaushik and Vinayak Naik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BITS Pilani Goa, INDIA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Solving real-world problems using </a:t>
            </a:r>
            <a:r>
              <a:rPr lang="en-US" sz="2500"/>
              <a:t>computational</a:t>
            </a:r>
            <a:r>
              <a:rPr lang="en-US" sz="2500"/>
              <a:t> techniques gained significant research interest </a:t>
            </a:r>
            <a:endParaRPr sz="2500"/>
          </a:p>
          <a:p>
            <a:pPr indent="-3873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To solve such problems we need to deploy systems in real-world</a:t>
            </a:r>
            <a:endParaRPr sz="2500"/>
          </a:p>
          <a:p>
            <a:pPr indent="-3873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These deployments are made possible due to the advancements in the Internet of Things (IoT)</a:t>
            </a:r>
            <a:endParaRPr sz="2500"/>
          </a:p>
          <a:p>
            <a:pPr indent="-3873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An IoT deployment consists of various sensors and actuators connected to the things present in real-world</a:t>
            </a:r>
            <a:endParaRPr sz="2500"/>
          </a:p>
        </p:txBody>
      </p:sp>
      <p:sp>
        <p:nvSpPr>
          <p:cNvPr id="59" name="Google Shape;59;p5"/>
          <p:cNvSpPr txBox="1"/>
          <p:nvPr/>
        </p:nvSpPr>
        <p:spPr>
          <a:xfrm>
            <a:off x="152400" y="3810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741B47"/>
                </a:solidFill>
              </a:rPr>
              <a:t>Introduction</a:t>
            </a:r>
            <a:endParaRPr b="1" i="0" sz="36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idx="2" type="body"/>
          </p:nvPr>
        </p:nvSpPr>
        <p:spPr>
          <a:xfrm>
            <a:off x="152400" y="3810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None/>
            </a:pPr>
            <a:r>
              <a:rPr lang="en-US">
                <a:solidFill>
                  <a:srgbClr val="741B47"/>
                </a:solidFill>
              </a:rPr>
              <a:t>Challenges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-US" sz="2500"/>
              <a:t>Communication</a:t>
            </a:r>
            <a:r>
              <a:rPr lang="en-US" sz="2500"/>
              <a:t> Sensors present in the environment needs to transmit information</a:t>
            </a:r>
            <a:endParaRPr sz="2500"/>
          </a:p>
          <a:p>
            <a:pPr indent="-3873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-US" sz="2500"/>
              <a:t>Data Collection</a:t>
            </a:r>
            <a:r>
              <a:rPr lang="en-US" sz="2500"/>
              <a:t> We need to collect such that it satisfies following characteristics — Volume, Velocity Value, Variety, and Veracity</a:t>
            </a:r>
            <a:endParaRPr sz="2500"/>
          </a:p>
          <a:p>
            <a:pPr indent="-3873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-US" sz="2500"/>
              <a:t>Computation</a:t>
            </a:r>
            <a:r>
              <a:rPr lang="en-US" sz="2500"/>
              <a:t> We need to process the collected data to generate useful information for desired outcome</a:t>
            </a:r>
            <a:endParaRPr sz="2500"/>
          </a:p>
        </p:txBody>
      </p:sp>
      <p:sp>
        <p:nvSpPr>
          <p:cNvPr id="67" name="Google Shape;67;p6"/>
          <p:cNvSpPr txBox="1"/>
          <p:nvPr/>
        </p:nvSpPr>
        <p:spPr>
          <a:xfrm>
            <a:off x="401725" y="4992850"/>
            <a:ext cx="84363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We propose to optimize </a:t>
            </a:r>
            <a:r>
              <a:rPr lang="en-US" sz="2700">
                <a:solidFill>
                  <a:schemeClr val="dk1"/>
                </a:solidFill>
              </a:rPr>
              <a:t>cooling systems’ </a:t>
            </a:r>
            <a:r>
              <a:rPr lang="en-US" sz="2700"/>
              <a:t>energy consumption in the real-world</a:t>
            </a:r>
            <a:endParaRPr sz="2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idx="2" type="body"/>
          </p:nvPr>
        </p:nvSpPr>
        <p:spPr>
          <a:xfrm>
            <a:off x="152400" y="381000"/>
            <a:ext cx="8915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</a:rPr>
              <a:t>Our Deployment Scenario</a:t>
            </a:r>
            <a:endParaRPr>
              <a:solidFill>
                <a:srgbClr val="990000"/>
              </a:solidFill>
            </a:endParaRPr>
          </a:p>
        </p:txBody>
      </p:sp>
      <p:pic>
        <p:nvPicPr>
          <p:cNvPr id="75" name="Google Shape;7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37" y="1422075"/>
            <a:ext cx="8260526" cy="50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7"/>
          <p:cNvSpPr txBox="1"/>
          <p:nvPr/>
        </p:nvSpPr>
        <p:spPr>
          <a:xfrm>
            <a:off x="401725" y="3730300"/>
            <a:ext cx="18222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chemeClr val="lt1"/>
                </a:highlight>
              </a:rPr>
              <a:t>Energy Sensors</a:t>
            </a:r>
            <a:endParaRPr sz="1600">
              <a:highlight>
                <a:schemeClr val="lt1"/>
              </a:highlight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5495000" y="5078925"/>
            <a:ext cx="31995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chemeClr val="lt1"/>
                </a:highlight>
              </a:rPr>
              <a:t>Ductless-split Cooling Systems</a:t>
            </a:r>
            <a:endParaRPr sz="1600">
              <a:highlight>
                <a:schemeClr val="lt1"/>
              </a:highlight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6212350" y="5810825"/>
            <a:ext cx="14490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chemeClr val="lt1"/>
                </a:highlight>
              </a:rPr>
              <a:t>Server Rack</a:t>
            </a:r>
            <a:endParaRPr sz="16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 txBox="1"/>
          <p:nvPr>
            <p:ph idx="2" type="body"/>
          </p:nvPr>
        </p:nvSpPr>
        <p:spPr>
          <a:xfrm>
            <a:off x="152400" y="381000"/>
            <a:ext cx="8915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</a:rPr>
              <a:t>Architecture of Deployment</a:t>
            </a:r>
            <a:endParaRPr>
              <a:solidFill>
                <a:srgbClr val="990000"/>
              </a:solidFill>
            </a:endParaRPr>
          </a:p>
        </p:txBody>
      </p:sp>
      <p:pic>
        <p:nvPicPr>
          <p:cNvPr id="86" name="Google Shape;8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06900"/>
            <a:ext cx="8347600" cy="42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US"/>
              <a:t>Communication</a:t>
            </a:r>
            <a:r>
              <a:rPr lang="en-US"/>
              <a:t>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In-consistency in the WiFi Network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WiFi modules gets damaged after a period of time</a:t>
            </a:r>
            <a:endParaRPr sz="22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/>
              <a:t>Solution– Upgraded to 5G communication</a:t>
            </a:r>
            <a:endParaRPr sz="2200"/>
          </a:p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US" sz="2200"/>
              <a:t>Data Collection</a:t>
            </a:r>
            <a:r>
              <a:rPr lang="en-US" sz="2200"/>
              <a:t> Need of collecting new parameters</a:t>
            </a:r>
            <a:endParaRPr sz="22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/>
              <a:t>Solution– </a:t>
            </a:r>
            <a:r>
              <a:rPr lang="en-US" sz="2200"/>
              <a:t>Using</a:t>
            </a:r>
            <a:r>
              <a:rPr lang="en-US" sz="2200"/>
              <a:t> NoSQL database</a:t>
            </a:r>
            <a:endParaRPr sz="2200"/>
          </a:p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US" sz="2200"/>
              <a:t>State Inconsistency</a:t>
            </a:r>
            <a:r>
              <a:rPr lang="en-US" sz="2200"/>
              <a:t> The ON/OFF state of actuator changes after each time the sensor restarts</a:t>
            </a:r>
            <a:endParaRPr sz="2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/>
              <a:t>Solution– </a:t>
            </a:r>
            <a:r>
              <a:rPr lang="en-US" sz="2200"/>
              <a:t>To update the state of actuator at regular intervals using latest information present at server</a:t>
            </a:r>
            <a:endParaRPr sz="2200"/>
          </a:p>
        </p:txBody>
      </p:sp>
      <p:sp>
        <p:nvSpPr>
          <p:cNvPr id="93" name="Google Shape;93;p9"/>
          <p:cNvSpPr txBox="1"/>
          <p:nvPr>
            <p:ph idx="2" type="body"/>
          </p:nvPr>
        </p:nvSpPr>
        <p:spPr>
          <a:xfrm>
            <a:off x="152400" y="381000"/>
            <a:ext cx="8915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</a:rPr>
              <a:t>Challenges Faced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94" name="Google Shape;94;p9"/>
          <p:cNvSpPr/>
          <p:nvPr/>
        </p:nvSpPr>
        <p:spPr>
          <a:xfrm>
            <a:off x="516500" y="2625550"/>
            <a:ext cx="7804800" cy="122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We acknowledge </a:t>
            </a:r>
            <a:r>
              <a:rPr lang="en-US" sz="2600"/>
              <a:t>the ACM SigMobile for providing us SigMobile Community Grant</a:t>
            </a:r>
            <a:endParaRPr sz="2600"/>
          </a:p>
        </p:txBody>
      </p:sp>
      <p:sp>
        <p:nvSpPr>
          <p:cNvPr id="95" name="Google Shape;95;p9"/>
          <p:cNvSpPr/>
          <p:nvPr/>
        </p:nvSpPr>
        <p:spPr>
          <a:xfrm>
            <a:off x="530850" y="3931150"/>
            <a:ext cx="7804800" cy="16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I am available in job market, and </a:t>
            </a:r>
            <a:r>
              <a:rPr lang="en-US" sz="2500"/>
              <a:t>looking</a:t>
            </a:r>
            <a:r>
              <a:rPr lang="en-US" sz="2500"/>
              <a:t> for PostDoctoral and Industry positions. Please reach out to me if you have any openings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keshavkaushik.info</a:t>
            </a:r>
            <a:endParaRPr sz="2500"/>
          </a:p>
        </p:txBody>
      </p:sp>
      <p:sp>
        <p:nvSpPr>
          <p:cNvPr id="96" name="Google Shape;96;p9"/>
          <p:cNvSpPr/>
          <p:nvPr/>
        </p:nvSpPr>
        <p:spPr>
          <a:xfrm>
            <a:off x="545200" y="1248225"/>
            <a:ext cx="7661400" cy="11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The Dataset is accessible at OEDI platform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