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6" r:id="rId19"/>
    <p:sldId id="276" r:id="rId20"/>
    <p:sldId id="274" r:id="rId21"/>
    <p:sldId id="273" r:id="rId22"/>
    <p:sldId id="275" r:id="rId23"/>
    <p:sldId id="277" r:id="rId24"/>
    <p:sldId id="287" r:id="rId25"/>
    <p:sldId id="278" r:id="rId26"/>
    <p:sldId id="279" r:id="rId27"/>
    <p:sldId id="280" r:id="rId28"/>
    <p:sldId id="281" r:id="rId29"/>
    <p:sldId id="282" r:id="rId30"/>
    <p:sldId id="289" r:id="rId31"/>
    <p:sldId id="283" r:id="rId32"/>
    <p:sldId id="284" r:id="rId33"/>
    <p:sldId id="288" r:id="rId34"/>
    <p:sldId id="285" r:id="rId35"/>
    <p:sldId id="290" r:id="rId3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12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A1B46A-4377-4118-B202-7F93B418DF8B}" type="datetimeFigureOut">
              <a:rPr lang="es-ES" smtClean="0"/>
              <a:t>24/05/2016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A87C2A-D56F-4B05-9393-C56E16F7E5F5}" type="slidenum">
              <a:rPr lang="es-ES" smtClean="0"/>
              <a:t>‹Nº›</a:t>
            </a:fld>
            <a:endParaRPr lang="es-ES"/>
          </a:p>
        </p:txBody>
      </p:sp>
    </p:spTree>
    <p:extLst>
      <p:ext uri="{BB962C8B-B14F-4D97-AF65-F5344CB8AC3E}">
        <p14:creationId xmlns:p14="http://schemas.microsoft.com/office/powerpoint/2010/main" val="1044730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7A87C2A-D56F-4B05-9393-C56E16F7E5F5}" type="slidenum">
              <a:rPr lang="es-ES" smtClean="0"/>
              <a:t>10</a:t>
            </a:fld>
            <a:endParaRPr lang="es-ES"/>
          </a:p>
        </p:txBody>
      </p:sp>
    </p:spTree>
    <p:extLst>
      <p:ext uri="{BB962C8B-B14F-4D97-AF65-F5344CB8AC3E}">
        <p14:creationId xmlns:p14="http://schemas.microsoft.com/office/powerpoint/2010/main" val="4226942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F0D24365-C18F-4479-9C0B-51EBA831C374}" type="datetimeFigureOut">
              <a:rPr lang="es-ES" smtClean="0"/>
              <a:t>24/05/2016</a:t>
            </a:fld>
            <a:endParaRPr lang="es-ES"/>
          </a:p>
        </p:txBody>
      </p:sp>
      <p:sp>
        <p:nvSpPr>
          <p:cNvPr id="17" name="16 Marcador de pie de página"/>
          <p:cNvSpPr>
            <a:spLocks noGrp="1"/>
          </p:cNvSpPr>
          <p:nvPr>
            <p:ph type="ftr" sz="quarter" idx="11"/>
          </p:nvPr>
        </p:nvSpPr>
        <p:spPr/>
        <p:txBody>
          <a:bodyPr/>
          <a:lstStyle/>
          <a:p>
            <a:endParaRPr lang="es-ES"/>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B257B08-4DEE-4854-96E8-7928AB1B77EF}" type="slidenum">
              <a:rPr lang="es-ES" smtClean="0"/>
              <a:t>‹Nº›</a:t>
            </a:fld>
            <a:endParaRPr lang="es-ES"/>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0D24365-C18F-4479-9C0B-51EBA831C374}" type="datetimeFigureOut">
              <a:rPr lang="es-ES" smtClean="0"/>
              <a:t>24/05/2016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B257B08-4DEE-4854-96E8-7928AB1B77EF}"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AB257B08-4DEE-4854-96E8-7928AB1B77EF}" type="slidenum">
              <a:rPr lang="es-ES" smtClean="0"/>
              <a:t>‹Nº›</a:t>
            </a:fld>
            <a:endParaRPr lang="es-ES"/>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0D24365-C18F-4479-9C0B-51EBA831C374}" type="datetimeFigureOut">
              <a:rPr lang="es-ES" smtClean="0"/>
              <a:t>24/05/2016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0D24365-C18F-4479-9C0B-51EBA831C374}" type="datetimeFigureOut">
              <a:rPr lang="es-ES" smtClean="0"/>
              <a:t>24/05/2016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4361688" y="1026372"/>
            <a:ext cx="457200" cy="441325"/>
          </a:xfrm>
        </p:spPr>
        <p:txBody>
          <a:bodyPr/>
          <a:lstStyle/>
          <a:p>
            <a:fld id="{AB257B08-4DEE-4854-96E8-7928AB1B77EF}" type="slidenum">
              <a:rPr lang="es-ES" smtClean="0"/>
              <a:t>‹Nº›</a:t>
            </a:fld>
            <a:endParaRPr lang="es-ES"/>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ES"/>
          </a:p>
        </p:txBody>
      </p:sp>
      <p:sp>
        <p:nvSpPr>
          <p:cNvPr id="4" name="3 Marcador de fecha"/>
          <p:cNvSpPr>
            <a:spLocks noGrp="1"/>
          </p:cNvSpPr>
          <p:nvPr>
            <p:ph type="dt" sz="half" idx="10"/>
          </p:nvPr>
        </p:nvSpPr>
        <p:spPr/>
        <p:txBody>
          <a:bodyPr/>
          <a:lstStyle/>
          <a:p>
            <a:fld id="{F0D24365-C18F-4479-9C0B-51EBA831C374}" type="datetimeFigureOut">
              <a:rPr lang="es-ES" smtClean="0"/>
              <a:t>24/05/2016</a:t>
            </a:fld>
            <a:endParaRPr lang="es-ES"/>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B257B08-4DEE-4854-96E8-7928AB1B77EF}" type="slidenum">
              <a:rPr lang="es-ES" smtClean="0"/>
              <a:t>‹Nº›</a:t>
            </a:fld>
            <a:endParaRPr lang="es-ES"/>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F0D24365-C18F-4479-9C0B-51EBA831C374}" type="datetimeFigureOut">
              <a:rPr lang="es-ES" smtClean="0"/>
              <a:t>24/05/2016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B257B08-4DEE-4854-96E8-7928AB1B77EF}" type="slidenum">
              <a:rPr lang="es-ES" smtClean="0"/>
              <a:t>‹Nº›</a:t>
            </a:fld>
            <a:endParaRPr lang="es-ES"/>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F0D24365-C18F-4479-9C0B-51EBA831C374}" type="datetimeFigureOut">
              <a:rPr lang="es-ES" smtClean="0"/>
              <a:t>24/05/2016</a:t>
            </a:fld>
            <a:endParaRPr lang="es-ES"/>
          </a:p>
        </p:txBody>
      </p:sp>
      <p:sp>
        <p:nvSpPr>
          <p:cNvPr id="8" name="7 Marcador de pie de página"/>
          <p:cNvSpPr>
            <a:spLocks noGrp="1"/>
          </p:cNvSpPr>
          <p:nvPr>
            <p:ph type="ftr" sz="quarter" idx="11"/>
          </p:nvPr>
        </p:nvSpPr>
        <p:spPr>
          <a:xfrm>
            <a:off x="304800" y="6409944"/>
            <a:ext cx="3581400" cy="365760"/>
          </a:xfrm>
        </p:spPr>
        <p:txBody>
          <a:bodyPr/>
          <a:lstStyle/>
          <a:p>
            <a:endParaRPr lang="es-ES"/>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AB257B08-4DEE-4854-96E8-7928AB1B77EF}" type="slidenum">
              <a:rPr lang="es-ES" smtClean="0"/>
              <a:t>‹Nº›</a:t>
            </a:fld>
            <a:endParaRPr lang="es-ES"/>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0D24365-C18F-4479-9C0B-51EBA831C374}" type="datetimeFigureOut">
              <a:rPr lang="es-ES" smtClean="0"/>
              <a:t>24/05/2016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a:xfrm>
            <a:off x="4343400" y="1036020"/>
            <a:ext cx="457200" cy="441325"/>
          </a:xfrm>
        </p:spPr>
        <p:txBody>
          <a:bodyPr/>
          <a:lstStyle/>
          <a:p>
            <a:fld id="{AB257B08-4DEE-4854-96E8-7928AB1B77EF}"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F0D24365-C18F-4479-9C0B-51EBA831C374}" type="datetimeFigureOut">
              <a:rPr lang="es-ES" smtClean="0"/>
              <a:t>24/05/2016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AB257B08-4DEE-4854-96E8-7928AB1B77EF}"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B257B08-4DEE-4854-96E8-7928AB1B77EF}" type="slidenum">
              <a:rPr lang="es-ES" smtClean="0"/>
              <a:t>‹Nº›</a:t>
            </a:fld>
            <a:endParaRPr lang="es-ES"/>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F0D24365-C18F-4479-9C0B-51EBA831C374}" type="datetimeFigureOut">
              <a:rPr lang="es-ES" smtClean="0"/>
              <a:t>24/05/2016</a:t>
            </a:fld>
            <a:endParaRPr lang="es-ES"/>
          </a:p>
        </p:txBody>
      </p:sp>
      <p:sp>
        <p:nvSpPr>
          <p:cNvPr id="6" name="5 Marcador de pie de página"/>
          <p:cNvSpPr>
            <a:spLocks noGrp="1"/>
          </p:cNvSpPr>
          <p:nvPr>
            <p:ph type="ftr" sz="quarter" idx="11"/>
          </p:nvPr>
        </p:nvSpPr>
        <p:spPr>
          <a:xfrm>
            <a:off x="301752" y="6410848"/>
            <a:ext cx="3383280" cy="365760"/>
          </a:xfrm>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AB257B08-4DEE-4854-96E8-7928AB1B77EF}" type="slidenum">
              <a:rPr lang="es-ES" smtClean="0"/>
              <a:t>‹Nº›</a:t>
            </a:fld>
            <a:endParaRPr lang="es-ES"/>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F0D24365-C18F-4479-9C0B-51EBA831C374}" type="datetimeFigureOut">
              <a:rPr lang="es-ES" smtClean="0"/>
              <a:t>24/05/2016</a:t>
            </a:fld>
            <a:endParaRPr lang="es-ES"/>
          </a:p>
        </p:txBody>
      </p:sp>
      <p:sp>
        <p:nvSpPr>
          <p:cNvPr id="6" name="5 Marcador de pie de página"/>
          <p:cNvSpPr>
            <a:spLocks noGrp="1"/>
          </p:cNvSpPr>
          <p:nvPr>
            <p:ph type="ftr" sz="quarter" idx="11"/>
          </p:nvPr>
        </p:nvSpPr>
        <p:spPr>
          <a:xfrm>
            <a:off x="301752" y="6410848"/>
            <a:ext cx="3584448" cy="365760"/>
          </a:xfrm>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0D24365-C18F-4479-9C0B-51EBA831C374}" type="datetimeFigureOut">
              <a:rPr lang="es-ES" smtClean="0"/>
              <a:t>24/05/2016</a:t>
            </a:fld>
            <a:endParaRPr lang="es-ES"/>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ES"/>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B257B08-4DEE-4854-96E8-7928AB1B77EF}" type="slidenum">
              <a:rPr lang="es-ES" smtClean="0"/>
              <a:t>‹Nº›</a:t>
            </a:fld>
            <a:endParaRPr lang="es-ES"/>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Bur87"/><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ES" dirty="0"/>
              <a:t>Modelado e Implementación</a:t>
            </a:r>
          </a:p>
          <a:p>
            <a:r>
              <a:rPr lang="es-ES" dirty="0"/>
              <a:t>de Sistemas de Tiempo Real</a:t>
            </a:r>
          </a:p>
          <a:p>
            <a:r>
              <a:rPr lang="es-ES" dirty="0"/>
              <a:t>Mediante Redes de Petri con Tiempo</a:t>
            </a:r>
          </a:p>
          <a:p>
            <a:r>
              <a:rPr lang="es-ES" dirty="0"/>
              <a:t>Francisco José García Izquierdo</a:t>
            </a:r>
          </a:p>
        </p:txBody>
      </p:sp>
      <p:sp>
        <p:nvSpPr>
          <p:cNvPr id="2" name="1 Título"/>
          <p:cNvSpPr>
            <a:spLocks noGrp="1"/>
          </p:cNvSpPr>
          <p:nvPr>
            <p:ph type="ctrTitle"/>
          </p:nvPr>
        </p:nvSpPr>
        <p:spPr>
          <a:xfrm>
            <a:off x="685800" y="620689"/>
            <a:ext cx="7772400" cy="1368152"/>
          </a:xfrm>
        </p:spPr>
        <p:txBody>
          <a:bodyPr>
            <a:normAutofit fontScale="90000"/>
          </a:bodyPr>
          <a:lstStyle/>
          <a:p>
            <a:r>
              <a:rPr lang="es-ES" dirty="0" smtClean="0"/>
              <a:t>Redes de Petri </a:t>
            </a:r>
            <a:br>
              <a:rPr lang="es-ES" dirty="0" smtClean="0"/>
            </a:br>
            <a:r>
              <a:rPr lang="es-ES" dirty="0" smtClean="0"/>
              <a:t>tiempo real</a:t>
            </a:r>
            <a:endParaRPr lang="es-ES" dirty="0"/>
          </a:p>
        </p:txBody>
      </p:sp>
    </p:spTree>
    <p:extLst>
      <p:ext uri="{BB962C8B-B14F-4D97-AF65-F5344CB8AC3E}">
        <p14:creationId xmlns:p14="http://schemas.microsoft.com/office/powerpoint/2010/main" val="1205462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Redes de Petri con Tiempo (</a:t>
            </a:r>
            <a:r>
              <a:rPr lang="es-ES" dirty="0" err="1"/>
              <a:t>RdPT</a:t>
            </a:r>
            <a:r>
              <a:rPr lang="es-ES" dirty="0" smtClean="0"/>
              <a:t>)</a:t>
            </a:r>
            <a:endParaRPr lang="es-ES" dirty="0"/>
          </a:p>
        </p:txBody>
      </p:sp>
      <mc:AlternateContent xmlns:mc="http://schemas.openxmlformats.org/markup-compatibility/2006" xmlns:a14="http://schemas.microsoft.com/office/drawing/2010/main">
        <mc:Choice Requires="a14">
          <p:sp>
            <p:nvSpPr>
              <p:cNvPr id="3" name="2 Marcador de contenido"/>
              <p:cNvSpPr>
                <a:spLocks noGrp="1"/>
              </p:cNvSpPr>
              <p:nvPr>
                <p:ph sz="quarter" idx="1"/>
              </p:nvPr>
            </p:nvSpPr>
            <p:spPr>
              <a:xfrm>
                <a:off x="179512" y="1527048"/>
                <a:ext cx="8784976" cy="5070304"/>
              </a:xfrm>
            </p:spPr>
            <p:txBody>
              <a:bodyPr>
                <a:normAutofit fontScale="70000" lnSpcReduction="20000"/>
              </a:bodyPr>
              <a:lstStyle/>
              <a:p>
                <a:r>
                  <a:rPr lang="es-ES" dirty="0" smtClean="0"/>
                  <a:t>Definición formal</a:t>
                </a:r>
                <a:endParaRPr lang="es-ES" dirty="0"/>
              </a:p>
              <a:p>
                <a:pPr marL="274320" lvl="1" indent="0" algn="ctr">
                  <a:buNone/>
                </a:pPr>
                <a:r>
                  <a:rPr lang="es-ES" dirty="0" smtClean="0"/>
                  <a:t>Una </a:t>
                </a:r>
                <a:r>
                  <a:rPr lang="es-ES" dirty="0"/>
                  <a:t>Red de Petri con Tiempo (</a:t>
                </a:r>
                <a:r>
                  <a:rPr lang="es-ES" dirty="0" err="1"/>
                  <a:t>RdPT</a:t>
                </a:r>
                <a:r>
                  <a:rPr lang="es-ES" dirty="0"/>
                  <a:t>), N, es una </a:t>
                </a:r>
                <a:r>
                  <a:rPr lang="es-ES" dirty="0" err="1"/>
                  <a:t>tupla</a:t>
                </a:r>
                <a:r>
                  <a:rPr lang="es-ES" dirty="0"/>
                  <a:t> </a:t>
                </a:r>
                <a:endParaRPr lang="es-ES" dirty="0" smtClean="0"/>
              </a:p>
              <a:p>
                <a:pPr marL="274320" lvl="1" indent="0" algn="ctr">
                  <a:buNone/>
                </a:pPr>
                <a:r>
                  <a:rPr lang="es-ES" dirty="0" smtClean="0"/>
                  <a:t>N </a:t>
                </a:r>
                <a:r>
                  <a:rPr lang="es-ES" i="1" dirty="0" smtClean="0"/>
                  <a:t>{P</a:t>
                </a:r>
                <a:r>
                  <a:rPr lang="es-ES" dirty="0"/>
                  <a:t>, </a:t>
                </a:r>
                <a:r>
                  <a:rPr lang="es-ES" i="1" dirty="0"/>
                  <a:t>T</a:t>
                </a:r>
                <a:r>
                  <a:rPr lang="es-ES" dirty="0"/>
                  <a:t>; </a:t>
                </a:r>
                <a:r>
                  <a:rPr lang="es-ES" i="1" dirty="0"/>
                  <a:t>Pre</a:t>
                </a:r>
                <a:r>
                  <a:rPr lang="es-ES" dirty="0"/>
                  <a:t>, </a:t>
                </a:r>
                <a:r>
                  <a:rPr lang="es-ES" i="1" dirty="0"/>
                  <a:t>Post</a:t>
                </a:r>
                <a:r>
                  <a:rPr lang="es-ES" dirty="0"/>
                  <a:t>; </a:t>
                </a:r>
                <a:r>
                  <a:rPr lang="es-ES" i="1" dirty="0" smtClean="0"/>
                  <a:t>M</a:t>
                </a:r>
                <a:r>
                  <a:rPr lang="es-ES" dirty="0" smtClean="0"/>
                  <a:t>0; </a:t>
                </a:r>
                <a:r>
                  <a:rPr lang="es-ES" i="1" dirty="0" smtClean="0"/>
                  <a:t>CIS}</a:t>
                </a:r>
              </a:p>
              <a:p>
                <a:pPr lvl="1"/>
                <a:r>
                  <a:rPr lang="es-ES" dirty="0" smtClean="0">
                    <a:solidFill>
                      <a:srgbClr val="C00000"/>
                    </a:solidFill>
                  </a:rPr>
                  <a:t>donde</a:t>
                </a:r>
                <a:r>
                  <a:rPr lang="es-ES" dirty="0">
                    <a:solidFill>
                      <a:srgbClr val="C00000"/>
                    </a:solidFill>
                  </a:rPr>
                  <a:t>:</a:t>
                </a:r>
              </a:p>
              <a:p>
                <a:pPr lvl="2"/>
                <a:r>
                  <a:rPr lang="es-ES" sz="2200" dirty="0" smtClean="0">
                    <a:solidFill>
                      <a:srgbClr val="C00000"/>
                    </a:solidFill>
                  </a:rPr>
                  <a:t> </a:t>
                </a:r>
                <a:r>
                  <a:rPr lang="es-ES" sz="2200" dirty="0">
                    <a:solidFill>
                      <a:srgbClr val="C00000"/>
                    </a:solidFill>
                  </a:rPr>
                  <a:t>P es un conjunto finito y no vaco de lugares</a:t>
                </a:r>
              </a:p>
              <a:p>
                <a:pPr lvl="2"/>
                <a:r>
                  <a:rPr lang="es-ES" sz="2200" dirty="0" smtClean="0">
                    <a:solidFill>
                      <a:srgbClr val="C00000"/>
                    </a:solidFill>
                  </a:rPr>
                  <a:t>T </a:t>
                </a:r>
                <a:r>
                  <a:rPr lang="es-ES" sz="2200" dirty="0">
                    <a:solidFill>
                      <a:srgbClr val="C00000"/>
                    </a:solidFill>
                  </a:rPr>
                  <a:t>es un conjunto finito y no vaco de transiciones</a:t>
                </a:r>
              </a:p>
              <a:p>
                <a:pPr lvl="2"/>
                <a14:m>
                  <m:oMath xmlns:m="http://schemas.openxmlformats.org/officeDocument/2006/math">
                    <m:r>
                      <a:rPr lang="es-ES" sz="2200">
                        <a:solidFill>
                          <a:srgbClr val="C00000"/>
                        </a:solidFill>
                        <a:latin typeface="Cambria Math"/>
                      </a:rPr>
                      <m:t>𝑃</m:t>
                    </m:r>
                    <m:r>
                      <a:rPr lang="es-ES" sz="2200">
                        <a:solidFill>
                          <a:srgbClr val="C00000"/>
                        </a:solidFill>
                        <a:latin typeface="Cambria Math"/>
                      </a:rPr>
                      <m:t>∩</m:t>
                    </m:r>
                    <m:r>
                      <a:rPr lang="es-ES" sz="2200">
                        <a:solidFill>
                          <a:srgbClr val="C00000"/>
                        </a:solidFill>
                        <a:latin typeface="Cambria Math"/>
                      </a:rPr>
                      <m:t>𝑇</m:t>
                    </m:r>
                    <m:r>
                      <a:rPr lang="es-ES" sz="2200">
                        <a:solidFill>
                          <a:srgbClr val="C00000"/>
                        </a:solidFill>
                        <a:latin typeface="Cambria Math"/>
                      </a:rPr>
                      <m:t>= ∅</m:t>
                    </m:r>
                  </m:oMath>
                </a14:m>
                <a:endParaRPr lang="es-ES" sz="2200" dirty="0">
                  <a:solidFill>
                    <a:srgbClr val="C00000"/>
                  </a:solidFill>
                </a:endParaRPr>
              </a:p>
              <a:p>
                <a:pPr lvl="2"/>
                <a:r>
                  <a:rPr lang="es-ES" sz="2200" dirty="0">
                    <a:solidFill>
                      <a:srgbClr val="C00000"/>
                    </a:solidFill>
                  </a:rPr>
                  <a:t>Pre : </a:t>
                </a:r>
                <a14:m>
                  <m:oMath xmlns:m="http://schemas.openxmlformats.org/officeDocument/2006/math">
                    <m:r>
                      <a:rPr lang="es-ES" sz="2200">
                        <a:solidFill>
                          <a:srgbClr val="C00000"/>
                        </a:solidFill>
                        <a:latin typeface="Cambria Math"/>
                      </a:rPr>
                      <m:t>𝑃𝑥𝑇</m:t>
                    </m:r>
                    <m:groupChr>
                      <m:groupChrPr>
                        <m:chr m:val="→"/>
                        <m:vertJc m:val="bot"/>
                        <m:ctrlPr>
                          <a:rPr lang="es-ES" sz="2200" i="1">
                            <a:solidFill>
                              <a:srgbClr val="C00000"/>
                            </a:solidFill>
                            <a:latin typeface="Cambria Math"/>
                          </a:rPr>
                        </m:ctrlPr>
                      </m:groupChrPr>
                      <m:e/>
                    </m:groupChr>
                    <m:r>
                      <a:rPr lang="es-ES" sz="2200">
                        <a:solidFill>
                          <a:srgbClr val="C00000"/>
                        </a:solidFill>
                        <a:latin typeface="Cambria Math"/>
                      </a:rPr>
                      <m:t> </m:t>
                    </m:r>
                  </m:oMath>
                </a14:m>
                <a:r>
                  <a:rPr lang="es-ES" sz="2200" dirty="0">
                    <a:solidFill>
                      <a:srgbClr val="C00000"/>
                    </a:solidFill>
                  </a:rPr>
                  <a:t>N es la función de incidencia previa, donde N es el conjunto de números naturales</a:t>
                </a:r>
              </a:p>
              <a:p>
                <a:pPr lvl="2"/>
                <a:r>
                  <a:rPr lang="es-ES" sz="2200" dirty="0">
                    <a:solidFill>
                      <a:srgbClr val="C00000"/>
                    </a:solidFill>
                  </a:rPr>
                  <a:t>Post: </a:t>
                </a:r>
                <a14:m>
                  <m:oMath xmlns:m="http://schemas.openxmlformats.org/officeDocument/2006/math">
                    <m:r>
                      <a:rPr lang="es-ES" sz="2200">
                        <a:solidFill>
                          <a:srgbClr val="C00000"/>
                        </a:solidFill>
                        <a:latin typeface="Cambria Math"/>
                      </a:rPr>
                      <m:t>𝑃𝑥𝑇</m:t>
                    </m:r>
                    <m:groupChr>
                      <m:groupChrPr>
                        <m:chr m:val="→"/>
                        <m:vertJc m:val="bot"/>
                        <m:ctrlPr>
                          <a:rPr lang="es-ES" sz="2200" i="1">
                            <a:solidFill>
                              <a:srgbClr val="C00000"/>
                            </a:solidFill>
                            <a:latin typeface="Cambria Math"/>
                          </a:rPr>
                        </m:ctrlPr>
                      </m:groupChrPr>
                      <m:e/>
                    </m:groupChr>
                    <m:r>
                      <a:rPr lang="es-ES" sz="2200">
                        <a:solidFill>
                          <a:srgbClr val="C00000"/>
                        </a:solidFill>
                        <a:latin typeface="Cambria Math"/>
                      </a:rPr>
                      <m:t> </m:t>
                    </m:r>
                  </m:oMath>
                </a14:m>
                <a:r>
                  <a:rPr lang="es-ES" sz="2200" dirty="0">
                    <a:solidFill>
                      <a:srgbClr val="C00000"/>
                    </a:solidFill>
                  </a:rPr>
                  <a:t>N es la función de incidencia post, donde N es el conjunto de números </a:t>
                </a:r>
                <a:r>
                  <a:rPr lang="es-ES" sz="2200" dirty="0" smtClean="0">
                    <a:solidFill>
                      <a:srgbClr val="C00000"/>
                    </a:solidFill>
                  </a:rPr>
                  <a:t>naturales</a:t>
                </a:r>
              </a:p>
              <a:p>
                <a:pPr lvl="2"/>
                <a:r>
                  <a:rPr lang="es-ES" sz="2200" dirty="0">
                    <a:solidFill>
                      <a:srgbClr val="C00000"/>
                    </a:solidFill>
                  </a:rPr>
                  <a:t>M0 es la función de marcado inicial M0 : </a:t>
                </a:r>
                <a14:m>
                  <m:oMath xmlns:m="http://schemas.openxmlformats.org/officeDocument/2006/math">
                    <m:r>
                      <a:rPr lang="es-ES" sz="2200">
                        <a:solidFill>
                          <a:srgbClr val="C00000"/>
                        </a:solidFill>
                        <a:latin typeface="Cambria Math"/>
                      </a:rPr>
                      <m:t>𝑃</m:t>
                    </m:r>
                    <m:groupChr>
                      <m:groupChrPr>
                        <m:chr m:val="→"/>
                        <m:vertJc m:val="bot"/>
                        <m:ctrlPr>
                          <a:rPr lang="es-ES" sz="2200" i="1">
                            <a:solidFill>
                              <a:srgbClr val="C00000"/>
                            </a:solidFill>
                            <a:latin typeface="Cambria Math"/>
                          </a:rPr>
                        </m:ctrlPr>
                      </m:groupChrPr>
                      <m:e/>
                    </m:groupChr>
                    <m:r>
                      <a:rPr lang="es-ES" sz="2200">
                        <a:solidFill>
                          <a:srgbClr val="C00000"/>
                        </a:solidFill>
                        <a:latin typeface="Cambria Math"/>
                      </a:rPr>
                      <m:t> </m:t>
                    </m:r>
                    <m:r>
                      <a:rPr lang="es-ES" sz="2200">
                        <a:solidFill>
                          <a:srgbClr val="C00000"/>
                        </a:solidFill>
                        <a:latin typeface="Cambria Math"/>
                      </a:rPr>
                      <m:t>𝑁</m:t>
                    </m:r>
                  </m:oMath>
                </a14:m>
                <a:endParaRPr lang="es-ES" sz="2200" dirty="0" smtClean="0">
                  <a:solidFill>
                    <a:srgbClr val="C00000"/>
                  </a:solidFill>
                </a:endParaRPr>
              </a:p>
              <a:p>
                <a:pPr lvl="2"/>
                <a:endParaRPr lang="es-ES" sz="2200" dirty="0">
                  <a:solidFill>
                    <a:srgbClr val="C00000"/>
                  </a:solidFill>
                </a:endParaRPr>
              </a:p>
              <a:p>
                <a:pPr lvl="2"/>
                <a:r>
                  <a:rPr lang="es-ES" sz="2200" dirty="0">
                    <a:solidFill>
                      <a:srgbClr val="C00000"/>
                    </a:solidFill>
                  </a:rPr>
                  <a:t>CIS es una correspondencia de intervalos estáticos, CIS : </a:t>
                </a:r>
                <a14:m>
                  <m:oMath xmlns:m="http://schemas.openxmlformats.org/officeDocument/2006/math">
                    <m:r>
                      <a:rPr lang="es-ES" sz="2200">
                        <a:solidFill>
                          <a:srgbClr val="C00000"/>
                        </a:solidFill>
                        <a:latin typeface="Cambria Math"/>
                      </a:rPr>
                      <m:t>𝑇</m:t>
                    </m:r>
                    <m:groupChr>
                      <m:groupChrPr>
                        <m:chr m:val="→"/>
                        <m:vertJc m:val="bot"/>
                        <m:ctrlPr>
                          <a:rPr lang="es-ES" sz="2200" i="1">
                            <a:solidFill>
                              <a:srgbClr val="C00000"/>
                            </a:solidFill>
                            <a:latin typeface="Cambria Math"/>
                          </a:rPr>
                        </m:ctrlPr>
                      </m:groupChrPr>
                      <m:e/>
                    </m:groupChr>
                    <m:sSup>
                      <m:sSupPr>
                        <m:ctrlPr>
                          <a:rPr lang="es-ES" sz="2200" i="1">
                            <a:solidFill>
                              <a:srgbClr val="C00000"/>
                            </a:solidFill>
                            <a:latin typeface="Cambria Math"/>
                          </a:rPr>
                        </m:ctrlPr>
                      </m:sSupPr>
                      <m:e>
                        <m:r>
                          <a:rPr lang="es-ES" sz="2200">
                            <a:solidFill>
                              <a:srgbClr val="C00000"/>
                            </a:solidFill>
                            <a:latin typeface="Cambria Math"/>
                          </a:rPr>
                          <m:t>𝑄</m:t>
                        </m:r>
                      </m:e>
                      <m:sup>
                        <m:r>
                          <a:rPr lang="es-ES" sz="2200">
                            <a:solidFill>
                              <a:srgbClr val="C00000"/>
                            </a:solidFill>
                            <a:latin typeface="Cambria Math"/>
                          </a:rPr>
                          <m:t>+</m:t>
                        </m:r>
                      </m:sup>
                    </m:sSup>
                    <m:r>
                      <a:rPr lang="es-ES" sz="2200">
                        <a:solidFill>
                          <a:srgbClr val="C00000"/>
                        </a:solidFill>
                        <a:latin typeface="Cambria Math"/>
                      </a:rPr>
                      <m:t>𝑥</m:t>
                    </m:r>
                    <m:r>
                      <a:rPr lang="es-ES" sz="2200">
                        <a:solidFill>
                          <a:srgbClr val="C00000"/>
                        </a:solidFill>
                        <a:latin typeface="Cambria Math"/>
                      </a:rPr>
                      <m:t>(</m:t>
                    </m:r>
                    <m:sSup>
                      <m:sSupPr>
                        <m:ctrlPr>
                          <a:rPr lang="es-ES" sz="2200" i="1">
                            <a:solidFill>
                              <a:srgbClr val="C00000"/>
                            </a:solidFill>
                            <a:latin typeface="Cambria Math"/>
                          </a:rPr>
                        </m:ctrlPr>
                      </m:sSupPr>
                      <m:e>
                        <m:r>
                          <a:rPr lang="es-ES" sz="2200">
                            <a:solidFill>
                              <a:srgbClr val="C00000"/>
                            </a:solidFill>
                            <a:latin typeface="Cambria Math"/>
                          </a:rPr>
                          <m:t>𝑄</m:t>
                        </m:r>
                      </m:e>
                      <m:sup>
                        <m:r>
                          <a:rPr lang="es-ES" sz="2200">
                            <a:solidFill>
                              <a:srgbClr val="C00000"/>
                            </a:solidFill>
                            <a:latin typeface="Cambria Math"/>
                          </a:rPr>
                          <m:t>+</m:t>
                        </m:r>
                      </m:sup>
                    </m:sSup>
                    <m:r>
                      <a:rPr lang="es-ES" sz="2200">
                        <a:solidFill>
                          <a:srgbClr val="C00000"/>
                        </a:solidFill>
                        <a:latin typeface="Cambria Math"/>
                      </a:rPr>
                      <m:t>∪∞)</m:t>
                    </m:r>
                  </m:oMath>
                </a14:m>
                <a:r>
                  <a:rPr lang="es-ES" sz="2200" dirty="0">
                    <a:solidFill>
                      <a:srgbClr val="C00000"/>
                    </a:solidFill>
                  </a:rPr>
                  <a:t>, donde Q+ es el conjunto de los números racionales positivos junto con el </a:t>
                </a:r>
                <a:r>
                  <a:rPr lang="es-ES" sz="2200" dirty="0" smtClean="0">
                    <a:solidFill>
                      <a:srgbClr val="C00000"/>
                    </a:solidFill>
                  </a:rPr>
                  <a:t>cero</a:t>
                </a:r>
              </a:p>
              <a:p>
                <a:pPr lvl="2"/>
                <a:endParaRPr lang="es-ES" sz="2200" dirty="0">
                  <a:solidFill>
                    <a:srgbClr val="C00000"/>
                  </a:solidFill>
                </a:endParaRPr>
              </a:p>
              <a:p>
                <a:pPr lvl="1"/>
                <a:r>
                  <a:rPr lang="it-IT" sz="2400" dirty="0">
                    <a:solidFill>
                      <a:srgbClr val="C00000"/>
                    </a:solidFill>
                  </a:rPr>
                  <a:t>La </a:t>
                </a:r>
                <a:r>
                  <a:rPr lang="it-IT" sz="2400" dirty="0" smtClean="0">
                    <a:solidFill>
                      <a:srgbClr val="C00000"/>
                    </a:solidFill>
                  </a:rPr>
                  <a:t>ultima funcion </a:t>
                </a:r>
                <a:r>
                  <a:rPr lang="it-IT" sz="2400" dirty="0">
                    <a:solidFill>
                      <a:srgbClr val="C00000"/>
                    </a:solidFill>
                  </a:rPr>
                  <a:t>asocia a cada </a:t>
                </a:r>
                <a:r>
                  <a:rPr lang="it-IT" sz="2400" dirty="0" smtClean="0">
                    <a:solidFill>
                      <a:srgbClr val="C00000"/>
                    </a:solidFill>
                  </a:rPr>
                  <a:t>transicion </a:t>
                </a:r>
                <a:r>
                  <a:rPr lang="it-IT" sz="2400" dirty="0">
                    <a:solidFill>
                      <a:srgbClr val="C00000"/>
                    </a:solidFill>
                  </a:rPr>
                  <a:t>un par (CIS(ti) </a:t>
                </a:r>
                <a:r>
                  <a:rPr lang="it-IT" sz="2400" dirty="0" smtClean="0">
                    <a:solidFill>
                      <a:srgbClr val="C00000"/>
                    </a:solidFill>
                  </a:rPr>
                  <a:t>=</a:t>
                </a:r>
                <a14:m>
                  <m:oMath xmlns:m="http://schemas.openxmlformats.org/officeDocument/2006/math">
                    <m:r>
                      <a:rPr lang="es-ES" sz="2400" b="0" i="1" smtClean="0">
                        <a:solidFill>
                          <a:srgbClr val="C00000"/>
                        </a:solidFill>
                        <a:latin typeface="Cambria Math"/>
                      </a:rPr>
                      <m:t>(</m:t>
                    </m:r>
                    <m:sSub>
                      <m:sSubPr>
                        <m:ctrlPr>
                          <a:rPr lang="es-ES" sz="2400" b="0" i="1" smtClean="0">
                            <a:solidFill>
                              <a:srgbClr val="C00000"/>
                            </a:solidFill>
                            <a:latin typeface="Cambria Math"/>
                          </a:rPr>
                        </m:ctrlPr>
                      </m:sSubPr>
                      <m:e>
                        <m:r>
                          <a:rPr lang="es-ES" sz="2400" b="0" i="1" smtClean="0">
                            <a:solidFill>
                              <a:srgbClr val="C00000"/>
                            </a:solidFill>
                            <a:latin typeface="Cambria Math"/>
                            <a:ea typeface="Cambria Math"/>
                          </a:rPr>
                          <m:t>𝛼</m:t>
                        </m:r>
                      </m:e>
                      <m:sub>
                        <m:r>
                          <a:rPr lang="es-ES" sz="2400" b="0" i="1" smtClean="0">
                            <a:solidFill>
                              <a:srgbClr val="C00000"/>
                            </a:solidFill>
                            <a:latin typeface="Cambria Math"/>
                          </a:rPr>
                          <m:t>𝑖</m:t>
                        </m:r>
                      </m:sub>
                    </m:sSub>
                    <m:r>
                      <a:rPr lang="es-ES" sz="2400" b="0" i="1" smtClean="0">
                        <a:solidFill>
                          <a:srgbClr val="C00000"/>
                        </a:solidFill>
                        <a:latin typeface="Cambria Math"/>
                      </a:rPr>
                      <m:t>, </m:t>
                    </m:r>
                    <m:sSub>
                      <m:sSubPr>
                        <m:ctrlPr>
                          <a:rPr lang="es-ES" sz="2400" b="0" i="1" smtClean="0">
                            <a:solidFill>
                              <a:srgbClr val="C00000"/>
                            </a:solidFill>
                            <a:latin typeface="Cambria Math"/>
                          </a:rPr>
                        </m:ctrlPr>
                      </m:sSubPr>
                      <m:e>
                        <m:r>
                          <a:rPr lang="es-ES" sz="2400" b="0" i="1" smtClean="0">
                            <a:solidFill>
                              <a:srgbClr val="C00000"/>
                            </a:solidFill>
                            <a:latin typeface="Cambria Math"/>
                            <a:ea typeface="Cambria Math"/>
                          </a:rPr>
                          <m:t>𝛽</m:t>
                        </m:r>
                      </m:e>
                      <m:sub>
                        <m:r>
                          <a:rPr lang="es-ES" sz="2400" b="0" i="1" smtClean="0">
                            <a:solidFill>
                              <a:srgbClr val="C00000"/>
                            </a:solidFill>
                            <a:latin typeface="Cambria Math"/>
                          </a:rPr>
                          <m:t>𝑖</m:t>
                        </m:r>
                      </m:sub>
                    </m:sSub>
                    <m:r>
                      <a:rPr lang="es-ES" sz="2400" b="0" i="1" smtClean="0">
                        <a:solidFill>
                          <a:srgbClr val="C00000"/>
                        </a:solidFill>
                        <a:latin typeface="Cambria Math"/>
                      </a:rPr>
                      <m:t>)</m:t>
                    </m:r>
                  </m:oMath>
                </a14:m>
                <a:r>
                  <a:rPr lang="it-IT" sz="2400" dirty="0" smtClean="0">
                    <a:solidFill>
                      <a:srgbClr val="C00000"/>
                    </a:solidFill>
                  </a:rPr>
                  <a:t>, </a:t>
                </a:r>
                <a:r>
                  <a:rPr lang="it-IT" sz="2400" dirty="0">
                    <a:solidFill>
                      <a:srgbClr val="C00000"/>
                    </a:solidFill>
                  </a:rPr>
                  <a:t>que </a:t>
                </a:r>
                <a:r>
                  <a:rPr lang="it-IT" sz="2400" dirty="0" smtClean="0">
                    <a:solidFill>
                      <a:srgbClr val="C00000"/>
                    </a:solidFill>
                  </a:rPr>
                  <a:t>define </a:t>
                </a:r>
                <a:r>
                  <a:rPr lang="it-IT" sz="2400" dirty="0">
                    <a:solidFill>
                      <a:srgbClr val="C00000"/>
                    </a:solidFill>
                  </a:rPr>
                  <a:t>un </a:t>
                </a:r>
                <a:r>
                  <a:rPr lang="it-IT" sz="2400" dirty="0" smtClean="0">
                    <a:solidFill>
                      <a:srgbClr val="C00000"/>
                    </a:solidFill>
                  </a:rPr>
                  <a:t>intervalo temporal</a:t>
                </a:r>
                <a:r>
                  <a:rPr lang="it-IT" sz="2400" dirty="0">
                    <a:solidFill>
                      <a:srgbClr val="C00000"/>
                    </a:solidFill>
                  </a:rPr>
                  <a:t>, por lo que se debe </a:t>
                </a:r>
                <a:r>
                  <a:rPr lang="it-IT" sz="2400" dirty="0" smtClean="0">
                    <a:solidFill>
                      <a:srgbClr val="C00000"/>
                    </a:solidFill>
                  </a:rPr>
                  <a:t>verificar:</a:t>
                </a:r>
              </a:p>
              <a:p>
                <a:pPr marL="274320" lvl="1" indent="0">
                  <a:buNone/>
                </a:pPr>
                <a14:m>
                  <m:oMathPara xmlns:m="http://schemas.openxmlformats.org/officeDocument/2006/math">
                    <m:oMathParaPr>
                      <m:jc m:val="centerGroup"/>
                    </m:oMathParaPr>
                    <m:oMath xmlns:m="http://schemas.openxmlformats.org/officeDocument/2006/math">
                      <m:r>
                        <a:rPr lang="es-ES" sz="2400" b="0" i="1" smtClean="0">
                          <a:solidFill>
                            <a:srgbClr val="C00000"/>
                          </a:solidFill>
                          <a:latin typeface="Cambria Math"/>
                        </a:rPr>
                        <m:t>0</m:t>
                      </m:r>
                      <m:r>
                        <a:rPr lang="es-ES" sz="2400" b="0" i="1" smtClean="0">
                          <a:solidFill>
                            <a:srgbClr val="C00000"/>
                          </a:solidFill>
                          <a:latin typeface="Cambria Math"/>
                          <a:ea typeface="Cambria Math"/>
                        </a:rPr>
                        <m:t>≤</m:t>
                      </m:r>
                      <m:sSub>
                        <m:sSubPr>
                          <m:ctrlPr>
                            <a:rPr lang="es-ES" sz="2400" b="0" i="1" smtClean="0">
                              <a:solidFill>
                                <a:srgbClr val="C00000"/>
                              </a:solidFill>
                              <a:latin typeface="Cambria Math"/>
                              <a:ea typeface="Cambria Math"/>
                            </a:rPr>
                          </m:ctrlPr>
                        </m:sSubPr>
                        <m:e>
                          <m:r>
                            <a:rPr lang="es-ES" sz="2400" b="0" i="1" smtClean="0">
                              <a:solidFill>
                                <a:srgbClr val="C00000"/>
                              </a:solidFill>
                              <a:latin typeface="Cambria Math"/>
                              <a:ea typeface="Cambria Math"/>
                            </a:rPr>
                            <m:t>𝛼</m:t>
                          </m:r>
                        </m:e>
                        <m:sub>
                          <m:r>
                            <a:rPr lang="es-ES" sz="2400" b="0" i="1" smtClean="0">
                              <a:solidFill>
                                <a:srgbClr val="C00000"/>
                              </a:solidFill>
                              <a:latin typeface="Cambria Math"/>
                              <a:ea typeface="Cambria Math"/>
                            </a:rPr>
                            <m:t>𝑖</m:t>
                          </m:r>
                        </m:sub>
                      </m:sSub>
                      <m:r>
                        <a:rPr lang="es-ES" sz="2400" b="0" i="1" smtClean="0">
                          <a:solidFill>
                            <a:srgbClr val="C00000"/>
                          </a:solidFill>
                          <a:latin typeface="Cambria Math"/>
                          <a:ea typeface="Cambria Math"/>
                        </a:rPr>
                        <m:t>&lt;∞ , 0≤</m:t>
                      </m:r>
                      <m:sSub>
                        <m:sSubPr>
                          <m:ctrlPr>
                            <a:rPr lang="es-ES" sz="2400" b="0" i="1" smtClean="0">
                              <a:solidFill>
                                <a:srgbClr val="C00000"/>
                              </a:solidFill>
                              <a:latin typeface="Cambria Math"/>
                              <a:ea typeface="Cambria Math"/>
                            </a:rPr>
                          </m:ctrlPr>
                        </m:sSubPr>
                        <m:e>
                          <m:r>
                            <a:rPr lang="es-ES" sz="2400" b="0" i="1" smtClean="0">
                              <a:solidFill>
                                <a:srgbClr val="C00000"/>
                              </a:solidFill>
                              <a:latin typeface="Cambria Math"/>
                              <a:ea typeface="Cambria Math"/>
                            </a:rPr>
                            <m:t>𝛽</m:t>
                          </m:r>
                        </m:e>
                        <m:sub>
                          <m:r>
                            <a:rPr lang="es-ES" sz="2400" b="0" i="1" smtClean="0">
                              <a:solidFill>
                                <a:srgbClr val="C00000"/>
                              </a:solidFill>
                              <a:latin typeface="Cambria Math"/>
                              <a:ea typeface="Cambria Math"/>
                            </a:rPr>
                            <m:t>𝑖</m:t>
                          </m:r>
                        </m:sub>
                      </m:sSub>
                      <m:r>
                        <a:rPr lang="es-ES" sz="2400" b="0" i="1" smtClean="0">
                          <a:solidFill>
                            <a:srgbClr val="C00000"/>
                          </a:solidFill>
                          <a:latin typeface="Cambria Math"/>
                          <a:ea typeface="Cambria Math"/>
                        </a:rPr>
                        <m:t>≤∞ </m:t>
                      </m:r>
                      <m:r>
                        <a:rPr lang="es-ES" sz="2400" b="0" i="1" smtClean="0">
                          <a:solidFill>
                            <a:srgbClr val="C00000"/>
                          </a:solidFill>
                          <a:latin typeface="Cambria Math"/>
                          <a:ea typeface="Cambria Math"/>
                        </a:rPr>
                        <m:t>𝑦</m:t>
                      </m:r>
                      <m:r>
                        <a:rPr lang="es-ES" sz="2400" b="0" i="1" smtClean="0">
                          <a:solidFill>
                            <a:srgbClr val="C00000"/>
                          </a:solidFill>
                          <a:latin typeface="Cambria Math"/>
                          <a:ea typeface="Cambria Math"/>
                        </a:rPr>
                        <m:t> </m:t>
                      </m:r>
                      <m:sSub>
                        <m:sSubPr>
                          <m:ctrlPr>
                            <a:rPr lang="es-ES" sz="2400" b="0" i="1" smtClean="0">
                              <a:solidFill>
                                <a:srgbClr val="C00000"/>
                              </a:solidFill>
                              <a:latin typeface="Cambria Math"/>
                              <a:ea typeface="Cambria Math"/>
                            </a:rPr>
                          </m:ctrlPr>
                        </m:sSubPr>
                        <m:e>
                          <m:r>
                            <a:rPr lang="es-ES" sz="2400" b="0" i="1" smtClean="0">
                              <a:solidFill>
                                <a:srgbClr val="C00000"/>
                              </a:solidFill>
                              <a:latin typeface="Cambria Math"/>
                              <a:ea typeface="Cambria Math"/>
                            </a:rPr>
                            <m:t>𝛼</m:t>
                          </m:r>
                        </m:e>
                        <m:sub>
                          <m:r>
                            <a:rPr lang="es-ES" sz="2400" b="0" i="1" smtClean="0">
                              <a:solidFill>
                                <a:srgbClr val="C00000"/>
                              </a:solidFill>
                              <a:latin typeface="Cambria Math"/>
                              <a:ea typeface="Cambria Math"/>
                            </a:rPr>
                            <m:t>𝑖</m:t>
                          </m:r>
                        </m:sub>
                      </m:sSub>
                      <m:r>
                        <a:rPr lang="es-ES" sz="2400" b="0" i="1" smtClean="0">
                          <a:solidFill>
                            <a:srgbClr val="C00000"/>
                          </a:solidFill>
                          <a:latin typeface="Cambria Math"/>
                          <a:ea typeface="Cambria Math"/>
                        </a:rPr>
                        <m:t>≤</m:t>
                      </m:r>
                      <m:sSub>
                        <m:sSubPr>
                          <m:ctrlPr>
                            <a:rPr lang="es-ES" sz="2400" b="0" i="1" smtClean="0">
                              <a:solidFill>
                                <a:srgbClr val="C00000"/>
                              </a:solidFill>
                              <a:latin typeface="Cambria Math"/>
                              <a:ea typeface="Cambria Math"/>
                            </a:rPr>
                          </m:ctrlPr>
                        </m:sSubPr>
                        <m:e>
                          <m:r>
                            <a:rPr lang="es-ES" sz="2400" b="0" i="1" smtClean="0">
                              <a:solidFill>
                                <a:srgbClr val="C00000"/>
                              </a:solidFill>
                              <a:latin typeface="Cambria Math"/>
                              <a:ea typeface="Cambria Math"/>
                            </a:rPr>
                            <m:t>𝛽</m:t>
                          </m:r>
                        </m:e>
                        <m:sub>
                          <m:r>
                            <a:rPr lang="es-ES" sz="2400" b="0" i="1" smtClean="0">
                              <a:solidFill>
                                <a:srgbClr val="C00000"/>
                              </a:solidFill>
                              <a:latin typeface="Cambria Math"/>
                              <a:ea typeface="Cambria Math"/>
                            </a:rPr>
                            <m:t>𝑖</m:t>
                          </m:r>
                        </m:sub>
                      </m:sSub>
                      <m:r>
                        <a:rPr lang="es-ES" sz="2400" b="0" i="1" smtClean="0">
                          <a:solidFill>
                            <a:srgbClr val="C00000"/>
                          </a:solidFill>
                          <a:latin typeface="Cambria Math"/>
                          <a:ea typeface="Cambria Math"/>
                        </a:rPr>
                        <m:t> </m:t>
                      </m:r>
                      <m:r>
                        <a:rPr lang="es-ES" sz="2400" b="0" i="1" smtClean="0">
                          <a:solidFill>
                            <a:srgbClr val="C00000"/>
                          </a:solidFill>
                          <a:latin typeface="Cambria Math"/>
                          <a:ea typeface="Cambria Math"/>
                        </a:rPr>
                        <m:t>𝑠𝑖</m:t>
                      </m:r>
                      <m:r>
                        <a:rPr lang="es-ES" sz="2400" b="0" i="1" smtClean="0">
                          <a:solidFill>
                            <a:srgbClr val="C00000"/>
                          </a:solidFill>
                          <a:latin typeface="Cambria Math"/>
                          <a:ea typeface="Cambria Math"/>
                        </a:rPr>
                        <m:t> </m:t>
                      </m:r>
                      <m:sSub>
                        <m:sSubPr>
                          <m:ctrlPr>
                            <a:rPr lang="es-ES" sz="2400" b="0" i="1" smtClean="0">
                              <a:solidFill>
                                <a:srgbClr val="C00000"/>
                              </a:solidFill>
                              <a:latin typeface="Cambria Math"/>
                              <a:ea typeface="Cambria Math"/>
                            </a:rPr>
                          </m:ctrlPr>
                        </m:sSubPr>
                        <m:e>
                          <m:r>
                            <a:rPr lang="es-ES" sz="2400" b="0" i="1" smtClean="0">
                              <a:solidFill>
                                <a:srgbClr val="C00000"/>
                              </a:solidFill>
                              <a:latin typeface="Cambria Math"/>
                              <a:ea typeface="Cambria Math"/>
                            </a:rPr>
                            <m:t>𝛽</m:t>
                          </m:r>
                        </m:e>
                        <m:sub>
                          <m:r>
                            <a:rPr lang="es-ES" sz="2400" b="0" i="1" smtClean="0">
                              <a:solidFill>
                                <a:srgbClr val="C00000"/>
                              </a:solidFill>
                              <a:latin typeface="Cambria Math"/>
                              <a:ea typeface="Cambria Math"/>
                            </a:rPr>
                            <m:t>𝑖</m:t>
                          </m:r>
                        </m:sub>
                      </m:sSub>
                      <m:r>
                        <a:rPr lang="es-ES" sz="2400" b="0" i="1" smtClean="0">
                          <a:solidFill>
                            <a:srgbClr val="C00000"/>
                          </a:solidFill>
                          <a:latin typeface="Cambria Math"/>
                          <a:ea typeface="Cambria Math"/>
                        </a:rPr>
                        <m:t>≠∞ </m:t>
                      </m:r>
                      <m:r>
                        <a:rPr lang="es-ES" sz="2400" b="0" i="1" smtClean="0">
                          <a:solidFill>
                            <a:srgbClr val="C00000"/>
                          </a:solidFill>
                          <a:latin typeface="Cambria Math"/>
                          <a:ea typeface="Cambria Math"/>
                        </a:rPr>
                        <m:t>𝑜</m:t>
                      </m:r>
                      <m:r>
                        <a:rPr lang="es-ES" sz="2400" b="0" i="1" smtClean="0">
                          <a:solidFill>
                            <a:srgbClr val="C00000"/>
                          </a:solidFill>
                          <a:latin typeface="Cambria Math"/>
                          <a:ea typeface="Cambria Math"/>
                        </a:rPr>
                        <m:t> </m:t>
                      </m:r>
                      <m:sSub>
                        <m:sSubPr>
                          <m:ctrlPr>
                            <a:rPr lang="es-ES" sz="2400" b="0" i="1" smtClean="0">
                              <a:solidFill>
                                <a:srgbClr val="C00000"/>
                              </a:solidFill>
                              <a:latin typeface="Cambria Math"/>
                              <a:ea typeface="Cambria Math"/>
                            </a:rPr>
                          </m:ctrlPr>
                        </m:sSubPr>
                        <m:e>
                          <m:r>
                            <a:rPr lang="es-ES" sz="2400" b="0" i="1" smtClean="0">
                              <a:solidFill>
                                <a:srgbClr val="C00000"/>
                              </a:solidFill>
                              <a:latin typeface="Cambria Math"/>
                              <a:ea typeface="Cambria Math"/>
                            </a:rPr>
                            <m:t>𝛼</m:t>
                          </m:r>
                        </m:e>
                        <m:sub>
                          <m:r>
                            <a:rPr lang="es-ES" sz="2400" b="0" i="1" smtClean="0">
                              <a:solidFill>
                                <a:srgbClr val="C00000"/>
                              </a:solidFill>
                              <a:latin typeface="Cambria Math"/>
                              <a:ea typeface="Cambria Math"/>
                            </a:rPr>
                            <m:t>𝑖</m:t>
                          </m:r>
                        </m:sub>
                      </m:sSub>
                      <m:r>
                        <a:rPr lang="es-ES" sz="2400" b="0" i="1" smtClean="0">
                          <a:solidFill>
                            <a:srgbClr val="C00000"/>
                          </a:solidFill>
                          <a:latin typeface="Cambria Math"/>
                          <a:ea typeface="Cambria Math"/>
                        </a:rPr>
                        <m:t>&lt;</m:t>
                      </m:r>
                      <m:sSub>
                        <m:sSubPr>
                          <m:ctrlPr>
                            <a:rPr lang="es-ES" sz="2400" b="0" i="1" smtClean="0">
                              <a:solidFill>
                                <a:srgbClr val="C00000"/>
                              </a:solidFill>
                              <a:latin typeface="Cambria Math"/>
                              <a:ea typeface="Cambria Math"/>
                            </a:rPr>
                          </m:ctrlPr>
                        </m:sSubPr>
                        <m:e>
                          <m:r>
                            <a:rPr lang="es-ES" sz="2400" b="0" i="1" smtClean="0">
                              <a:solidFill>
                                <a:srgbClr val="C00000"/>
                              </a:solidFill>
                              <a:latin typeface="Cambria Math"/>
                              <a:ea typeface="Cambria Math"/>
                            </a:rPr>
                            <m:t>𝛽</m:t>
                          </m:r>
                        </m:e>
                        <m:sub>
                          <m:r>
                            <a:rPr lang="es-ES" sz="2400" b="0" i="1" smtClean="0">
                              <a:solidFill>
                                <a:srgbClr val="C00000"/>
                              </a:solidFill>
                              <a:latin typeface="Cambria Math"/>
                              <a:ea typeface="Cambria Math"/>
                            </a:rPr>
                            <m:t>𝑖</m:t>
                          </m:r>
                        </m:sub>
                      </m:sSub>
                      <m:r>
                        <a:rPr lang="es-ES" sz="2400" b="0" i="1" smtClean="0">
                          <a:solidFill>
                            <a:srgbClr val="C00000"/>
                          </a:solidFill>
                          <a:latin typeface="Cambria Math"/>
                          <a:ea typeface="Cambria Math"/>
                        </a:rPr>
                        <m:t> </m:t>
                      </m:r>
                      <m:r>
                        <a:rPr lang="es-ES" sz="2400" b="0" i="1" smtClean="0">
                          <a:solidFill>
                            <a:srgbClr val="C00000"/>
                          </a:solidFill>
                          <a:latin typeface="Cambria Math"/>
                          <a:ea typeface="Cambria Math"/>
                        </a:rPr>
                        <m:t>𝑠𝑖</m:t>
                      </m:r>
                      <m:r>
                        <a:rPr lang="es-ES" sz="2400" b="0" i="1" smtClean="0">
                          <a:solidFill>
                            <a:srgbClr val="C00000"/>
                          </a:solidFill>
                          <a:latin typeface="Cambria Math"/>
                          <a:ea typeface="Cambria Math"/>
                        </a:rPr>
                        <m:t> </m:t>
                      </m:r>
                      <m:sSub>
                        <m:sSubPr>
                          <m:ctrlPr>
                            <a:rPr lang="es-ES" sz="2400" b="0" i="1" smtClean="0">
                              <a:solidFill>
                                <a:srgbClr val="C00000"/>
                              </a:solidFill>
                              <a:latin typeface="Cambria Math"/>
                              <a:ea typeface="Cambria Math"/>
                            </a:rPr>
                          </m:ctrlPr>
                        </m:sSubPr>
                        <m:e>
                          <m:r>
                            <a:rPr lang="es-ES" sz="2400" b="0" i="1" smtClean="0">
                              <a:solidFill>
                                <a:srgbClr val="C00000"/>
                              </a:solidFill>
                              <a:latin typeface="Cambria Math"/>
                              <a:ea typeface="Cambria Math"/>
                            </a:rPr>
                            <m:t>𝛽</m:t>
                          </m:r>
                        </m:e>
                        <m:sub>
                          <m:r>
                            <a:rPr lang="es-ES" sz="2400" b="0" i="1" smtClean="0">
                              <a:solidFill>
                                <a:srgbClr val="C00000"/>
                              </a:solidFill>
                              <a:latin typeface="Cambria Math"/>
                              <a:ea typeface="Cambria Math"/>
                            </a:rPr>
                            <m:t>𝑖</m:t>
                          </m:r>
                        </m:sub>
                      </m:sSub>
                      <m:r>
                        <a:rPr lang="es-ES" sz="2400" b="0" i="1" smtClean="0">
                          <a:solidFill>
                            <a:srgbClr val="C00000"/>
                          </a:solidFill>
                          <a:latin typeface="Cambria Math"/>
                          <a:ea typeface="Cambria Math"/>
                        </a:rPr>
                        <m:t>=∞</m:t>
                      </m:r>
                    </m:oMath>
                  </m:oMathPara>
                </a14:m>
                <a:endParaRPr lang="es-ES" sz="2400" dirty="0">
                  <a:solidFill>
                    <a:schemeClr val="tx2"/>
                  </a:solidFill>
                </a:endParaRPr>
              </a:p>
            </p:txBody>
          </p:sp>
        </mc:Choice>
        <mc:Fallback xmlns="">
          <p:sp>
            <p:nvSpPr>
              <p:cNvPr id="3" name="2 Marcador de contenido"/>
              <p:cNvSpPr>
                <a:spLocks noGrp="1" noRot="1" noChangeAspect="1" noMove="1" noResize="1" noEditPoints="1" noAdjustHandles="1" noChangeArrowheads="1" noChangeShapeType="1" noTextEdit="1"/>
              </p:cNvSpPr>
              <p:nvPr>
                <p:ph sz="quarter" idx="1"/>
              </p:nvPr>
            </p:nvSpPr>
            <p:spPr>
              <a:xfrm>
                <a:off x="179512" y="1527048"/>
                <a:ext cx="8784976" cy="5070304"/>
              </a:xfrm>
              <a:blipFill rotWithShape="1">
                <a:blip r:embed="rId3"/>
                <a:stretch>
                  <a:fillRect l="-208" t="-1805"/>
                </a:stretch>
              </a:blipFill>
            </p:spPr>
            <p:txBody>
              <a:bodyPr/>
              <a:lstStyle/>
              <a:p>
                <a:r>
                  <a:rPr lang="es-ES">
                    <a:noFill/>
                  </a:rPr>
                  <a:t> </a:t>
                </a:r>
              </a:p>
            </p:txBody>
          </p:sp>
        </mc:Fallback>
      </mc:AlternateContent>
    </p:spTree>
    <p:extLst>
      <p:ext uri="{BB962C8B-B14F-4D97-AF65-F5344CB8AC3E}">
        <p14:creationId xmlns:p14="http://schemas.microsoft.com/office/powerpoint/2010/main" val="212014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Regla de </a:t>
            </a:r>
            <a:r>
              <a:rPr lang="es-ES" dirty="0" smtClean="0"/>
              <a:t>disparo</a:t>
            </a:r>
            <a:endParaRPr lang="es-ES" dirty="0"/>
          </a:p>
        </p:txBody>
      </p:sp>
      <mc:AlternateContent xmlns:mc="http://schemas.openxmlformats.org/markup-compatibility/2006">
        <mc:Choice xmlns:a14="http://schemas.microsoft.com/office/drawing/2010/main" Requires="a14">
          <p:sp>
            <p:nvSpPr>
              <p:cNvPr id="3" name="2 Marcador de contenido"/>
              <p:cNvSpPr>
                <a:spLocks noGrp="1"/>
              </p:cNvSpPr>
              <p:nvPr>
                <p:ph sz="quarter" idx="1"/>
              </p:nvPr>
            </p:nvSpPr>
            <p:spPr>
              <a:xfrm>
                <a:off x="179512" y="1527048"/>
                <a:ext cx="8626160" cy="4926288"/>
              </a:xfrm>
            </p:spPr>
            <p:txBody>
              <a:bodyPr>
                <a:normAutofit lnSpcReduction="10000"/>
              </a:bodyPr>
              <a:lstStyle/>
              <a:p>
                <a:r>
                  <a:rPr lang="es-ES" dirty="0" smtClean="0"/>
                  <a:t>Este intervalo permite </a:t>
                </a:r>
                <a:r>
                  <a:rPr lang="es-ES" dirty="0" smtClean="0"/>
                  <a:t>enunciar </a:t>
                </a:r>
                <a:r>
                  <a:rPr lang="es-ES" dirty="0"/>
                  <a:t>la regla </a:t>
                </a:r>
                <a:r>
                  <a:rPr lang="es-ES" dirty="0" smtClean="0"/>
                  <a:t>: </a:t>
                </a:r>
              </a:p>
              <a:p>
                <a:pPr lvl="1"/>
                <a:r>
                  <a:rPr lang="es-ES" dirty="0">
                    <a:solidFill>
                      <a:srgbClr val="C00000"/>
                    </a:solidFill>
                  </a:rPr>
                  <a:t>S</a:t>
                </a:r>
                <a:r>
                  <a:rPr lang="es-ES" dirty="0" smtClean="0">
                    <a:solidFill>
                      <a:srgbClr val="C00000"/>
                    </a:solidFill>
                  </a:rPr>
                  <a:t>uponiendo </a:t>
                </a:r>
                <a:r>
                  <a:rPr lang="es-ES" dirty="0">
                    <a:solidFill>
                      <a:srgbClr val="C00000"/>
                    </a:solidFill>
                  </a:rPr>
                  <a:t>que la </a:t>
                </a:r>
                <a:r>
                  <a:rPr lang="es-ES" dirty="0" smtClean="0">
                    <a:solidFill>
                      <a:srgbClr val="C00000"/>
                    </a:solidFill>
                  </a:rPr>
                  <a:t>transición </a:t>
                </a:r>
                <a:r>
                  <a:rPr lang="es-ES" i="1" dirty="0">
                    <a:solidFill>
                      <a:srgbClr val="C00000"/>
                    </a:solidFill>
                  </a:rPr>
                  <a:t>ti </a:t>
                </a:r>
                <a:r>
                  <a:rPr lang="es-ES" dirty="0">
                    <a:solidFill>
                      <a:srgbClr val="C00000"/>
                    </a:solidFill>
                  </a:rPr>
                  <a:t>comienza a estar sensibilizada en el instante </a:t>
                </a:r>
                <a:r>
                  <a:rPr lang="es-ES" i="1" dirty="0">
                    <a:solidFill>
                      <a:srgbClr val="C00000"/>
                    </a:solidFill>
                  </a:rPr>
                  <a:t> </a:t>
                </a:r>
                <a:r>
                  <a:rPr lang="es-ES" i="1" dirty="0" err="1" smtClean="0">
                    <a:solidFill>
                      <a:srgbClr val="C00000"/>
                    </a:solidFill>
                  </a:rPr>
                  <a:t>wi</a:t>
                </a:r>
                <a:r>
                  <a:rPr lang="es-ES" dirty="0" smtClean="0">
                    <a:solidFill>
                      <a:srgbClr val="C00000"/>
                    </a:solidFill>
                  </a:rPr>
                  <a:t>, </a:t>
                </a:r>
                <a:r>
                  <a:rPr lang="es-ES" dirty="0">
                    <a:solidFill>
                      <a:srgbClr val="C00000"/>
                    </a:solidFill>
                  </a:rPr>
                  <a:t>y  </a:t>
                </a:r>
                <a:r>
                  <a:rPr lang="es-ES" dirty="0" smtClean="0">
                    <a:solidFill>
                      <a:srgbClr val="C00000"/>
                    </a:solidFill>
                  </a:rPr>
                  <a:t>que continua </a:t>
                </a:r>
                <a:r>
                  <a:rPr lang="es-ES" dirty="0">
                    <a:solidFill>
                      <a:srgbClr val="C00000"/>
                    </a:solidFill>
                  </a:rPr>
                  <a:t>sensibilizada, </a:t>
                </a:r>
                <a:endParaRPr lang="es-ES" dirty="0" smtClean="0">
                  <a:solidFill>
                    <a:srgbClr val="C00000"/>
                  </a:solidFill>
                </a:endParaRPr>
              </a:p>
              <a:p>
                <a:pPr lvl="1"/>
                <a:r>
                  <a:rPr lang="es-ES" dirty="0" smtClean="0">
                    <a:solidFill>
                      <a:srgbClr val="C00000"/>
                    </a:solidFill>
                  </a:rPr>
                  <a:t>el </a:t>
                </a:r>
                <a:r>
                  <a:rPr lang="es-ES" dirty="0">
                    <a:solidFill>
                      <a:srgbClr val="C00000"/>
                    </a:solidFill>
                  </a:rPr>
                  <a:t>disparo de la </a:t>
                </a:r>
                <a:r>
                  <a:rPr lang="es-ES" dirty="0" smtClean="0">
                    <a:solidFill>
                      <a:srgbClr val="C00000"/>
                    </a:solidFill>
                  </a:rPr>
                  <a:t>transición </a:t>
                </a:r>
                <a:r>
                  <a:rPr lang="es-ES" dirty="0">
                    <a:solidFill>
                      <a:srgbClr val="C00000"/>
                    </a:solidFill>
                  </a:rPr>
                  <a:t>se </a:t>
                </a:r>
                <a:r>
                  <a:rPr lang="es-ES" dirty="0" smtClean="0">
                    <a:solidFill>
                      <a:srgbClr val="C00000"/>
                    </a:solidFill>
                  </a:rPr>
                  <a:t>producirá </a:t>
                </a:r>
                <a:r>
                  <a:rPr lang="es-ES" dirty="0">
                    <a:solidFill>
                      <a:srgbClr val="C00000"/>
                    </a:solidFill>
                  </a:rPr>
                  <a:t>no </a:t>
                </a:r>
                <a:endParaRPr lang="es-ES" dirty="0" smtClean="0">
                  <a:solidFill>
                    <a:srgbClr val="C00000"/>
                  </a:solidFill>
                </a:endParaRPr>
              </a:p>
              <a:p>
                <a:pPr lvl="2"/>
                <a:r>
                  <a:rPr lang="es-ES" dirty="0" smtClean="0">
                    <a:solidFill>
                      <a:srgbClr val="C00000"/>
                    </a:solidFill>
                  </a:rPr>
                  <a:t>antes </a:t>
                </a:r>
                <a:r>
                  <a:rPr lang="es-ES" dirty="0">
                    <a:solidFill>
                      <a:srgbClr val="C00000"/>
                    </a:solidFill>
                  </a:rPr>
                  <a:t>del </a:t>
                </a:r>
                <a:r>
                  <a:rPr lang="es-ES" dirty="0" smtClean="0">
                    <a:solidFill>
                      <a:srgbClr val="C00000"/>
                    </a:solidFill>
                  </a:rPr>
                  <a:t>instante  </a:t>
                </a:r>
                <a:r>
                  <a:rPr lang="es-ES" dirty="0" err="1" smtClean="0">
                    <a:solidFill>
                      <a:srgbClr val="C00000"/>
                    </a:solidFill>
                  </a:rPr>
                  <a:t>wi</a:t>
                </a:r>
                <a:r>
                  <a:rPr lang="es-ES" dirty="0" smtClean="0">
                    <a:solidFill>
                      <a:srgbClr val="C00000"/>
                    </a:solidFill>
                  </a:rPr>
                  <a:t>+</a:t>
                </a:r>
                <a14:m>
                  <m:oMath xmlns:m="http://schemas.openxmlformats.org/officeDocument/2006/math">
                    <m:r>
                      <a:rPr lang="es-ES" i="1" smtClean="0">
                        <a:solidFill>
                          <a:srgbClr val="C00000"/>
                        </a:solidFill>
                        <a:latin typeface="Cambria Math"/>
                        <a:ea typeface="Cambria Math"/>
                      </a:rPr>
                      <m:t>𝛼</m:t>
                    </m:r>
                    <m:r>
                      <a:rPr lang="es-ES" b="0" i="1" smtClean="0">
                        <a:solidFill>
                          <a:srgbClr val="C00000"/>
                        </a:solidFill>
                        <a:latin typeface="Cambria Math"/>
                        <a:ea typeface="Cambria Math"/>
                      </a:rPr>
                      <m:t>𝑖</m:t>
                    </m:r>
                  </m:oMath>
                </a14:m>
                <a:r>
                  <a:rPr lang="es-ES" dirty="0" smtClean="0">
                    <a:solidFill>
                      <a:srgbClr val="C00000"/>
                    </a:solidFill>
                  </a:rPr>
                  <a:t>, </a:t>
                </a:r>
              </a:p>
              <a:p>
                <a:pPr lvl="2"/>
                <a:r>
                  <a:rPr lang="es-ES" dirty="0" smtClean="0">
                    <a:solidFill>
                      <a:srgbClr val="C00000"/>
                    </a:solidFill>
                  </a:rPr>
                  <a:t>y no mas </a:t>
                </a:r>
                <a:r>
                  <a:rPr lang="es-ES" dirty="0">
                    <a:solidFill>
                      <a:srgbClr val="C00000"/>
                    </a:solidFill>
                  </a:rPr>
                  <a:t>tarde del </a:t>
                </a:r>
                <a:r>
                  <a:rPr lang="es-ES" dirty="0" smtClean="0">
                    <a:solidFill>
                      <a:srgbClr val="C00000"/>
                    </a:solidFill>
                  </a:rPr>
                  <a:t>instante </a:t>
                </a:r>
                <a:r>
                  <a:rPr lang="es-ES" dirty="0" err="1" smtClean="0">
                    <a:solidFill>
                      <a:srgbClr val="C00000"/>
                    </a:solidFill>
                  </a:rPr>
                  <a:t>wi</a:t>
                </a:r>
                <a:r>
                  <a:rPr lang="es-ES" dirty="0" smtClean="0">
                    <a:solidFill>
                      <a:srgbClr val="C00000"/>
                    </a:solidFill>
                  </a:rPr>
                  <a:t>+</a:t>
                </a:r>
                <a14:m>
                  <m:oMath xmlns:m="http://schemas.openxmlformats.org/officeDocument/2006/math">
                    <m:r>
                      <a:rPr lang="es-ES" i="1" smtClean="0">
                        <a:solidFill>
                          <a:srgbClr val="C00000"/>
                        </a:solidFill>
                        <a:latin typeface="Cambria Math"/>
                        <a:ea typeface="Cambria Math"/>
                      </a:rPr>
                      <m:t>𝛽</m:t>
                    </m:r>
                    <m:r>
                      <a:rPr lang="es-ES" b="0" i="1" smtClean="0">
                        <a:solidFill>
                          <a:srgbClr val="C00000"/>
                        </a:solidFill>
                        <a:latin typeface="Cambria Math"/>
                        <a:ea typeface="Cambria Math"/>
                      </a:rPr>
                      <m:t>𝑖</m:t>
                    </m:r>
                  </m:oMath>
                </a14:m>
                <a:r>
                  <a:rPr lang="es-ES" dirty="0" smtClean="0">
                    <a:solidFill>
                      <a:srgbClr val="C00000"/>
                    </a:solidFill>
                  </a:rPr>
                  <a:t>. </a:t>
                </a:r>
              </a:p>
              <a:p>
                <a:pPr lvl="1"/>
                <a:r>
                  <a:rPr lang="es-ES" dirty="0" smtClean="0">
                    <a:solidFill>
                      <a:srgbClr val="C00000"/>
                    </a:solidFill>
                  </a:rPr>
                  <a:t>El </a:t>
                </a:r>
                <a:r>
                  <a:rPr lang="es-ES" dirty="0">
                    <a:solidFill>
                      <a:srgbClr val="C00000"/>
                    </a:solidFill>
                  </a:rPr>
                  <a:t>intervalo de tiempos de disparo </a:t>
                </a:r>
                <a:r>
                  <a:rPr lang="es-ES" dirty="0" smtClean="0">
                    <a:solidFill>
                      <a:srgbClr val="C00000"/>
                    </a:solidFill>
                  </a:rPr>
                  <a:t>validos </a:t>
                </a:r>
                <a:r>
                  <a:rPr lang="es-ES" dirty="0">
                    <a:solidFill>
                      <a:srgbClr val="C00000"/>
                    </a:solidFill>
                  </a:rPr>
                  <a:t>para </a:t>
                </a:r>
                <a:r>
                  <a:rPr lang="es-ES" i="1" dirty="0">
                    <a:solidFill>
                      <a:srgbClr val="C00000"/>
                    </a:solidFill>
                  </a:rPr>
                  <a:t>ti </a:t>
                </a:r>
                <a:r>
                  <a:rPr lang="es-ES" dirty="0" smtClean="0">
                    <a:solidFill>
                      <a:srgbClr val="C00000"/>
                    </a:solidFill>
                  </a:rPr>
                  <a:t>será, por tanto</a:t>
                </a:r>
              </a:p>
              <a:p>
                <a:pPr lvl="2"/>
                <a:r>
                  <a:rPr lang="es-ES" dirty="0" smtClean="0">
                    <a:solidFill>
                      <a:srgbClr val="C00000"/>
                    </a:solidFill>
                  </a:rPr>
                  <a:t>[</a:t>
                </a:r>
                <a:r>
                  <a:rPr lang="es-ES" dirty="0">
                    <a:solidFill>
                      <a:srgbClr val="C00000"/>
                    </a:solidFill>
                  </a:rPr>
                  <a:t>wi+</a:t>
                </a:r>
                <a14:m>
                  <m:oMath xmlns:m="http://schemas.openxmlformats.org/officeDocument/2006/math">
                    <m:r>
                      <a:rPr lang="es-ES" i="1">
                        <a:solidFill>
                          <a:srgbClr val="C00000"/>
                        </a:solidFill>
                        <a:latin typeface="Cambria Math"/>
                        <a:ea typeface="Cambria Math"/>
                      </a:rPr>
                      <m:t>𝛼</m:t>
                    </m:r>
                    <m:r>
                      <a:rPr lang="es-ES" i="1">
                        <a:solidFill>
                          <a:srgbClr val="C00000"/>
                        </a:solidFill>
                        <a:latin typeface="Cambria Math"/>
                        <a:ea typeface="Cambria Math"/>
                      </a:rPr>
                      <m:t>𝑖</m:t>
                    </m:r>
                  </m:oMath>
                </a14:m>
                <a:r>
                  <a:rPr lang="es-ES" dirty="0">
                    <a:solidFill>
                      <a:srgbClr val="C00000"/>
                    </a:solidFill>
                  </a:rPr>
                  <a:t>, wi+</a:t>
                </a:r>
                <a14:m>
                  <m:oMath xmlns:m="http://schemas.openxmlformats.org/officeDocument/2006/math">
                    <m:r>
                      <a:rPr lang="es-ES" i="1">
                        <a:solidFill>
                          <a:srgbClr val="C00000"/>
                        </a:solidFill>
                        <a:latin typeface="Cambria Math"/>
                        <a:ea typeface="Cambria Math"/>
                      </a:rPr>
                      <m:t>𝛽</m:t>
                    </m:r>
                    <m:r>
                      <a:rPr lang="es-ES" i="1">
                        <a:solidFill>
                          <a:srgbClr val="C00000"/>
                        </a:solidFill>
                        <a:latin typeface="Cambria Math"/>
                        <a:ea typeface="Cambria Math"/>
                      </a:rPr>
                      <m:t>𝑖</m:t>
                    </m:r>
                  </m:oMath>
                </a14:m>
                <a:r>
                  <a:rPr lang="es-ES" dirty="0" smtClean="0">
                    <a:solidFill>
                      <a:srgbClr val="C00000"/>
                    </a:solidFill>
                  </a:rPr>
                  <a:t>]. </a:t>
                </a:r>
                <a:endParaRPr lang="es-ES" dirty="0" smtClean="0">
                  <a:solidFill>
                    <a:srgbClr val="C00000"/>
                  </a:solidFill>
                </a:endParaRPr>
              </a:p>
              <a:p>
                <a:pPr lvl="2"/>
                <a:endParaRPr lang="es-ES" sz="800" dirty="0" smtClean="0">
                  <a:solidFill>
                    <a:srgbClr val="C00000"/>
                  </a:solidFill>
                </a:endParaRPr>
              </a:p>
              <a:p>
                <a:pPr lvl="1">
                  <a:buClr>
                    <a:schemeClr val="tx1"/>
                  </a:buClr>
                  <a:buFont typeface="Wingdings" panose="05000000000000000000" pitchFamily="2" charset="2"/>
                  <a:buChar char="v"/>
                </a:pPr>
                <a:r>
                  <a:rPr lang="es-ES" dirty="0" smtClean="0">
                    <a:solidFill>
                      <a:srgbClr val="C00000"/>
                    </a:solidFill>
                  </a:rPr>
                  <a:t>La semántica </a:t>
                </a:r>
                <a:r>
                  <a:rPr lang="es-ES" dirty="0">
                    <a:solidFill>
                      <a:srgbClr val="C00000"/>
                    </a:solidFill>
                  </a:rPr>
                  <a:t>de este disparo es del tipo de tiempo </a:t>
                </a:r>
                <a:r>
                  <a:rPr lang="es-ES" dirty="0" smtClean="0">
                    <a:solidFill>
                      <a:srgbClr val="C00000"/>
                    </a:solidFill>
                  </a:rPr>
                  <a:t>débil, </a:t>
                </a:r>
                <a:r>
                  <a:rPr lang="es-ES" dirty="0">
                    <a:solidFill>
                      <a:srgbClr val="C00000"/>
                    </a:solidFill>
                  </a:rPr>
                  <a:t>el disparo </a:t>
                </a:r>
                <a:r>
                  <a:rPr lang="es-ES" dirty="0" smtClean="0">
                    <a:solidFill>
                      <a:srgbClr val="C00000"/>
                    </a:solidFill>
                  </a:rPr>
                  <a:t>se </a:t>
                </a:r>
                <a:r>
                  <a:rPr lang="es-ES" dirty="0" smtClean="0">
                    <a:solidFill>
                      <a:srgbClr val="C00000"/>
                    </a:solidFill>
                  </a:rPr>
                  <a:t>puede</a:t>
                </a:r>
                <a:r>
                  <a:rPr lang="es-ES" dirty="0" smtClean="0">
                    <a:solidFill>
                      <a:srgbClr val="C00000"/>
                    </a:solidFill>
                  </a:rPr>
                  <a:t> producir durante el intervalo </a:t>
                </a:r>
                <a:r>
                  <a:rPr lang="es-ES" dirty="0">
                    <a:solidFill>
                      <a:srgbClr val="C00000"/>
                    </a:solidFill>
                  </a:rPr>
                  <a:t>de tiempo </a:t>
                </a:r>
                <a:endParaRPr lang="es-ES" dirty="0" smtClean="0">
                  <a:solidFill>
                    <a:srgbClr val="C00000"/>
                  </a:solidFill>
                </a:endParaRPr>
              </a:p>
              <a:p>
                <a:pPr lvl="1">
                  <a:buClr>
                    <a:schemeClr val="tx1"/>
                  </a:buClr>
                  <a:buFont typeface="Wingdings" panose="05000000000000000000" pitchFamily="2" charset="2"/>
                  <a:buChar char="v"/>
                </a:pPr>
                <a:r>
                  <a:rPr lang="es-ES" dirty="0" smtClean="0">
                    <a:solidFill>
                      <a:srgbClr val="C00000"/>
                    </a:solidFill>
                  </a:rPr>
                  <a:t>Las </a:t>
                </a:r>
                <a:r>
                  <a:rPr lang="es-ES" dirty="0">
                    <a:solidFill>
                      <a:srgbClr val="C00000"/>
                    </a:solidFill>
                  </a:rPr>
                  <a:t>marcas permanecen en los lugares </a:t>
                </a:r>
                <a:r>
                  <a:rPr lang="es-ES" dirty="0" smtClean="0">
                    <a:solidFill>
                      <a:srgbClr val="C00000"/>
                    </a:solidFill>
                  </a:rPr>
                  <a:t>de entrada </a:t>
                </a:r>
                <a:r>
                  <a:rPr lang="es-ES" dirty="0">
                    <a:solidFill>
                      <a:srgbClr val="C00000"/>
                    </a:solidFill>
                  </a:rPr>
                  <a:t>durante el tiempo necesario, y una vez que se produce el disparo, </a:t>
                </a:r>
                <a:r>
                  <a:rPr lang="es-ES" dirty="0" smtClean="0">
                    <a:solidFill>
                      <a:srgbClr val="C00000"/>
                    </a:solidFill>
                  </a:rPr>
                  <a:t>este </a:t>
                </a:r>
                <a:r>
                  <a:rPr lang="es-ES" dirty="0">
                    <a:solidFill>
                      <a:srgbClr val="C00000"/>
                    </a:solidFill>
                  </a:rPr>
                  <a:t>no consume </a:t>
                </a:r>
                <a:r>
                  <a:rPr lang="es-ES" dirty="0" smtClean="0">
                    <a:solidFill>
                      <a:srgbClr val="C00000"/>
                    </a:solidFill>
                  </a:rPr>
                  <a:t>tiempo: es instantáneo.</a:t>
                </a:r>
                <a:endParaRPr lang="es-ES" dirty="0">
                  <a:solidFill>
                    <a:srgbClr val="C00000"/>
                  </a:solidFill>
                </a:endParaRPr>
              </a:p>
              <a:p>
                <a:endParaRPr lang="es-ES" dirty="0">
                  <a:solidFill>
                    <a:srgbClr val="C00000"/>
                  </a:solidFill>
                </a:endParaRPr>
              </a:p>
            </p:txBody>
          </p:sp>
        </mc:Choice>
        <mc:Fallback>
          <p:sp>
            <p:nvSpPr>
              <p:cNvPr id="3" name="2 Marcador de contenido"/>
              <p:cNvSpPr>
                <a:spLocks noGrp="1" noRot="1" noChangeAspect="1" noMove="1" noResize="1" noEditPoints="1" noAdjustHandles="1" noChangeArrowheads="1" noChangeShapeType="1" noTextEdit="1"/>
              </p:cNvSpPr>
              <p:nvPr>
                <p:ph sz="quarter" idx="1"/>
              </p:nvPr>
            </p:nvSpPr>
            <p:spPr>
              <a:xfrm>
                <a:off x="179512" y="1527048"/>
                <a:ext cx="8626160" cy="4926288"/>
              </a:xfrm>
              <a:blipFill rotWithShape="1">
                <a:blip r:embed="rId2"/>
                <a:stretch>
                  <a:fillRect l="-706" t="-1856" r="-777"/>
                </a:stretch>
              </a:blipFill>
            </p:spPr>
            <p:txBody>
              <a:bodyPr/>
              <a:lstStyle/>
              <a:p>
                <a:r>
                  <a:rPr lang="es-AR">
                    <a:noFill/>
                  </a:rPr>
                  <a:t> </a:t>
                </a:r>
              </a:p>
            </p:txBody>
          </p:sp>
        </mc:Fallback>
      </mc:AlternateContent>
    </p:spTree>
    <p:extLst>
      <p:ext uri="{BB962C8B-B14F-4D97-AF65-F5344CB8AC3E}">
        <p14:creationId xmlns:p14="http://schemas.microsoft.com/office/powerpoint/2010/main" val="20623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60648"/>
            <a:ext cx="8534400" cy="720080"/>
          </a:xfrm>
        </p:spPr>
        <p:txBody>
          <a:bodyPr>
            <a:noAutofit/>
          </a:bodyPr>
          <a:lstStyle/>
          <a:p>
            <a:r>
              <a:rPr lang="es-ES" sz="2800" dirty="0" smtClean="0"/>
              <a:t>Casos Particulares de Disparo</a:t>
            </a:r>
            <a:endParaRPr lang="es-ES" sz="2800" dirty="0"/>
          </a:p>
        </p:txBody>
      </p:sp>
      <mc:AlternateContent xmlns:mc="http://schemas.openxmlformats.org/markup-compatibility/2006" xmlns:a14="http://schemas.microsoft.com/office/drawing/2010/main">
        <mc:Choice Requires="a14">
          <p:sp>
            <p:nvSpPr>
              <p:cNvPr id="3" name="2 Marcador de contenido"/>
              <p:cNvSpPr>
                <a:spLocks noGrp="1"/>
              </p:cNvSpPr>
              <p:nvPr>
                <p:ph sz="quarter" idx="1"/>
              </p:nvPr>
            </p:nvSpPr>
            <p:spPr>
              <a:xfrm>
                <a:off x="179512" y="1527048"/>
                <a:ext cx="8784976" cy="4926288"/>
              </a:xfrm>
            </p:spPr>
            <p:txBody>
              <a:bodyPr>
                <a:normAutofit lnSpcReduction="10000"/>
              </a:bodyPr>
              <a:lstStyle/>
              <a:p>
                <a:r>
                  <a:rPr lang="es-ES" dirty="0" smtClean="0"/>
                  <a:t>Intervalo </a:t>
                </a:r>
                <a:r>
                  <a:rPr lang="es-ES" dirty="0"/>
                  <a:t>estático de disparo </a:t>
                </a:r>
                <a14:m>
                  <m:oMath xmlns:m="http://schemas.openxmlformats.org/officeDocument/2006/math">
                    <m:d>
                      <m:dPr>
                        <m:begChr m:val="["/>
                        <m:endChr m:val="]"/>
                        <m:ctrlPr>
                          <a:rPr lang="es-ES" i="1">
                            <a:latin typeface="Cambria Math"/>
                          </a:rPr>
                        </m:ctrlPr>
                      </m:dPr>
                      <m:e>
                        <m:sSub>
                          <m:sSubPr>
                            <m:ctrlPr>
                              <a:rPr lang="es-ES" i="1">
                                <a:latin typeface="Cambria Math"/>
                              </a:rPr>
                            </m:ctrlPr>
                          </m:sSubPr>
                          <m:e>
                            <m:r>
                              <a:rPr lang="es-ES">
                                <a:latin typeface="Cambria Math"/>
                              </a:rPr>
                              <m:t>𝛼</m:t>
                            </m:r>
                          </m:e>
                          <m:sub>
                            <m:r>
                              <a:rPr lang="es-ES">
                                <a:latin typeface="Cambria Math"/>
                              </a:rPr>
                              <m:t>𝑖</m:t>
                            </m:r>
                          </m:sub>
                        </m:sSub>
                        <m:r>
                          <a:rPr lang="es-ES">
                            <a:latin typeface="Cambria Math"/>
                          </a:rPr>
                          <m:t>,</m:t>
                        </m:r>
                        <m:sSub>
                          <m:sSubPr>
                            <m:ctrlPr>
                              <a:rPr lang="es-ES" i="1">
                                <a:latin typeface="Cambria Math"/>
                              </a:rPr>
                            </m:ctrlPr>
                          </m:sSubPr>
                          <m:e>
                            <m:r>
                              <a:rPr lang="es-ES">
                                <a:latin typeface="Cambria Math"/>
                              </a:rPr>
                              <m:t>𝛽</m:t>
                            </m:r>
                          </m:e>
                          <m:sub>
                            <m:r>
                              <a:rPr lang="es-ES">
                                <a:latin typeface="Cambria Math"/>
                              </a:rPr>
                              <m:t>𝑖</m:t>
                            </m:r>
                          </m:sub>
                        </m:sSub>
                      </m:e>
                    </m:d>
                  </m:oMath>
                </a14:m>
                <a:endParaRPr lang="es-ES" dirty="0" smtClean="0"/>
              </a:p>
              <a:p>
                <a:r>
                  <a:rPr lang="es-ES" sz="1000" dirty="0" smtClean="0"/>
                  <a:t>  </a:t>
                </a:r>
                <a:endParaRPr lang="es-ES" sz="1000" dirty="0"/>
              </a:p>
              <a:p>
                <a:pPr lvl="1"/>
                <a:r>
                  <a:rPr lang="es-ES" dirty="0" smtClean="0">
                    <a:solidFill>
                      <a:srgbClr val="C00000"/>
                    </a:solidFill>
                  </a:rPr>
                  <a:t>Al </a:t>
                </a:r>
                <a:r>
                  <a:rPr lang="es-ES" dirty="0">
                    <a:solidFill>
                      <a:srgbClr val="C00000"/>
                    </a:solidFill>
                  </a:rPr>
                  <a:t>valor  </a:t>
                </a:r>
                <a14:m>
                  <m:oMath xmlns:m="http://schemas.openxmlformats.org/officeDocument/2006/math">
                    <m:sSub>
                      <m:sSubPr>
                        <m:ctrlPr>
                          <a:rPr lang="es-ES" i="1">
                            <a:solidFill>
                              <a:srgbClr val="C00000"/>
                            </a:solidFill>
                            <a:latin typeface="Cambria Math"/>
                          </a:rPr>
                        </m:ctrlPr>
                      </m:sSubPr>
                      <m:e>
                        <m:r>
                          <a:rPr lang="es-ES">
                            <a:solidFill>
                              <a:srgbClr val="C00000"/>
                            </a:solidFill>
                            <a:latin typeface="Cambria Math"/>
                          </a:rPr>
                          <m:t>𝛼</m:t>
                        </m:r>
                      </m:e>
                      <m:sub>
                        <m:r>
                          <a:rPr lang="es-ES">
                            <a:solidFill>
                              <a:srgbClr val="C00000"/>
                            </a:solidFill>
                            <a:latin typeface="Cambria Math"/>
                          </a:rPr>
                          <m:t>𝑖</m:t>
                        </m:r>
                      </m:sub>
                    </m:sSub>
                  </m:oMath>
                </a14:m>
                <a:r>
                  <a:rPr lang="es-ES" dirty="0">
                    <a:solidFill>
                      <a:srgbClr val="C00000"/>
                    </a:solidFill>
                  </a:rPr>
                  <a:t> se le llama instante de disparo más cercano (EFT) </a:t>
                </a:r>
                <a:r>
                  <a:rPr lang="es-ES" dirty="0" err="1">
                    <a:solidFill>
                      <a:srgbClr val="C00000"/>
                    </a:solidFill>
                  </a:rPr>
                  <a:t>earliest</a:t>
                </a:r>
                <a:r>
                  <a:rPr lang="es-ES" dirty="0">
                    <a:solidFill>
                      <a:srgbClr val="C00000"/>
                    </a:solidFill>
                  </a:rPr>
                  <a:t> </a:t>
                </a:r>
                <a:r>
                  <a:rPr lang="es-ES" dirty="0" smtClean="0">
                    <a:solidFill>
                      <a:srgbClr val="C00000"/>
                    </a:solidFill>
                  </a:rPr>
                  <a:t> </a:t>
                </a:r>
                <a:r>
                  <a:rPr lang="es-ES" dirty="0" err="1" smtClean="0">
                    <a:solidFill>
                      <a:srgbClr val="C00000"/>
                    </a:solidFill>
                  </a:rPr>
                  <a:t>firing</a:t>
                </a:r>
                <a:r>
                  <a:rPr lang="es-ES" dirty="0" smtClean="0">
                    <a:solidFill>
                      <a:srgbClr val="C00000"/>
                    </a:solidFill>
                  </a:rPr>
                  <a:t> </a:t>
                </a:r>
                <a:r>
                  <a:rPr lang="es-ES" dirty="0">
                    <a:solidFill>
                      <a:srgbClr val="C00000"/>
                    </a:solidFill>
                  </a:rPr>
                  <a:t>time</a:t>
                </a:r>
                <a:endParaRPr lang="es-ES" sz="400" dirty="0" smtClean="0">
                  <a:solidFill>
                    <a:srgbClr val="C00000"/>
                  </a:solidFill>
                </a:endParaRPr>
              </a:p>
              <a:p>
                <a:pPr lvl="1"/>
                <a:r>
                  <a:rPr lang="es-ES" sz="400" dirty="0" smtClean="0">
                    <a:solidFill>
                      <a:srgbClr val="C00000"/>
                    </a:solidFill>
                  </a:rPr>
                  <a:t>  </a:t>
                </a:r>
                <a:endParaRPr lang="es-ES" sz="400" dirty="0">
                  <a:solidFill>
                    <a:srgbClr val="C00000"/>
                  </a:solidFill>
                </a:endParaRPr>
              </a:p>
              <a:p>
                <a:pPr lvl="1"/>
                <a:r>
                  <a:rPr lang="es-ES" dirty="0" smtClean="0">
                    <a:solidFill>
                      <a:srgbClr val="C00000"/>
                    </a:solidFill>
                  </a:rPr>
                  <a:t>Al valor </a:t>
                </a:r>
                <a14:m>
                  <m:oMath xmlns:m="http://schemas.openxmlformats.org/officeDocument/2006/math">
                    <m:sSub>
                      <m:sSubPr>
                        <m:ctrlPr>
                          <a:rPr lang="es-ES" i="1">
                            <a:solidFill>
                              <a:srgbClr val="C00000"/>
                            </a:solidFill>
                            <a:latin typeface="Cambria Math"/>
                          </a:rPr>
                        </m:ctrlPr>
                      </m:sSubPr>
                      <m:e>
                        <m:r>
                          <a:rPr lang="es-ES">
                            <a:solidFill>
                              <a:srgbClr val="C00000"/>
                            </a:solidFill>
                            <a:latin typeface="Cambria Math"/>
                          </a:rPr>
                          <m:t>𝛽</m:t>
                        </m:r>
                      </m:e>
                      <m:sub>
                        <m:r>
                          <a:rPr lang="es-ES">
                            <a:solidFill>
                              <a:srgbClr val="C00000"/>
                            </a:solidFill>
                            <a:latin typeface="Cambria Math"/>
                          </a:rPr>
                          <m:t>𝑖</m:t>
                        </m:r>
                      </m:sub>
                    </m:sSub>
                  </m:oMath>
                </a14:m>
                <a:r>
                  <a:rPr lang="es-ES" dirty="0">
                    <a:solidFill>
                      <a:srgbClr val="C00000"/>
                    </a:solidFill>
                  </a:rPr>
                  <a:t>se le llama instante de disparo más </a:t>
                </a:r>
                <a:r>
                  <a:rPr lang="es-ES" dirty="0" smtClean="0">
                    <a:solidFill>
                      <a:srgbClr val="C00000"/>
                    </a:solidFill>
                  </a:rPr>
                  <a:t>lejano (</a:t>
                </a:r>
                <a:r>
                  <a:rPr lang="es-ES" dirty="0">
                    <a:solidFill>
                      <a:srgbClr val="C00000"/>
                    </a:solidFill>
                  </a:rPr>
                  <a:t>LFT) </a:t>
                </a:r>
                <a:r>
                  <a:rPr lang="es-ES" dirty="0" smtClean="0">
                    <a:solidFill>
                      <a:srgbClr val="C00000"/>
                    </a:solidFill>
                  </a:rPr>
                  <a:t>   </a:t>
                </a:r>
                <a:r>
                  <a:rPr lang="es-ES" dirty="0" err="1" smtClean="0">
                    <a:solidFill>
                      <a:srgbClr val="C00000"/>
                    </a:solidFill>
                  </a:rPr>
                  <a:t>latest</a:t>
                </a:r>
                <a:r>
                  <a:rPr lang="es-ES" dirty="0" smtClean="0">
                    <a:solidFill>
                      <a:srgbClr val="C00000"/>
                    </a:solidFill>
                  </a:rPr>
                  <a:t> </a:t>
                </a:r>
                <a:r>
                  <a:rPr lang="es-ES" dirty="0" err="1" smtClean="0">
                    <a:solidFill>
                      <a:srgbClr val="C00000"/>
                    </a:solidFill>
                  </a:rPr>
                  <a:t>firing</a:t>
                </a:r>
                <a:r>
                  <a:rPr lang="es-ES" dirty="0" smtClean="0">
                    <a:solidFill>
                      <a:srgbClr val="C00000"/>
                    </a:solidFill>
                  </a:rPr>
                  <a:t> time</a:t>
                </a:r>
              </a:p>
              <a:p>
                <a:endParaRPr lang="es-ES" dirty="0"/>
              </a:p>
              <a:p>
                <a:r>
                  <a:rPr lang="es-ES" dirty="0" smtClean="0"/>
                  <a:t>Intervalo puntual  </a:t>
                </a:r>
                <a14:m>
                  <m:oMath xmlns:m="http://schemas.openxmlformats.org/officeDocument/2006/math">
                    <m:d>
                      <m:dPr>
                        <m:begChr m:val="["/>
                        <m:endChr m:val="]"/>
                        <m:ctrlPr>
                          <a:rPr lang="es-ES" i="1" smtClean="0">
                            <a:latin typeface="Cambria Math"/>
                          </a:rPr>
                        </m:ctrlPr>
                      </m:dPr>
                      <m:e>
                        <m:sSub>
                          <m:sSubPr>
                            <m:ctrlPr>
                              <a:rPr lang="es-ES" i="1" smtClean="0">
                                <a:latin typeface="Cambria Math"/>
                              </a:rPr>
                            </m:ctrlPr>
                          </m:sSubPr>
                          <m:e>
                            <m:r>
                              <a:rPr lang="es-ES" i="1" smtClean="0">
                                <a:latin typeface="Cambria Math"/>
                                <a:ea typeface="Cambria Math"/>
                              </a:rPr>
                              <m:t>𝛼</m:t>
                            </m:r>
                          </m:e>
                          <m:sub>
                            <m:r>
                              <a:rPr lang="es-ES" b="0" i="1" smtClean="0">
                                <a:latin typeface="Cambria Math"/>
                              </a:rPr>
                              <m:t>𝑖</m:t>
                            </m:r>
                          </m:sub>
                        </m:sSub>
                        <m:r>
                          <a:rPr lang="es-ES" b="0" i="1" smtClean="0">
                            <a:latin typeface="Cambria Math"/>
                          </a:rPr>
                          <m:t>,</m:t>
                        </m:r>
                        <m:sSub>
                          <m:sSubPr>
                            <m:ctrlPr>
                              <a:rPr lang="es-ES" b="0" i="1" smtClean="0">
                                <a:latin typeface="Cambria Math"/>
                              </a:rPr>
                            </m:ctrlPr>
                          </m:sSubPr>
                          <m:e>
                            <m:r>
                              <a:rPr lang="es-ES" b="0" i="1" smtClean="0">
                                <a:latin typeface="Cambria Math"/>
                                <a:ea typeface="Cambria Math"/>
                              </a:rPr>
                              <m:t>𝛼</m:t>
                            </m:r>
                          </m:e>
                          <m:sub>
                            <m:r>
                              <a:rPr lang="es-ES" b="0" i="1" smtClean="0">
                                <a:latin typeface="Cambria Math"/>
                              </a:rPr>
                              <m:t>𝑖</m:t>
                            </m:r>
                          </m:sub>
                        </m:sSub>
                      </m:e>
                    </m:d>
                  </m:oMath>
                </a14:m>
                <a:endParaRPr lang="es-ES" dirty="0" smtClean="0"/>
              </a:p>
              <a:p>
                <a:pPr lvl="1"/>
                <a:r>
                  <a:rPr lang="es-ES" dirty="0">
                    <a:solidFill>
                      <a:srgbClr val="C00000"/>
                    </a:solidFill>
                  </a:rPr>
                  <a:t>transiciones de tiempo de </a:t>
                </a:r>
                <a:r>
                  <a:rPr lang="es-ES" dirty="0" smtClean="0">
                    <a:solidFill>
                      <a:srgbClr val="C00000"/>
                    </a:solidFill>
                  </a:rPr>
                  <a:t>sensibilización fijo</a:t>
                </a:r>
              </a:p>
              <a:p>
                <a:pPr lvl="1"/>
                <a:r>
                  <a:rPr lang="es-ES" sz="900" dirty="0" smtClean="0">
                    <a:solidFill>
                      <a:srgbClr val="C00000"/>
                    </a:solidFill>
                  </a:rPr>
                  <a:t>  </a:t>
                </a:r>
              </a:p>
              <a:p>
                <a:r>
                  <a:rPr lang="es-ES" dirty="0" smtClean="0"/>
                  <a:t>Intervalo sin restricción temporal </a:t>
                </a:r>
                <a14:m>
                  <m:oMath xmlns:m="http://schemas.openxmlformats.org/officeDocument/2006/math">
                    <m:d>
                      <m:dPr>
                        <m:begChr m:val="["/>
                        <m:endChr m:val="]"/>
                        <m:ctrlPr>
                          <a:rPr lang="es-ES" i="1">
                            <a:latin typeface="Cambria Math"/>
                          </a:rPr>
                        </m:ctrlPr>
                      </m:dPr>
                      <m:e>
                        <m:r>
                          <a:rPr lang="es-ES" b="0" i="1" smtClean="0">
                            <a:latin typeface="Cambria Math"/>
                          </a:rPr>
                          <m:t>𝑜</m:t>
                        </m:r>
                        <m:r>
                          <a:rPr lang="es-ES" i="1">
                            <a:latin typeface="Cambria Math"/>
                          </a:rPr>
                          <m:t>,</m:t>
                        </m:r>
                        <m:r>
                          <a:rPr lang="es-ES" i="1" smtClean="0">
                            <a:latin typeface="Cambria Math"/>
                            <a:ea typeface="Cambria Math"/>
                          </a:rPr>
                          <m:t>∞</m:t>
                        </m:r>
                        <m:r>
                          <a:rPr lang="es-ES" i="1" smtClean="0">
                            <a:latin typeface="Cambria Math"/>
                          </a:rPr>
                          <m:t> </m:t>
                        </m:r>
                      </m:e>
                    </m:d>
                  </m:oMath>
                </a14:m>
                <a:endParaRPr lang="es-ES" dirty="0" smtClean="0"/>
              </a:p>
              <a:p>
                <a:pPr lvl="1"/>
                <a:r>
                  <a:rPr lang="es-ES" dirty="0">
                    <a:solidFill>
                      <a:srgbClr val="C00000"/>
                    </a:solidFill>
                  </a:rPr>
                  <a:t>F</a:t>
                </a:r>
                <a:r>
                  <a:rPr lang="es-ES" dirty="0" smtClean="0">
                    <a:solidFill>
                      <a:srgbClr val="C00000"/>
                    </a:solidFill>
                  </a:rPr>
                  <a:t>ormalismo autónomo </a:t>
                </a:r>
                <a:r>
                  <a:rPr lang="es-ES" dirty="0">
                    <a:solidFill>
                      <a:srgbClr val="C00000"/>
                    </a:solidFill>
                  </a:rPr>
                  <a:t>de redes de </a:t>
                </a:r>
                <a:r>
                  <a:rPr lang="es-ES" dirty="0" smtClean="0">
                    <a:solidFill>
                      <a:srgbClr val="C00000"/>
                    </a:solidFill>
                  </a:rPr>
                  <a:t>Petri</a:t>
                </a:r>
              </a:p>
              <a:p>
                <a:pPr lvl="1"/>
                <a:r>
                  <a:rPr lang="es-ES" dirty="0" smtClean="0">
                    <a:solidFill>
                      <a:srgbClr val="C00000"/>
                    </a:solidFill>
                  </a:rPr>
                  <a:t>Por conveniencia no suele representarse explícitamente</a:t>
                </a:r>
              </a:p>
              <a:p>
                <a:endParaRPr lang="es-ES" dirty="0"/>
              </a:p>
            </p:txBody>
          </p:sp>
        </mc:Choice>
        <mc:Fallback xmlns="">
          <p:sp>
            <p:nvSpPr>
              <p:cNvPr id="3" name="2 Marcador de contenido"/>
              <p:cNvSpPr>
                <a:spLocks noGrp="1" noRot="1" noChangeAspect="1" noMove="1" noResize="1" noEditPoints="1" noAdjustHandles="1" noChangeArrowheads="1" noChangeShapeType="1" noTextEdit="1"/>
              </p:cNvSpPr>
              <p:nvPr>
                <p:ph sz="quarter" idx="1"/>
              </p:nvPr>
            </p:nvSpPr>
            <p:spPr>
              <a:xfrm>
                <a:off x="179512" y="1527048"/>
                <a:ext cx="8784976" cy="4926288"/>
              </a:xfrm>
              <a:blipFill rotWithShape="1">
                <a:blip r:embed="rId2"/>
                <a:stretch>
                  <a:fillRect l="-693" t="-1361"/>
                </a:stretch>
              </a:blipFill>
            </p:spPr>
            <p:txBody>
              <a:bodyPr/>
              <a:lstStyle/>
              <a:p>
                <a:r>
                  <a:rPr lang="es-ES">
                    <a:noFill/>
                  </a:rPr>
                  <a:t> </a:t>
                </a:r>
              </a:p>
            </p:txBody>
          </p:sp>
        </mc:Fallback>
      </mc:AlternateContent>
    </p:spTree>
    <p:extLst>
      <p:ext uri="{BB962C8B-B14F-4D97-AF65-F5344CB8AC3E}">
        <p14:creationId xmlns:p14="http://schemas.microsoft.com/office/powerpoint/2010/main" val="2317767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896144"/>
          </a:xfrm>
        </p:spPr>
        <p:txBody>
          <a:bodyPr>
            <a:noAutofit/>
          </a:bodyPr>
          <a:lstStyle/>
          <a:p>
            <a:r>
              <a:rPr lang="es-ES" sz="2400" dirty="0" smtClean="0"/>
              <a:t>Estado de una </a:t>
            </a:r>
            <a:br>
              <a:rPr lang="es-ES" sz="2400" dirty="0" smtClean="0"/>
            </a:br>
            <a:r>
              <a:rPr lang="es-ES" sz="2400" dirty="0" smtClean="0"/>
              <a:t>Rede de Petri Temporal</a:t>
            </a:r>
            <a:endParaRPr lang="es-ES" sz="2400" dirty="0"/>
          </a:p>
        </p:txBody>
      </p:sp>
      <mc:AlternateContent xmlns:mc="http://schemas.openxmlformats.org/markup-compatibility/2006">
        <mc:Choice xmlns:a14="http://schemas.microsoft.com/office/drawing/2010/main" Requires="a14">
          <p:sp>
            <p:nvSpPr>
              <p:cNvPr id="3" name="2 Marcador de contenido"/>
              <p:cNvSpPr>
                <a:spLocks noGrp="1"/>
              </p:cNvSpPr>
              <p:nvPr>
                <p:ph sz="quarter" idx="1"/>
              </p:nvPr>
            </p:nvSpPr>
            <p:spPr/>
            <p:txBody>
              <a:bodyPr>
                <a:normAutofit/>
              </a:bodyPr>
              <a:lstStyle/>
              <a:p>
                <a:r>
                  <a:rPr lang="es-ES" dirty="0" smtClean="0"/>
                  <a:t>Para decidir sobre las posibilidades de disparo debemos tener en cuenta dos aspectos:</a:t>
                </a:r>
              </a:p>
              <a:p>
                <a:pPr lvl="1"/>
                <a:r>
                  <a:rPr lang="es-ES" dirty="0" smtClean="0">
                    <a:solidFill>
                      <a:srgbClr val="C00000"/>
                    </a:solidFill>
                  </a:rPr>
                  <a:t>La sensibilización de una transición </a:t>
                </a:r>
              </a:p>
              <a:p>
                <a:pPr lvl="1"/>
                <a:r>
                  <a:rPr lang="es-ES" dirty="0" smtClean="0">
                    <a:solidFill>
                      <a:srgbClr val="C00000"/>
                    </a:solidFill>
                  </a:rPr>
                  <a:t>el tiempo que ha transcurrido de que ha sido sensibilizada</a:t>
                </a:r>
                <a:endParaRPr lang="es-ES" dirty="0">
                  <a:solidFill>
                    <a:srgbClr val="C00000"/>
                  </a:solidFill>
                </a:endParaRPr>
              </a:p>
              <a:p>
                <a:r>
                  <a:rPr lang="es-ES" dirty="0" smtClean="0"/>
                  <a:t>Por lo cual se define al </a:t>
                </a:r>
                <a:r>
                  <a:rPr lang="es-ES" dirty="0" smtClean="0"/>
                  <a:t>estado </a:t>
                </a:r>
                <a:r>
                  <a:rPr lang="es-ES" dirty="0" smtClean="0"/>
                  <a:t>como</a:t>
                </a:r>
              </a:p>
              <a:p>
                <a:pPr lvl="2"/>
                <a14:m>
                  <m:oMath xmlns:m="http://schemas.openxmlformats.org/officeDocument/2006/math">
                    <m:r>
                      <a:rPr lang="es-ES" sz="2400" b="0" i="1" smtClean="0">
                        <a:solidFill>
                          <a:schemeClr val="tx1"/>
                        </a:solidFill>
                        <a:latin typeface="Cambria Math"/>
                      </a:rPr>
                      <m:t>𝑆</m:t>
                    </m:r>
                    <m:r>
                      <a:rPr lang="es-ES" sz="2400" b="0" i="1" smtClean="0">
                        <a:solidFill>
                          <a:schemeClr val="tx1"/>
                        </a:solidFill>
                        <a:latin typeface="Cambria Math"/>
                      </a:rPr>
                      <m:t>=</m:t>
                    </m:r>
                    <m:d>
                      <m:dPr>
                        <m:ctrlPr>
                          <a:rPr lang="es-ES" sz="2400" b="0" i="1" smtClean="0">
                            <a:solidFill>
                              <a:schemeClr val="tx1"/>
                            </a:solidFill>
                            <a:latin typeface="Cambria Math"/>
                          </a:rPr>
                        </m:ctrlPr>
                      </m:dPr>
                      <m:e>
                        <m:r>
                          <a:rPr lang="es-ES" sz="2400" b="0" i="1" smtClean="0">
                            <a:solidFill>
                              <a:schemeClr val="tx1"/>
                            </a:solidFill>
                            <a:latin typeface="Cambria Math"/>
                          </a:rPr>
                          <m:t>𝑀</m:t>
                        </m:r>
                        <m:r>
                          <a:rPr lang="es-ES" sz="2400" b="0" i="1" smtClean="0">
                            <a:solidFill>
                              <a:schemeClr val="tx1"/>
                            </a:solidFill>
                            <a:latin typeface="Cambria Math"/>
                          </a:rPr>
                          <m:t>,</m:t>
                        </m:r>
                        <m:r>
                          <a:rPr lang="es-ES" sz="2400" b="0" i="1" smtClean="0">
                            <a:solidFill>
                              <a:schemeClr val="tx1"/>
                            </a:solidFill>
                            <a:latin typeface="Cambria Math"/>
                          </a:rPr>
                          <m:t>𝐼</m:t>
                        </m:r>
                      </m:e>
                    </m:d>
                    <m:r>
                      <a:rPr lang="es-ES" sz="2400" b="0" i="0" smtClean="0">
                        <a:solidFill>
                          <a:srgbClr val="C00000"/>
                        </a:solidFill>
                        <a:latin typeface="Cambria Math"/>
                      </a:rPr>
                      <m:t>, </m:t>
                    </m:r>
                  </m:oMath>
                </a14:m>
                <a:r>
                  <a:rPr lang="es-ES" sz="2400" dirty="0" smtClean="0">
                    <a:solidFill>
                      <a:srgbClr val="C00000"/>
                    </a:solidFill>
                  </a:rPr>
                  <a:t>donde </a:t>
                </a:r>
              </a:p>
              <a:p>
                <a:pPr lvl="2"/>
                <a:r>
                  <a:rPr lang="es-ES" sz="2400" dirty="0" smtClean="0"/>
                  <a:t>M</a:t>
                </a:r>
                <a:r>
                  <a:rPr lang="es-ES" sz="2400" dirty="0" smtClean="0">
                    <a:solidFill>
                      <a:srgbClr val="C00000"/>
                    </a:solidFill>
                  </a:rPr>
                  <a:t> es el marcado e </a:t>
                </a:r>
              </a:p>
              <a:p>
                <a:pPr lvl="2"/>
                <a:r>
                  <a:rPr lang="es-ES" sz="2400" dirty="0" smtClean="0"/>
                  <a:t>I</a:t>
                </a:r>
                <a:r>
                  <a:rPr lang="es-ES" sz="2400" dirty="0" smtClean="0">
                    <a:solidFill>
                      <a:srgbClr val="C00000"/>
                    </a:solidFill>
                  </a:rPr>
                  <a:t> </a:t>
                </a:r>
                <a:r>
                  <a:rPr lang="es-ES" sz="2400" dirty="0">
                    <a:solidFill>
                      <a:srgbClr val="C00000"/>
                    </a:solidFill>
                  </a:rPr>
                  <a:t>es un vector de todos los posibles intervalos </a:t>
                </a:r>
                <a:r>
                  <a:rPr lang="es-ES" sz="2400" dirty="0" smtClean="0">
                    <a:solidFill>
                      <a:srgbClr val="C00000"/>
                    </a:solidFill>
                  </a:rPr>
                  <a:t>de disparo </a:t>
                </a:r>
                <a:r>
                  <a:rPr lang="es-ES" sz="2400" dirty="0">
                    <a:solidFill>
                      <a:srgbClr val="C00000"/>
                    </a:solidFill>
                  </a:rPr>
                  <a:t>de todas las transiciones </a:t>
                </a:r>
                <a:r>
                  <a:rPr lang="es-ES" sz="2400" dirty="0" smtClean="0">
                    <a:solidFill>
                      <a:srgbClr val="C00000"/>
                    </a:solidFill>
                  </a:rPr>
                  <a:t>sensibilizadas por </a:t>
                </a:r>
                <a:r>
                  <a:rPr lang="es-ES" sz="2400" dirty="0">
                    <a:solidFill>
                      <a:srgbClr val="C00000"/>
                    </a:solidFill>
                  </a:rPr>
                  <a:t>el marcado M.</a:t>
                </a:r>
              </a:p>
            </p:txBody>
          </p:sp>
        </mc:Choice>
        <mc:Fallback>
          <p:sp>
            <p:nvSpPr>
              <p:cNvPr id="3" name="2 Marcador de contenido"/>
              <p:cNvSpPr>
                <a:spLocks noGrp="1" noRot="1" noChangeAspect="1" noMove="1" noResize="1" noEditPoints="1" noAdjustHandles="1" noChangeArrowheads="1" noChangeShapeType="1" noTextEdit="1"/>
              </p:cNvSpPr>
              <p:nvPr>
                <p:ph sz="quarter" idx="1"/>
              </p:nvPr>
            </p:nvSpPr>
            <p:spPr>
              <a:blipFill rotWithShape="1">
                <a:blip r:embed="rId2"/>
                <a:stretch>
                  <a:fillRect l="-789" t="-1200"/>
                </a:stretch>
              </a:blipFill>
            </p:spPr>
            <p:txBody>
              <a:bodyPr/>
              <a:lstStyle/>
              <a:p>
                <a:r>
                  <a:rPr lang="es-AR">
                    <a:noFill/>
                  </a:rPr>
                  <a:t> </a:t>
                </a:r>
              </a:p>
            </p:txBody>
          </p:sp>
        </mc:Fallback>
      </mc:AlternateContent>
    </p:spTree>
    <p:extLst>
      <p:ext uri="{BB962C8B-B14F-4D97-AF65-F5344CB8AC3E}">
        <p14:creationId xmlns:p14="http://schemas.microsoft.com/office/powerpoint/2010/main" val="3550966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896144"/>
          </a:xfrm>
        </p:spPr>
        <p:txBody>
          <a:bodyPr>
            <a:noAutofit/>
          </a:bodyPr>
          <a:lstStyle/>
          <a:p>
            <a:r>
              <a:rPr lang="es-ES" sz="2800" dirty="0"/>
              <a:t>Subclases de </a:t>
            </a:r>
            <a:r>
              <a:rPr lang="es-ES" sz="2800" dirty="0" err="1"/>
              <a:t>RdPT</a:t>
            </a:r>
            <a:r>
              <a:rPr lang="es-ES" sz="2800" dirty="0"/>
              <a:t> y otras interpretaciones </a:t>
            </a:r>
            <a:r>
              <a:rPr lang="es-ES" sz="2800" dirty="0" smtClean="0"/>
              <a:t>temporales</a:t>
            </a:r>
            <a:endParaRPr lang="es-ES" sz="2800" dirty="0"/>
          </a:p>
        </p:txBody>
      </p:sp>
      <p:sp>
        <p:nvSpPr>
          <p:cNvPr id="3" name="2 Marcador de contenido"/>
          <p:cNvSpPr>
            <a:spLocks noGrp="1"/>
          </p:cNvSpPr>
          <p:nvPr>
            <p:ph sz="quarter" idx="1"/>
          </p:nvPr>
        </p:nvSpPr>
        <p:spPr>
          <a:xfrm>
            <a:off x="107504" y="1527048"/>
            <a:ext cx="8856984" cy="5142312"/>
          </a:xfrm>
        </p:spPr>
        <p:txBody>
          <a:bodyPr>
            <a:normAutofit fontScale="77500" lnSpcReduction="20000"/>
          </a:bodyPr>
          <a:lstStyle/>
          <a:p>
            <a:r>
              <a:rPr lang="es-ES" dirty="0"/>
              <a:t>Time </a:t>
            </a:r>
            <a:r>
              <a:rPr lang="es-ES" dirty="0" err="1"/>
              <a:t>Environment</a:t>
            </a:r>
            <a:r>
              <a:rPr lang="es-ES" dirty="0"/>
              <a:t>/</a:t>
            </a:r>
            <a:r>
              <a:rPr lang="es-ES" dirty="0" err="1"/>
              <a:t>Relationship</a:t>
            </a:r>
            <a:r>
              <a:rPr lang="es-ES" dirty="0"/>
              <a:t> </a:t>
            </a:r>
            <a:r>
              <a:rPr lang="es-ES" dirty="0" smtClean="0"/>
              <a:t>nets (TER)</a:t>
            </a:r>
          </a:p>
          <a:p>
            <a:pPr lvl="1"/>
            <a:r>
              <a:rPr lang="es-ES" dirty="0" smtClean="0">
                <a:solidFill>
                  <a:srgbClr val="C00000"/>
                </a:solidFill>
              </a:rPr>
              <a:t>Un </a:t>
            </a:r>
            <a:r>
              <a:rPr lang="es-ES" dirty="0">
                <a:solidFill>
                  <a:srgbClr val="C00000"/>
                </a:solidFill>
              </a:rPr>
              <a:t>formalismo de redes de alto nivel similar a las CPN</a:t>
            </a:r>
          </a:p>
          <a:p>
            <a:pPr lvl="1"/>
            <a:r>
              <a:rPr lang="es-ES" dirty="0">
                <a:solidFill>
                  <a:srgbClr val="C00000"/>
                </a:solidFill>
              </a:rPr>
              <a:t>Un formalismo más general, que incluye las </a:t>
            </a:r>
            <a:r>
              <a:rPr lang="es-ES" dirty="0" err="1">
                <a:solidFill>
                  <a:srgbClr val="C00000"/>
                </a:solidFill>
              </a:rPr>
              <a:t>RdPT</a:t>
            </a:r>
            <a:r>
              <a:rPr lang="es-ES" dirty="0">
                <a:solidFill>
                  <a:srgbClr val="C00000"/>
                </a:solidFill>
              </a:rPr>
              <a:t> como caso particular</a:t>
            </a:r>
          </a:p>
          <a:p>
            <a:pPr lvl="1"/>
            <a:endParaRPr lang="es-ES" dirty="0"/>
          </a:p>
          <a:p>
            <a:r>
              <a:rPr lang="es-ES" dirty="0" smtClean="0"/>
              <a:t>Los </a:t>
            </a:r>
            <a:r>
              <a:rPr lang="es-ES" dirty="0" err="1" smtClean="0"/>
              <a:t>token</a:t>
            </a:r>
            <a:r>
              <a:rPr lang="es-ES" dirty="0" smtClean="0"/>
              <a:t> </a:t>
            </a:r>
            <a:r>
              <a:rPr lang="es-ES" dirty="0"/>
              <a:t>llevan </a:t>
            </a:r>
            <a:r>
              <a:rPr lang="es-ES" dirty="0" smtClean="0"/>
              <a:t>información </a:t>
            </a:r>
            <a:r>
              <a:rPr lang="es-ES" dirty="0"/>
              <a:t>temporal en forma </a:t>
            </a:r>
            <a:r>
              <a:rPr lang="es-ES" dirty="0" smtClean="0"/>
              <a:t>de "</a:t>
            </a:r>
            <a:r>
              <a:rPr lang="es-ES" dirty="0" err="1" smtClean="0"/>
              <a:t>timestamp</a:t>
            </a:r>
            <a:r>
              <a:rPr lang="es-ES" dirty="0"/>
              <a:t>", una variable llamada </a:t>
            </a:r>
            <a:r>
              <a:rPr lang="es-ES" i="1" dirty="0" err="1" smtClean="0"/>
              <a:t>chronos</a:t>
            </a:r>
            <a:endParaRPr lang="es-ES" i="1" dirty="0" smtClean="0"/>
          </a:p>
          <a:p>
            <a:pPr lvl="1"/>
            <a:endParaRPr lang="es-ES" dirty="0"/>
          </a:p>
          <a:p>
            <a:r>
              <a:rPr lang="es-ES" dirty="0"/>
              <a:t>El disparo de una </a:t>
            </a:r>
            <a:r>
              <a:rPr lang="es-ES" dirty="0" smtClean="0"/>
              <a:t>transición esta </a:t>
            </a:r>
            <a:r>
              <a:rPr lang="es-ES" dirty="0"/>
              <a:t>condicionado </a:t>
            </a:r>
            <a:r>
              <a:rPr lang="es-ES" dirty="0" smtClean="0"/>
              <a:t>por el </a:t>
            </a:r>
            <a:r>
              <a:rPr lang="es-ES" dirty="0"/>
              <a:t>valor de </a:t>
            </a:r>
            <a:r>
              <a:rPr lang="es-ES" dirty="0" err="1"/>
              <a:t>chronos</a:t>
            </a:r>
            <a:r>
              <a:rPr lang="es-ES" dirty="0"/>
              <a:t> de las marcas de los lugares de entrada, y produce el valor de </a:t>
            </a:r>
            <a:r>
              <a:rPr lang="es-ES" dirty="0" err="1"/>
              <a:t>chronos</a:t>
            </a:r>
            <a:r>
              <a:rPr lang="es-ES" dirty="0"/>
              <a:t> </a:t>
            </a:r>
            <a:r>
              <a:rPr lang="es-ES" dirty="0" smtClean="0"/>
              <a:t>de las </a:t>
            </a:r>
            <a:r>
              <a:rPr lang="es-ES" dirty="0"/>
              <a:t>marcas de salida, de acuerdo a la </a:t>
            </a:r>
            <a:r>
              <a:rPr lang="es-ES" dirty="0" smtClean="0"/>
              <a:t>expresión </a:t>
            </a:r>
            <a:r>
              <a:rPr lang="es-ES" dirty="0"/>
              <a:t>asociada a la </a:t>
            </a:r>
            <a:r>
              <a:rPr lang="es-ES" dirty="0" smtClean="0"/>
              <a:t>transición</a:t>
            </a:r>
          </a:p>
          <a:p>
            <a:pPr lvl="1"/>
            <a:r>
              <a:rPr lang="es-ES" dirty="0">
                <a:solidFill>
                  <a:srgbClr val="C00000"/>
                </a:solidFill>
              </a:rPr>
              <a:t>el valor de </a:t>
            </a:r>
            <a:r>
              <a:rPr lang="es-ES" dirty="0" err="1">
                <a:solidFill>
                  <a:srgbClr val="C00000"/>
                </a:solidFill>
              </a:rPr>
              <a:t>chronos</a:t>
            </a:r>
            <a:r>
              <a:rPr lang="es-ES" dirty="0">
                <a:solidFill>
                  <a:srgbClr val="C00000"/>
                </a:solidFill>
              </a:rPr>
              <a:t> </a:t>
            </a:r>
            <a:r>
              <a:rPr lang="es-ES" dirty="0" smtClean="0">
                <a:solidFill>
                  <a:srgbClr val="C00000"/>
                </a:solidFill>
              </a:rPr>
              <a:t>de las </a:t>
            </a:r>
            <a:r>
              <a:rPr lang="es-ES" dirty="0">
                <a:solidFill>
                  <a:srgbClr val="C00000"/>
                </a:solidFill>
              </a:rPr>
              <a:t>marcas producidas en un disparo debe ser </a:t>
            </a:r>
            <a:r>
              <a:rPr lang="es-ES" dirty="0" smtClean="0">
                <a:solidFill>
                  <a:srgbClr val="C00000"/>
                </a:solidFill>
              </a:rPr>
              <a:t>idéntico, </a:t>
            </a:r>
            <a:r>
              <a:rPr lang="es-ES" dirty="0">
                <a:solidFill>
                  <a:srgbClr val="C00000"/>
                </a:solidFill>
              </a:rPr>
              <a:t>y no puede ser inferior al mayor de </a:t>
            </a:r>
            <a:r>
              <a:rPr lang="es-ES" dirty="0" smtClean="0">
                <a:solidFill>
                  <a:srgbClr val="C00000"/>
                </a:solidFill>
              </a:rPr>
              <a:t>los valores </a:t>
            </a:r>
            <a:r>
              <a:rPr lang="es-ES" dirty="0">
                <a:solidFill>
                  <a:srgbClr val="C00000"/>
                </a:solidFill>
              </a:rPr>
              <a:t>de </a:t>
            </a:r>
            <a:r>
              <a:rPr lang="es-ES" dirty="0" err="1">
                <a:solidFill>
                  <a:srgbClr val="C00000"/>
                </a:solidFill>
              </a:rPr>
              <a:t>chronos</a:t>
            </a:r>
            <a:r>
              <a:rPr lang="es-ES" dirty="0">
                <a:solidFill>
                  <a:srgbClr val="C00000"/>
                </a:solidFill>
              </a:rPr>
              <a:t> de las marcas de </a:t>
            </a:r>
            <a:r>
              <a:rPr lang="es-ES" dirty="0" smtClean="0">
                <a:solidFill>
                  <a:srgbClr val="C00000"/>
                </a:solidFill>
              </a:rPr>
              <a:t>entrada</a:t>
            </a:r>
          </a:p>
          <a:p>
            <a:pPr lvl="1"/>
            <a:endParaRPr lang="es-ES" dirty="0" smtClean="0"/>
          </a:p>
          <a:p>
            <a:r>
              <a:rPr lang="es-ES" dirty="0" smtClean="0"/>
              <a:t>Otras</a:t>
            </a:r>
          </a:p>
          <a:p>
            <a:pPr lvl="1"/>
            <a:r>
              <a:rPr lang="es-ES" dirty="0" smtClean="0">
                <a:solidFill>
                  <a:srgbClr val="C00000"/>
                </a:solidFill>
              </a:rPr>
              <a:t>Las </a:t>
            </a:r>
            <a:r>
              <a:rPr lang="es-ES" dirty="0">
                <a:solidFill>
                  <a:srgbClr val="C00000"/>
                </a:solidFill>
              </a:rPr>
              <a:t>redes TB (</a:t>
            </a:r>
            <a:r>
              <a:rPr lang="es-ES" i="1" dirty="0">
                <a:solidFill>
                  <a:srgbClr val="C00000"/>
                </a:solidFill>
              </a:rPr>
              <a:t>Time Basic nets</a:t>
            </a:r>
            <a:r>
              <a:rPr lang="es-ES" dirty="0">
                <a:solidFill>
                  <a:srgbClr val="C00000"/>
                </a:solidFill>
              </a:rPr>
              <a:t>), caso particular </a:t>
            </a:r>
            <a:r>
              <a:rPr lang="es-ES" dirty="0" smtClean="0">
                <a:solidFill>
                  <a:srgbClr val="C00000"/>
                </a:solidFill>
              </a:rPr>
              <a:t>de las </a:t>
            </a:r>
            <a:r>
              <a:rPr lang="es-ES" dirty="0">
                <a:solidFill>
                  <a:srgbClr val="C00000"/>
                </a:solidFill>
              </a:rPr>
              <a:t>TER en las que el </a:t>
            </a:r>
            <a:r>
              <a:rPr lang="es-ES" dirty="0" err="1" smtClean="0">
                <a:solidFill>
                  <a:srgbClr val="C00000"/>
                </a:solidFill>
              </a:rPr>
              <a:t>unico</a:t>
            </a:r>
            <a:r>
              <a:rPr lang="es-ES" dirty="0" smtClean="0">
                <a:solidFill>
                  <a:srgbClr val="C00000"/>
                </a:solidFill>
              </a:rPr>
              <a:t> </a:t>
            </a:r>
            <a:r>
              <a:rPr lang="es-ES" dirty="0">
                <a:solidFill>
                  <a:srgbClr val="C00000"/>
                </a:solidFill>
              </a:rPr>
              <a:t>dato que pueden almacenar las marcas es la variable </a:t>
            </a:r>
            <a:r>
              <a:rPr lang="es-ES" dirty="0" err="1">
                <a:solidFill>
                  <a:srgbClr val="C00000"/>
                </a:solidFill>
              </a:rPr>
              <a:t>chronos</a:t>
            </a:r>
            <a:r>
              <a:rPr lang="es-ES" dirty="0"/>
              <a:t>.</a:t>
            </a:r>
          </a:p>
          <a:p>
            <a:endParaRPr lang="es-ES" dirty="0"/>
          </a:p>
          <a:p>
            <a:endParaRPr lang="es-ES" dirty="0"/>
          </a:p>
        </p:txBody>
      </p:sp>
    </p:spTree>
    <p:extLst>
      <p:ext uri="{BB962C8B-B14F-4D97-AF65-F5344CB8AC3E}">
        <p14:creationId xmlns:p14="http://schemas.microsoft.com/office/powerpoint/2010/main" val="4220615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Formalismo a </a:t>
            </a:r>
            <a:r>
              <a:rPr lang="es-ES" dirty="0" smtClean="0"/>
              <a:t>utilizar</a:t>
            </a:r>
            <a:endParaRPr lang="es-ES" dirty="0"/>
          </a:p>
        </p:txBody>
      </p:sp>
      <p:sp>
        <p:nvSpPr>
          <p:cNvPr id="3" name="2 Marcador de contenido"/>
          <p:cNvSpPr>
            <a:spLocks noGrp="1"/>
          </p:cNvSpPr>
          <p:nvPr>
            <p:ph sz="quarter" idx="1"/>
          </p:nvPr>
        </p:nvSpPr>
        <p:spPr>
          <a:xfrm>
            <a:off x="320040" y="1268760"/>
            <a:ext cx="8503920" cy="3558136"/>
          </a:xfrm>
        </p:spPr>
        <p:txBody>
          <a:bodyPr>
            <a:normAutofit fontScale="77500" lnSpcReduction="20000"/>
          </a:bodyPr>
          <a:lstStyle/>
          <a:p>
            <a:r>
              <a:rPr lang="es-ES" dirty="0" smtClean="0"/>
              <a:t>Es el definido </a:t>
            </a:r>
            <a:r>
              <a:rPr lang="es-ES" dirty="0" smtClean="0"/>
              <a:t>como </a:t>
            </a:r>
            <a:r>
              <a:rPr lang="es-ES" dirty="0" smtClean="0">
                <a:solidFill>
                  <a:srgbClr val="C00000"/>
                </a:solidFill>
              </a:rPr>
              <a:t>Redes </a:t>
            </a:r>
            <a:r>
              <a:rPr lang="es-ES" dirty="0">
                <a:solidFill>
                  <a:srgbClr val="C00000"/>
                </a:solidFill>
              </a:rPr>
              <a:t>de Petri con </a:t>
            </a:r>
            <a:r>
              <a:rPr lang="es-ES" dirty="0" smtClean="0">
                <a:solidFill>
                  <a:srgbClr val="C00000"/>
                </a:solidFill>
              </a:rPr>
              <a:t>Tiempo</a:t>
            </a:r>
          </a:p>
          <a:p>
            <a:pPr lvl="1"/>
            <a:r>
              <a:rPr lang="es-ES" dirty="0" smtClean="0">
                <a:solidFill>
                  <a:srgbClr val="C00000"/>
                </a:solidFill>
              </a:rPr>
              <a:t>Es simple,  es adecuado para modelar sistemas de tiempo real y otros formalismos que consideran el tiempo son modelables por este</a:t>
            </a:r>
          </a:p>
          <a:p>
            <a:pPr lvl="1"/>
            <a:r>
              <a:rPr lang="es-ES" dirty="0" smtClean="0">
                <a:solidFill>
                  <a:srgbClr val="C00000"/>
                </a:solidFill>
              </a:rPr>
              <a:t>No es suficiente para modelar sistemas que requieren de CPN</a:t>
            </a:r>
          </a:p>
          <a:p>
            <a:pPr lvl="1"/>
            <a:endParaRPr lang="es-ES" dirty="0" smtClean="0">
              <a:solidFill>
                <a:srgbClr val="C00000"/>
              </a:solidFill>
            </a:endParaRPr>
          </a:p>
          <a:p>
            <a:r>
              <a:rPr lang="es-ES" dirty="0" smtClean="0"/>
              <a:t>La semántica de tiempo de sensibilización es la descripta en la filmina </a:t>
            </a:r>
            <a:r>
              <a:rPr lang="es-ES" dirty="0">
                <a:solidFill>
                  <a:srgbClr val="C00000"/>
                </a:solidFill>
              </a:rPr>
              <a:t>Regla de </a:t>
            </a:r>
            <a:r>
              <a:rPr lang="es-ES" dirty="0" smtClean="0">
                <a:solidFill>
                  <a:srgbClr val="C00000"/>
                </a:solidFill>
              </a:rPr>
              <a:t>disparo</a:t>
            </a:r>
          </a:p>
          <a:p>
            <a:pPr lvl="1"/>
            <a:endParaRPr lang="es-ES" dirty="0" smtClean="0">
              <a:solidFill>
                <a:srgbClr val="C00000"/>
              </a:solidFill>
            </a:endParaRPr>
          </a:p>
          <a:p>
            <a:r>
              <a:rPr lang="es-ES" dirty="0"/>
              <a:t>Con el </a:t>
            </a:r>
            <a:r>
              <a:rPr lang="es-ES" dirty="0" smtClean="0"/>
              <a:t>fin </a:t>
            </a:r>
            <a:r>
              <a:rPr lang="es-ES" dirty="0"/>
              <a:t>de reducir </a:t>
            </a:r>
            <a:r>
              <a:rPr lang="es-ES" dirty="0" smtClean="0"/>
              <a:t>aun mas </a:t>
            </a:r>
            <a:r>
              <a:rPr lang="es-ES" dirty="0"/>
              <a:t>el indeterminismo </a:t>
            </a:r>
            <a:r>
              <a:rPr lang="es-ES" dirty="0" smtClean="0"/>
              <a:t>de este </a:t>
            </a:r>
            <a:r>
              <a:rPr lang="es-ES" dirty="0"/>
              <a:t>modelo </a:t>
            </a:r>
            <a:r>
              <a:rPr lang="es-ES" dirty="0" smtClean="0"/>
              <a:t>consideraremos las siguientes extensiones:</a:t>
            </a:r>
          </a:p>
          <a:p>
            <a:pPr lvl="1"/>
            <a:r>
              <a:rPr lang="es-ES" dirty="0" smtClean="0">
                <a:solidFill>
                  <a:srgbClr val="C00000"/>
                </a:solidFill>
              </a:rPr>
              <a:t>Eventualmente asociaremos predicados a las transiciones, que condicionarán </a:t>
            </a:r>
            <a:r>
              <a:rPr lang="es-ES" dirty="0">
                <a:solidFill>
                  <a:srgbClr val="C00000"/>
                </a:solidFill>
              </a:rPr>
              <a:t>el disparo </a:t>
            </a:r>
            <a:r>
              <a:rPr lang="es-ES" dirty="0" smtClean="0">
                <a:solidFill>
                  <a:srgbClr val="C00000"/>
                </a:solidFill>
              </a:rPr>
              <a:t>de las </a:t>
            </a:r>
            <a:r>
              <a:rPr lang="es-ES" dirty="0">
                <a:solidFill>
                  <a:srgbClr val="C00000"/>
                </a:solidFill>
              </a:rPr>
              <a:t>mismas. Los predicados </a:t>
            </a:r>
            <a:r>
              <a:rPr lang="es-ES" dirty="0" smtClean="0">
                <a:solidFill>
                  <a:srgbClr val="C00000"/>
                </a:solidFill>
              </a:rPr>
              <a:t>dependerán </a:t>
            </a:r>
            <a:r>
              <a:rPr lang="es-ES" dirty="0">
                <a:solidFill>
                  <a:srgbClr val="C00000"/>
                </a:solidFill>
              </a:rPr>
              <a:t>de datos del sistema que no </a:t>
            </a:r>
            <a:r>
              <a:rPr lang="es-ES" dirty="0" smtClean="0">
                <a:solidFill>
                  <a:srgbClr val="C00000"/>
                </a:solidFill>
              </a:rPr>
              <a:t>serán explícitamente representados </a:t>
            </a:r>
            <a:r>
              <a:rPr lang="es-ES" dirty="0">
                <a:solidFill>
                  <a:srgbClr val="C00000"/>
                </a:solidFill>
              </a:rPr>
              <a:t>en la </a:t>
            </a:r>
            <a:r>
              <a:rPr lang="es-ES" dirty="0" smtClean="0">
                <a:solidFill>
                  <a:srgbClr val="C00000"/>
                </a:solidFill>
              </a:rPr>
              <a:t>red</a:t>
            </a:r>
          </a:p>
          <a:p>
            <a:pPr lvl="1"/>
            <a:endParaRPr lang="es-E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5" name="4 Objeto"/>
          <p:cNvGraphicFramePr>
            <a:graphicFrameLocks noChangeAspect="1"/>
          </p:cNvGraphicFramePr>
          <p:nvPr>
            <p:extLst>
              <p:ext uri="{D42A27DB-BD31-4B8C-83A1-F6EECF244321}">
                <p14:modId xmlns:p14="http://schemas.microsoft.com/office/powerpoint/2010/main" val="3047331523"/>
              </p:ext>
            </p:extLst>
          </p:nvPr>
        </p:nvGraphicFramePr>
        <p:xfrm>
          <a:off x="6872994" y="4507366"/>
          <a:ext cx="2091494" cy="2161994"/>
        </p:xfrm>
        <a:graphic>
          <a:graphicData uri="http://schemas.openxmlformats.org/presentationml/2006/ole">
            <mc:AlternateContent xmlns:mc="http://schemas.openxmlformats.org/markup-compatibility/2006">
              <mc:Choice xmlns:v="urn:schemas-microsoft-com:vml" Requires="v">
                <p:oleObj spid="_x0000_s1030" name="Bitmap Image" r:id="rId3" imgW="2238687" imgH="2333333" progId="Paint.Picture">
                  <p:embed/>
                </p:oleObj>
              </mc:Choice>
              <mc:Fallback>
                <p:oleObj name="Bitmap Image" r:id="rId3" imgW="2238687" imgH="2333333"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2994" y="4507366"/>
                        <a:ext cx="2091494" cy="2161994"/>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7" name="2 Marcador de contenido"/>
              <p:cNvSpPr txBox="1">
                <a:spLocks/>
              </p:cNvSpPr>
              <p:nvPr/>
            </p:nvSpPr>
            <p:spPr>
              <a:xfrm>
                <a:off x="323528" y="4797152"/>
                <a:ext cx="6336704" cy="1191166"/>
              </a:xfrm>
              <a:prstGeom prst="rect">
                <a:avLst/>
              </a:prstGeom>
            </p:spPr>
            <p:txBody>
              <a:bodyPr vert="horz">
                <a:normAutofit fontScale="77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lvl="1"/>
                <a:r>
                  <a:rPr lang="es-ES" dirty="0" smtClean="0">
                    <a:solidFill>
                      <a:srgbClr val="C00000"/>
                    </a:solidFill>
                  </a:rPr>
                  <a:t>Podremos </a:t>
                </a:r>
                <a:r>
                  <a:rPr lang="es-ES" dirty="0" smtClean="0">
                    <a:solidFill>
                      <a:srgbClr val="C00000"/>
                    </a:solidFill>
                  </a:rPr>
                  <a:t>asignar prioridades a las transiciones, que serán </a:t>
                </a:r>
                <a:r>
                  <a:rPr lang="es-ES" dirty="0">
                    <a:solidFill>
                      <a:srgbClr val="C00000"/>
                    </a:solidFill>
                  </a:rPr>
                  <a:t>utilizadas para resolver </a:t>
                </a:r>
                <a:r>
                  <a:rPr lang="es-ES" dirty="0" smtClean="0">
                    <a:solidFill>
                      <a:srgbClr val="C00000"/>
                    </a:solidFill>
                  </a:rPr>
                  <a:t>conflictos</a:t>
                </a:r>
              </a:p>
              <a:p>
                <a:pPr lvl="1"/>
                <a:r>
                  <a:rPr lang="es-ES" dirty="0">
                    <a:solidFill>
                      <a:srgbClr val="C00000"/>
                    </a:solidFill>
                  </a:rPr>
                  <a:t>Para las transiciones que no tengan asociado un intervalo de disparo </a:t>
                </a:r>
                <a:r>
                  <a:rPr lang="es-ES" dirty="0" smtClean="0">
                    <a:solidFill>
                      <a:srgbClr val="C00000"/>
                    </a:solidFill>
                  </a:rPr>
                  <a:t>explicito supondremos un </a:t>
                </a:r>
                <a:r>
                  <a:rPr lang="es-ES" dirty="0">
                    <a:solidFill>
                      <a:srgbClr val="C00000"/>
                    </a:solidFill>
                  </a:rPr>
                  <a:t>intervalo </a:t>
                </a:r>
                <a14:m>
                  <m:oMath xmlns:m="http://schemas.openxmlformats.org/officeDocument/2006/math">
                    <m:d>
                      <m:dPr>
                        <m:begChr m:val="["/>
                        <m:endChr m:val="]"/>
                        <m:ctrlPr>
                          <a:rPr lang="es-ES" i="1" smtClean="0">
                            <a:solidFill>
                              <a:srgbClr val="C00000"/>
                            </a:solidFill>
                            <a:latin typeface="Cambria Math"/>
                          </a:rPr>
                        </m:ctrlPr>
                      </m:dPr>
                      <m:e>
                        <m:r>
                          <a:rPr lang="es-ES" i="1" smtClean="0">
                            <a:solidFill>
                              <a:srgbClr val="C00000"/>
                            </a:solidFill>
                            <a:latin typeface="Cambria Math"/>
                          </a:rPr>
                          <m:t>0,0</m:t>
                        </m:r>
                      </m:e>
                    </m:d>
                  </m:oMath>
                </a14:m>
                <a:r>
                  <a:rPr lang="es-ES" dirty="0" smtClean="0">
                    <a:solidFill>
                      <a:srgbClr val="C00000"/>
                    </a:solidFill>
                  </a:rPr>
                  <a:t> (hay casos que se considera </a:t>
                </a:r>
                <a14:m>
                  <m:oMath xmlns:m="http://schemas.openxmlformats.org/officeDocument/2006/math">
                    <m:d>
                      <m:dPr>
                        <m:begChr m:val="["/>
                        <m:endChr m:val="]"/>
                        <m:ctrlPr>
                          <a:rPr lang="es-ES" i="1" smtClean="0">
                            <a:solidFill>
                              <a:srgbClr val="C00000"/>
                            </a:solidFill>
                            <a:latin typeface="Cambria Math"/>
                          </a:rPr>
                        </m:ctrlPr>
                      </m:dPr>
                      <m:e>
                        <m:r>
                          <a:rPr lang="es-ES" i="1" smtClean="0">
                            <a:solidFill>
                              <a:srgbClr val="C00000"/>
                            </a:solidFill>
                            <a:latin typeface="Cambria Math"/>
                          </a:rPr>
                          <m:t>𝑜</m:t>
                        </m:r>
                        <m:r>
                          <a:rPr lang="es-ES" i="1" smtClean="0">
                            <a:solidFill>
                              <a:srgbClr val="C00000"/>
                            </a:solidFill>
                            <a:latin typeface="Cambria Math"/>
                          </a:rPr>
                          <m:t>, ∞</m:t>
                        </m:r>
                      </m:e>
                    </m:d>
                  </m:oMath>
                </a14:m>
                <a:r>
                  <a:rPr lang="es-ES" dirty="0" smtClean="0">
                    <a:solidFill>
                      <a:srgbClr val="C00000"/>
                    </a:solidFill>
                  </a:rPr>
                  <a:t> )</a:t>
                </a:r>
                <a:endParaRPr lang="es-ES" dirty="0">
                  <a:solidFill>
                    <a:srgbClr val="C00000"/>
                  </a:solidFill>
                </a:endParaRPr>
              </a:p>
              <a:p>
                <a:pPr lvl="1"/>
                <a:endParaRPr lang="es-ES" dirty="0"/>
              </a:p>
            </p:txBody>
          </p:sp>
        </mc:Choice>
        <mc:Fallback>
          <p:sp>
            <p:nvSpPr>
              <p:cNvPr id="7" name="2 Marcador de contenido"/>
              <p:cNvSpPr txBox="1">
                <a:spLocks noRot="1" noChangeAspect="1" noMove="1" noResize="1" noEditPoints="1" noAdjustHandles="1" noChangeArrowheads="1" noChangeShapeType="1" noTextEdit="1"/>
              </p:cNvSpPr>
              <p:nvPr/>
            </p:nvSpPr>
            <p:spPr>
              <a:xfrm>
                <a:off x="323528" y="4797152"/>
                <a:ext cx="6336704" cy="1191166"/>
              </a:xfrm>
              <a:prstGeom prst="rect">
                <a:avLst/>
              </a:prstGeom>
              <a:blipFill rotWithShape="1">
                <a:blip r:embed="rId5"/>
                <a:stretch>
                  <a:fillRect t="-5641" r="-1346" b="-6154"/>
                </a:stretch>
              </a:blipFill>
            </p:spPr>
            <p:txBody>
              <a:bodyPr/>
              <a:lstStyle/>
              <a:p>
                <a:r>
                  <a:rPr lang="es-AR">
                    <a:noFill/>
                  </a:rPr>
                  <a:t> </a:t>
                </a:r>
              </a:p>
            </p:txBody>
          </p:sp>
        </mc:Fallback>
      </mc:AlternateContent>
    </p:spTree>
    <p:extLst>
      <p:ext uri="{BB962C8B-B14F-4D97-AF65-F5344CB8AC3E}">
        <p14:creationId xmlns:p14="http://schemas.microsoft.com/office/powerpoint/2010/main" val="3361608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404664"/>
            <a:ext cx="8534400" cy="758952"/>
          </a:xfrm>
        </p:spPr>
        <p:txBody>
          <a:bodyPr>
            <a:normAutofit fontScale="90000"/>
          </a:bodyPr>
          <a:lstStyle/>
          <a:p>
            <a:r>
              <a:rPr lang="es-ES" dirty="0"/>
              <a:t>Modelado de sistemas de tiempo real </a:t>
            </a:r>
            <a:r>
              <a:rPr lang="es-ES" dirty="0" smtClean="0"/>
              <a:t>mediante </a:t>
            </a:r>
            <a:r>
              <a:rPr lang="es-ES" dirty="0" err="1" smtClean="0"/>
              <a:t>RdP</a:t>
            </a:r>
            <a:r>
              <a:rPr lang="es-ES" dirty="0" smtClean="0"/>
              <a:t> co</a:t>
            </a:r>
            <a:r>
              <a:rPr lang="es-ES" dirty="0" smtClean="0"/>
              <a:t>n Tiempo</a:t>
            </a:r>
            <a:endParaRPr lang="es-ES" dirty="0"/>
          </a:p>
        </p:txBody>
      </p:sp>
      <p:sp>
        <p:nvSpPr>
          <p:cNvPr id="3" name="2 Marcador de contenido"/>
          <p:cNvSpPr>
            <a:spLocks noGrp="1"/>
          </p:cNvSpPr>
          <p:nvPr>
            <p:ph sz="quarter" idx="1"/>
          </p:nvPr>
        </p:nvSpPr>
        <p:spPr/>
        <p:txBody>
          <a:bodyPr>
            <a:normAutofit/>
          </a:bodyPr>
          <a:lstStyle/>
          <a:p>
            <a:r>
              <a:rPr lang="es-ES" dirty="0"/>
              <a:t>En </a:t>
            </a:r>
            <a:r>
              <a:rPr lang="es-ES" dirty="0" smtClean="0"/>
              <a:t>sistemas </a:t>
            </a:r>
            <a:r>
              <a:rPr lang="es-ES" dirty="0"/>
              <a:t>de </a:t>
            </a:r>
            <a:r>
              <a:rPr lang="es-ES" dirty="0" smtClean="0"/>
              <a:t>RT se debe representar </a:t>
            </a:r>
            <a:r>
              <a:rPr lang="es-ES" dirty="0"/>
              <a:t>de manera no ambigua </a:t>
            </a:r>
            <a:r>
              <a:rPr lang="es-ES" dirty="0" smtClean="0"/>
              <a:t>aspectos </a:t>
            </a:r>
            <a:r>
              <a:rPr lang="es-ES" dirty="0"/>
              <a:t>como </a:t>
            </a:r>
            <a:r>
              <a:rPr lang="es-ES" dirty="0" smtClean="0"/>
              <a:t>:</a:t>
            </a:r>
          </a:p>
          <a:p>
            <a:pPr lvl="1"/>
            <a:r>
              <a:rPr lang="es-ES" dirty="0">
                <a:solidFill>
                  <a:srgbClr val="C00000"/>
                </a:solidFill>
              </a:rPr>
              <a:t>Eventos, tanto internos como externos, a los que debe responder el sistema</a:t>
            </a:r>
          </a:p>
          <a:p>
            <a:pPr lvl="1"/>
            <a:r>
              <a:rPr lang="es-ES" dirty="0">
                <a:solidFill>
                  <a:srgbClr val="C00000"/>
                </a:solidFill>
              </a:rPr>
              <a:t>Los patrones temporales que rigen estos eventos, es decir, su periodicidad o aperiodicidad</a:t>
            </a:r>
          </a:p>
          <a:p>
            <a:pPr lvl="1"/>
            <a:r>
              <a:rPr lang="es-ES" dirty="0">
                <a:solidFill>
                  <a:srgbClr val="C00000"/>
                </a:solidFill>
              </a:rPr>
              <a:t>Las acciones activadas por estos eventos y sus </a:t>
            </a:r>
            <a:r>
              <a:rPr lang="es-ES" dirty="0" smtClean="0">
                <a:solidFill>
                  <a:srgbClr val="C00000"/>
                </a:solidFill>
              </a:rPr>
              <a:t>características </a:t>
            </a:r>
            <a:r>
              <a:rPr lang="es-ES" dirty="0">
                <a:solidFill>
                  <a:srgbClr val="C00000"/>
                </a:solidFill>
              </a:rPr>
              <a:t>temporales, por ejemplo, </a:t>
            </a:r>
            <a:r>
              <a:rPr lang="es-ES" dirty="0" smtClean="0">
                <a:solidFill>
                  <a:srgbClr val="C00000"/>
                </a:solidFill>
              </a:rPr>
              <a:t>su tiempo </a:t>
            </a:r>
            <a:r>
              <a:rPr lang="es-ES" dirty="0">
                <a:solidFill>
                  <a:srgbClr val="C00000"/>
                </a:solidFill>
              </a:rPr>
              <a:t>de computo en el mejor y el peor de los </a:t>
            </a:r>
            <a:r>
              <a:rPr lang="es-ES" dirty="0" smtClean="0">
                <a:solidFill>
                  <a:srgbClr val="C00000"/>
                </a:solidFill>
              </a:rPr>
              <a:t>caso</a:t>
            </a:r>
          </a:p>
          <a:p>
            <a:pPr lvl="1"/>
            <a:r>
              <a:rPr lang="es-ES" dirty="0">
                <a:solidFill>
                  <a:srgbClr val="C00000"/>
                </a:solidFill>
              </a:rPr>
              <a:t>Las interacciones entre la distintas acciones, que pueden consistir en sincronizaciones, </a:t>
            </a:r>
            <a:r>
              <a:rPr lang="es-ES" dirty="0" smtClean="0">
                <a:solidFill>
                  <a:srgbClr val="C00000"/>
                </a:solidFill>
              </a:rPr>
              <a:t>comunicaciones</a:t>
            </a:r>
            <a:r>
              <a:rPr lang="es-ES" dirty="0">
                <a:solidFill>
                  <a:srgbClr val="C00000"/>
                </a:solidFill>
              </a:rPr>
              <a:t>, relaciones de precedencia u otras</a:t>
            </a:r>
          </a:p>
          <a:p>
            <a:endParaRPr lang="es-ES" dirty="0"/>
          </a:p>
        </p:txBody>
      </p:sp>
    </p:spTree>
    <p:extLst>
      <p:ext uri="{BB962C8B-B14F-4D97-AF65-F5344CB8AC3E}">
        <p14:creationId xmlns:p14="http://schemas.microsoft.com/office/powerpoint/2010/main" val="720348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Tipos de </a:t>
            </a:r>
            <a:r>
              <a:rPr lang="es-ES" dirty="0" smtClean="0"/>
              <a:t>transiciones</a:t>
            </a:r>
            <a:endParaRPr lang="es-ES" dirty="0"/>
          </a:p>
        </p:txBody>
      </p:sp>
      <mc:AlternateContent xmlns:mc="http://schemas.openxmlformats.org/markup-compatibility/2006">
        <mc:Choice xmlns:a14="http://schemas.microsoft.com/office/drawing/2010/main" Requires="a14">
          <p:sp>
            <p:nvSpPr>
              <p:cNvPr id="3" name="2 Marcador de contenido"/>
              <p:cNvSpPr>
                <a:spLocks noGrp="1"/>
              </p:cNvSpPr>
              <p:nvPr>
                <p:ph sz="quarter" idx="1"/>
              </p:nvPr>
            </p:nvSpPr>
            <p:spPr>
              <a:xfrm>
                <a:off x="179512" y="1412776"/>
                <a:ext cx="8856984" cy="5256584"/>
              </a:xfrm>
            </p:spPr>
            <p:txBody>
              <a:bodyPr>
                <a:normAutofit fontScale="70000" lnSpcReduction="20000"/>
              </a:bodyPr>
              <a:lstStyle/>
              <a:p>
                <a:r>
                  <a:rPr lang="es-ES" dirty="0"/>
                  <a:t>E</a:t>
                </a:r>
                <a:r>
                  <a:rPr lang="es-ES" dirty="0" smtClean="0"/>
                  <a:t>n </a:t>
                </a:r>
                <a:r>
                  <a:rPr lang="es-ES" dirty="0"/>
                  <a:t>un sistema de </a:t>
                </a:r>
                <a:r>
                  <a:rPr lang="es-ES" dirty="0" smtClean="0"/>
                  <a:t>RT existen </a:t>
                </a:r>
                <a:r>
                  <a:rPr lang="es-ES" dirty="0"/>
                  <a:t>diferentes situaciones susceptibles de ser modeladas mediante una </a:t>
                </a:r>
                <a:r>
                  <a:rPr lang="es-ES" dirty="0" smtClean="0"/>
                  <a:t>transición. </a:t>
                </a:r>
                <a:r>
                  <a:rPr lang="es-ES" dirty="0"/>
                  <a:t>Con el </a:t>
                </a:r>
                <a:r>
                  <a:rPr lang="es-ES" dirty="0" smtClean="0"/>
                  <a:t>fin de mostrar </a:t>
                </a:r>
                <a:r>
                  <a:rPr lang="es-ES" dirty="0"/>
                  <a:t>en nuestros modelos los diferentes papeles </a:t>
                </a:r>
                <a:r>
                  <a:rPr lang="es-ES" dirty="0" smtClean="0"/>
                  <a:t>de </a:t>
                </a:r>
                <a:r>
                  <a:rPr lang="es-ES" dirty="0"/>
                  <a:t>una </a:t>
                </a:r>
                <a:r>
                  <a:rPr lang="es-ES" dirty="0" smtClean="0"/>
                  <a:t>transición, </a:t>
                </a:r>
                <a:r>
                  <a:rPr lang="es-ES" dirty="0"/>
                  <a:t>y </a:t>
                </a:r>
                <a:r>
                  <a:rPr lang="es-ES" dirty="0" smtClean="0"/>
                  <a:t>para hacer mas claro y reusable el código, distinguimos </a:t>
                </a:r>
                <a:r>
                  <a:rPr lang="es-ES" dirty="0"/>
                  <a:t>entre tres </a:t>
                </a:r>
                <a:r>
                  <a:rPr lang="es-ES" dirty="0" smtClean="0"/>
                  <a:t>tipos de transiciones:</a:t>
                </a:r>
              </a:p>
              <a:p>
                <a:pPr lvl="1"/>
                <a:r>
                  <a:rPr lang="es-ES" sz="1100" dirty="0" smtClean="0"/>
                  <a:t>  </a:t>
                </a:r>
              </a:p>
              <a:p>
                <a:pPr lvl="1"/>
                <a:r>
                  <a:rPr lang="es-ES" dirty="0">
                    <a:solidFill>
                      <a:schemeClr val="tx1"/>
                    </a:solidFill>
                  </a:rPr>
                  <a:t>Transiciones </a:t>
                </a:r>
                <a:r>
                  <a:rPr lang="es-ES" dirty="0" smtClean="0">
                    <a:solidFill>
                      <a:schemeClr val="tx1"/>
                    </a:solidFill>
                  </a:rPr>
                  <a:t>CODE</a:t>
                </a:r>
              </a:p>
              <a:p>
                <a:pPr lvl="2"/>
                <a:r>
                  <a:rPr lang="es-ES" dirty="0" smtClean="0"/>
                  <a:t>Representan</a:t>
                </a:r>
                <a:r>
                  <a:rPr lang="es-ES" dirty="0" smtClean="0">
                    <a:solidFill>
                      <a:srgbClr val="C00000"/>
                    </a:solidFill>
                  </a:rPr>
                  <a:t> la ejecución de un </a:t>
                </a:r>
                <a:r>
                  <a:rPr lang="es-ES" dirty="0" smtClean="0">
                    <a:solidFill>
                      <a:srgbClr val="C00000"/>
                    </a:solidFill>
                  </a:rPr>
                  <a:t>código  o actividad que </a:t>
                </a:r>
                <a:r>
                  <a:rPr lang="es-ES" dirty="0" smtClean="0">
                    <a:solidFill>
                      <a:srgbClr val="C00000"/>
                    </a:solidFill>
                  </a:rPr>
                  <a:t>comienza a ejecutarse en el momento que es sensibilizada, todos los lugares marcados, la etiqueta </a:t>
                </a:r>
                <a14:m>
                  <m:oMath xmlns:m="http://schemas.openxmlformats.org/officeDocument/2006/math">
                    <m:d>
                      <m:dPr>
                        <m:begChr m:val="["/>
                        <m:endChr m:val="]"/>
                        <m:ctrlPr>
                          <a:rPr lang="es-ES" i="1">
                            <a:latin typeface="Cambria Math"/>
                          </a:rPr>
                        </m:ctrlPr>
                      </m:dPr>
                      <m:e>
                        <m:sSub>
                          <m:sSubPr>
                            <m:ctrlPr>
                              <a:rPr lang="es-ES" i="1">
                                <a:latin typeface="Cambria Math"/>
                              </a:rPr>
                            </m:ctrlPr>
                          </m:sSubPr>
                          <m:e>
                            <m:r>
                              <a:rPr lang="es-ES">
                                <a:latin typeface="Cambria Math"/>
                              </a:rPr>
                              <m:t>𝛼</m:t>
                            </m:r>
                          </m:e>
                          <m:sub>
                            <m:r>
                              <a:rPr lang="es-ES">
                                <a:latin typeface="Cambria Math"/>
                              </a:rPr>
                              <m:t>𝑖</m:t>
                            </m:r>
                          </m:sub>
                        </m:sSub>
                        <m:r>
                          <a:rPr lang="es-ES">
                            <a:latin typeface="Cambria Math"/>
                          </a:rPr>
                          <m:t>,</m:t>
                        </m:r>
                        <m:sSub>
                          <m:sSubPr>
                            <m:ctrlPr>
                              <a:rPr lang="es-ES" i="1">
                                <a:latin typeface="Cambria Math"/>
                              </a:rPr>
                            </m:ctrlPr>
                          </m:sSubPr>
                          <m:e>
                            <m:r>
                              <a:rPr lang="es-ES">
                                <a:latin typeface="Cambria Math"/>
                              </a:rPr>
                              <m:t>𝛽</m:t>
                            </m:r>
                          </m:e>
                          <m:sub>
                            <m:r>
                              <a:rPr lang="es-ES">
                                <a:latin typeface="Cambria Math"/>
                              </a:rPr>
                              <m:t>𝑖</m:t>
                            </m:r>
                          </m:sub>
                        </m:sSub>
                      </m:e>
                    </m:d>
                  </m:oMath>
                </a14:m>
                <a:r>
                  <a:rPr lang="es-ES" dirty="0" smtClean="0">
                    <a:solidFill>
                      <a:srgbClr val="C00000"/>
                    </a:solidFill>
                  </a:rPr>
                  <a:t> representa el menor tiempo y el mayor tiempo</a:t>
                </a:r>
              </a:p>
              <a:p>
                <a:pPr lvl="2"/>
                <a:r>
                  <a:rPr lang="es-ES" dirty="0"/>
                  <a:t>Modela</a:t>
                </a:r>
                <a:r>
                  <a:rPr lang="es-ES" dirty="0">
                    <a:solidFill>
                      <a:srgbClr val="C00000"/>
                    </a:solidFill>
                  </a:rPr>
                  <a:t> las partes operativas del sistema, </a:t>
                </a:r>
                <a:r>
                  <a:rPr lang="es-ES" dirty="0"/>
                  <a:t>la prioridad </a:t>
                </a:r>
                <a:r>
                  <a:rPr lang="es-ES" dirty="0">
                    <a:solidFill>
                      <a:srgbClr val="C00000"/>
                    </a:solidFill>
                  </a:rPr>
                  <a:t>de </a:t>
                </a:r>
                <a:r>
                  <a:rPr lang="es-ES" dirty="0" smtClean="0">
                    <a:solidFill>
                      <a:srgbClr val="C00000"/>
                    </a:solidFill>
                  </a:rPr>
                  <a:t>esta transición esta </a:t>
                </a:r>
                <a:r>
                  <a:rPr lang="es-ES" dirty="0">
                    <a:solidFill>
                      <a:srgbClr val="C00000"/>
                    </a:solidFill>
                  </a:rPr>
                  <a:t>relacionada </a:t>
                </a:r>
                <a:r>
                  <a:rPr lang="es-ES" dirty="0" smtClean="0">
                    <a:solidFill>
                      <a:srgbClr val="C00000"/>
                    </a:solidFill>
                  </a:rPr>
                  <a:t>con la planificación </a:t>
                </a:r>
                <a:r>
                  <a:rPr lang="es-ES" dirty="0">
                    <a:solidFill>
                      <a:srgbClr val="C00000"/>
                    </a:solidFill>
                  </a:rPr>
                  <a:t>del sistema</a:t>
                </a:r>
              </a:p>
              <a:p>
                <a:pPr lvl="2"/>
                <a:r>
                  <a:rPr lang="es-ES" sz="1000" dirty="0" smtClean="0">
                    <a:solidFill>
                      <a:srgbClr val="C00000"/>
                    </a:solidFill>
                  </a:rPr>
                  <a:t>  </a:t>
                </a:r>
                <a:endParaRPr lang="es-ES" sz="1000" dirty="0">
                  <a:solidFill>
                    <a:srgbClr val="C00000"/>
                  </a:solidFill>
                </a:endParaRPr>
              </a:p>
              <a:p>
                <a:pPr lvl="1"/>
                <a:r>
                  <a:rPr lang="es-ES" dirty="0">
                    <a:solidFill>
                      <a:schemeClr val="tx1"/>
                    </a:solidFill>
                  </a:rPr>
                  <a:t>Transiciones </a:t>
                </a:r>
                <a:r>
                  <a:rPr lang="es-ES" dirty="0" smtClean="0">
                    <a:solidFill>
                      <a:schemeClr val="tx1"/>
                    </a:solidFill>
                  </a:rPr>
                  <a:t>TIME</a:t>
                </a:r>
              </a:p>
              <a:p>
                <a:pPr lvl="2"/>
                <a:r>
                  <a:rPr lang="es-ES" dirty="0" smtClean="0">
                    <a:solidFill>
                      <a:srgbClr val="C00000"/>
                    </a:solidFill>
                  </a:rPr>
                  <a:t>Son transiciones </a:t>
                </a:r>
                <a:r>
                  <a:rPr lang="es-ES" dirty="0" smtClean="0"/>
                  <a:t>asociadas</a:t>
                </a:r>
                <a:r>
                  <a:rPr lang="es-ES" dirty="0" smtClean="0">
                    <a:solidFill>
                      <a:srgbClr val="C00000"/>
                    </a:solidFill>
                  </a:rPr>
                  <a:t> a alguna actividad temporal, como un </a:t>
                </a:r>
                <a:r>
                  <a:rPr lang="es-ES" dirty="0" err="1" smtClean="0">
                    <a:solidFill>
                      <a:srgbClr val="C00000"/>
                    </a:solidFill>
                  </a:rPr>
                  <a:t>timeout</a:t>
                </a:r>
                <a:r>
                  <a:rPr lang="es-ES" dirty="0" smtClean="0">
                    <a:solidFill>
                      <a:srgbClr val="C00000"/>
                    </a:solidFill>
                  </a:rPr>
                  <a:t> o </a:t>
                </a:r>
                <a:r>
                  <a:rPr lang="es-ES" dirty="0">
                    <a:solidFill>
                      <a:srgbClr val="C00000"/>
                    </a:solidFill>
                  </a:rPr>
                  <a:t>la </a:t>
                </a:r>
                <a:r>
                  <a:rPr lang="es-ES" dirty="0" smtClean="0">
                    <a:solidFill>
                      <a:srgbClr val="C00000"/>
                    </a:solidFill>
                  </a:rPr>
                  <a:t>activación periódica </a:t>
                </a:r>
                <a:r>
                  <a:rPr lang="es-ES" dirty="0">
                    <a:solidFill>
                      <a:srgbClr val="C00000"/>
                    </a:solidFill>
                  </a:rPr>
                  <a:t>de un </a:t>
                </a:r>
                <a:r>
                  <a:rPr lang="es-ES" dirty="0" smtClean="0">
                    <a:solidFill>
                      <a:srgbClr val="C00000"/>
                    </a:solidFill>
                  </a:rPr>
                  <a:t>proceso, la etiqueta </a:t>
                </a:r>
                <a14:m>
                  <m:oMath xmlns:m="http://schemas.openxmlformats.org/officeDocument/2006/math">
                    <m:d>
                      <m:dPr>
                        <m:begChr m:val="["/>
                        <m:endChr m:val="]"/>
                        <m:ctrlPr>
                          <a:rPr lang="es-ES" i="1">
                            <a:latin typeface="Cambria Math"/>
                          </a:rPr>
                        </m:ctrlPr>
                      </m:dPr>
                      <m:e>
                        <m:sSub>
                          <m:sSubPr>
                            <m:ctrlPr>
                              <a:rPr lang="es-ES" i="1">
                                <a:latin typeface="Cambria Math"/>
                              </a:rPr>
                            </m:ctrlPr>
                          </m:sSubPr>
                          <m:e>
                            <m:r>
                              <a:rPr lang="es-ES" i="1">
                                <a:latin typeface="Cambria Math"/>
                                <a:ea typeface="Cambria Math"/>
                              </a:rPr>
                              <m:t>𝛼</m:t>
                            </m:r>
                          </m:e>
                          <m:sub>
                            <m:r>
                              <a:rPr lang="es-ES" i="1">
                                <a:latin typeface="Cambria Math"/>
                              </a:rPr>
                              <m:t>𝑖</m:t>
                            </m:r>
                          </m:sub>
                        </m:sSub>
                        <m:r>
                          <a:rPr lang="es-ES" i="1">
                            <a:latin typeface="Cambria Math"/>
                          </a:rPr>
                          <m:t>,</m:t>
                        </m:r>
                        <m:sSub>
                          <m:sSubPr>
                            <m:ctrlPr>
                              <a:rPr lang="es-ES" i="1">
                                <a:latin typeface="Cambria Math"/>
                              </a:rPr>
                            </m:ctrlPr>
                          </m:sSubPr>
                          <m:e>
                            <m:r>
                              <a:rPr lang="es-ES" i="1">
                                <a:latin typeface="Cambria Math"/>
                                <a:ea typeface="Cambria Math"/>
                              </a:rPr>
                              <m:t>𝛼</m:t>
                            </m:r>
                          </m:e>
                          <m:sub>
                            <m:r>
                              <a:rPr lang="es-ES" i="1">
                                <a:latin typeface="Cambria Math"/>
                              </a:rPr>
                              <m:t>𝑖</m:t>
                            </m:r>
                          </m:sub>
                        </m:sSub>
                      </m:e>
                    </m:d>
                  </m:oMath>
                </a14:m>
                <a:r>
                  <a:rPr lang="es-ES" dirty="0" smtClean="0">
                    <a:solidFill>
                      <a:srgbClr val="C00000"/>
                    </a:solidFill>
                  </a:rPr>
                  <a:t> representa el intervalo en  que se producirá el ventó después de </a:t>
                </a:r>
                <a:r>
                  <a:rPr lang="es-ES" dirty="0">
                    <a:solidFill>
                      <a:srgbClr val="C00000"/>
                    </a:solidFill>
                  </a:rPr>
                  <a:t>ser sensibilizado, </a:t>
                </a:r>
                <a:r>
                  <a:rPr lang="es-ES" dirty="0" smtClean="0">
                    <a:solidFill>
                      <a:srgbClr val="C00000"/>
                    </a:solidFill>
                  </a:rPr>
                  <a:t>provocará </a:t>
                </a:r>
                <a:r>
                  <a:rPr lang="es-ES" dirty="0">
                    <a:solidFill>
                      <a:srgbClr val="C00000"/>
                    </a:solidFill>
                  </a:rPr>
                  <a:t>que se desarrollen acciones de control en el </a:t>
                </a:r>
                <a:r>
                  <a:rPr lang="es-ES" dirty="0" smtClean="0">
                    <a:solidFill>
                      <a:srgbClr val="C00000"/>
                    </a:solidFill>
                  </a:rPr>
                  <a:t>sistema</a:t>
                </a:r>
              </a:p>
              <a:p>
                <a:pPr lvl="2"/>
                <a:r>
                  <a:rPr lang="es-ES" dirty="0" smtClean="0"/>
                  <a:t>Modela</a:t>
                </a:r>
                <a:r>
                  <a:rPr lang="es-ES" dirty="0" smtClean="0">
                    <a:solidFill>
                      <a:srgbClr val="C00000"/>
                    </a:solidFill>
                  </a:rPr>
                  <a:t> las partes </a:t>
                </a:r>
                <a:r>
                  <a:rPr lang="es-ES" dirty="0">
                    <a:solidFill>
                      <a:srgbClr val="C00000"/>
                    </a:solidFill>
                  </a:rPr>
                  <a:t>de control y de </a:t>
                </a:r>
                <a:r>
                  <a:rPr lang="es-ES" dirty="0" smtClean="0">
                    <a:solidFill>
                      <a:srgbClr val="C00000"/>
                    </a:solidFill>
                  </a:rPr>
                  <a:t>supervisión temporal, </a:t>
                </a:r>
                <a:r>
                  <a:rPr lang="es-ES" dirty="0" smtClean="0"/>
                  <a:t>la prioridad </a:t>
                </a:r>
                <a:r>
                  <a:rPr lang="es-ES" dirty="0" smtClean="0">
                    <a:solidFill>
                      <a:srgbClr val="C00000"/>
                    </a:solidFill>
                  </a:rPr>
                  <a:t>de estas transiciones puede ser usada para resolver conflictos</a:t>
                </a:r>
                <a:endParaRPr lang="es-ES" dirty="0">
                  <a:solidFill>
                    <a:srgbClr val="C00000"/>
                  </a:solidFill>
                </a:endParaRPr>
              </a:p>
              <a:p>
                <a:pPr lvl="2"/>
                <a:r>
                  <a:rPr lang="es-ES" sz="1100" dirty="0" smtClean="0">
                    <a:solidFill>
                      <a:srgbClr val="C00000"/>
                    </a:solidFill>
                  </a:rPr>
                  <a:t>  </a:t>
                </a:r>
                <a:endParaRPr lang="es-ES" sz="1100" dirty="0">
                  <a:solidFill>
                    <a:srgbClr val="C00000"/>
                  </a:solidFill>
                </a:endParaRPr>
              </a:p>
              <a:p>
                <a:pPr lvl="1"/>
                <a:r>
                  <a:rPr lang="es-ES" dirty="0" smtClean="0">
                    <a:solidFill>
                      <a:schemeClr val="tx1"/>
                    </a:solidFill>
                  </a:rPr>
                  <a:t>Transiciones SYCO</a:t>
                </a:r>
              </a:p>
              <a:p>
                <a:pPr lvl="2"/>
                <a:r>
                  <a:rPr lang="es-ES" dirty="0">
                    <a:solidFill>
                      <a:srgbClr val="C00000"/>
                    </a:solidFill>
                  </a:rPr>
                  <a:t>Son </a:t>
                </a:r>
                <a:r>
                  <a:rPr lang="es-ES" dirty="0"/>
                  <a:t>el resto </a:t>
                </a:r>
                <a:r>
                  <a:rPr lang="es-ES" dirty="0">
                    <a:solidFill>
                      <a:srgbClr val="C00000"/>
                    </a:solidFill>
                  </a:rPr>
                  <a:t>de las transiciones, y no tienen significado temporal explicito asociado. Su disparo será inmediato, lo que supone un intervalo temporal implícito [0; 0]. Son usadas para modelar sincronizaciones. El disparo de este tipo de transiciones conduce a simples cambios </a:t>
                </a:r>
                <a:r>
                  <a:rPr lang="es-ES" dirty="0" smtClean="0">
                    <a:solidFill>
                      <a:srgbClr val="C00000"/>
                    </a:solidFill>
                  </a:rPr>
                  <a:t>de estado </a:t>
                </a:r>
                <a:r>
                  <a:rPr lang="es-ES" dirty="0">
                    <a:solidFill>
                      <a:srgbClr val="C00000"/>
                    </a:solidFill>
                  </a:rPr>
                  <a:t>del sistema o es utilizado para sincronizar actividades, modelar eventos no </a:t>
                </a:r>
                <a:r>
                  <a:rPr lang="es-ES" dirty="0" smtClean="0">
                    <a:solidFill>
                      <a:srgbClr val="C00000"/>
                    </a:solidFill>
                  </a:rPr>
                  <a:t>temporales, excepciones</a:t>
                </a:r>
                <a:r>
                  <a:rPr lang="es-ES" dirty="0">
                    <a:solidFill>
                      <a:srgbClr val="C00000"/>
                    </a:solidFill>
                  </a:rPr>
                  <a:t>, </a:t>
                </a:r>
                <a:r>
                  <a:rPr lang="es-ES" dirty="0" err="1" smtClean="0">
                    <a:solidFill>
                      <a:srgbClr val="C00000"/>
                    </a:solidFill>
                  </a:rPr>
                  <a:t>etc</a:t>
                </a:r>
                <a:endParaRPr lang="es-ES" dirty="0" smtClean="0">
                  <a:solidFill>
                    <a:srgbClr val="C00000"/>
                  </a:solidFill>
                </a:endParaRPr>
              </a:p>
              <a:p>
                <a:pPr lvl="2"/>
                <a:r>
                  <a:rPr lang="es-ES" dirty="0" smtClean="0"/>
                  <a:t>Modela</a:t>
                </a:r>
                <a:r>
                  <a:rPr lang="es-ES" dirty="0" smtClean="0">
                    <a:solidFill>
                      <a:srgbClr val="C00000"/>
                    </a:solidFill>
                  </a:rPr>
                  <a:t> la </a:t>
                </a:r>
                <a:r>
                  <a:rPr lang="es-ES" dirty="0">
                    <a:solidFill>
                      <a:srgbClr val="C00000"/>
                    </a:solidFill>
                  </a:rPr>
                  <a:t>parte de control y de </a:t>
                </a:r>
                <a:r>
                  <a:rPr lang="es-ES" dirty="0" smtClean="0">
                    <a:solidFill>
                      <a:srgbClr val="C00000"/>
                    </a:solidFill>
                  </a:rPr>
                  <a:t>supervisión temporal, </a:t>
                </a:r>
                <a:r>
                  <a:rPr lang="es-ES" dirty="0"/>
                  <a:t>la prioridad </a:t>
                </a:r>
                <a:r>
                  <a:rPr lang="es-ES" dirty="0">
                    <a:solidFill>
                      <a:srgbClr val="C00000"/>
                    </a:solidFill>
                  </a:rPr>
                  <a:t>de estas transiciones puede ser usada para resolver conflictos</a:t>
                </a:r>
              </a:p>
              <a:p>
                <a:pPr lvl="2"/>
                <a:endParaRPr lang="es-ES" dirty="0">
                  <a:solidFill>
                    <a:srgbClr val="C00000"/>
                  </a:solidFill>
                </a:endParaRPr>
              </a:p>
              <a:p>
                <a:pPr lvl="1"/>
                <a:endParaRPr lang="es-ES" dirty="0">
                  <a:solidFill>
                    <a:srgbClr val="C00000"/>
                  </a:solidFill>
                </a:endParaRPr>
              </a:p>
              <a:p>
                <a:endParaRPr lang="es-ES" dirty="0"/>
              </a:p>
            </p:txBody>
          </p:sp>
        </mc:Choice>
        <mc:Fallback>
          <p:sp>
            <p:nvSpPr>
              <p:cNvPr id="3" name="2 Marcador de contenido"/>
              <p:cNvSpPr>
                <a:spLocks noGrp="1" noRot="1" noChangeAspect="1" noMove="1" noResize="1" noEditPoints="1" noAdjustHandles="1" noChangeArrowheads="1" noChangeShapeType="1" noTextEdit="1"/>
              </p:cNvSpPr>
              <p:nvPr>
                <p:ph sz="quarter" idx="1"/>
              </p:nvPr>
            </p:nvSpPr>
            <p:spPr>
              <a:xfrm>
                <a:off x="179512" y="1412776"/>
                <a:ext cx="8856984" cy="5256584"/>
              </a:xfrm>
              <a:blipFill rotWithShape="1">
                <a:blip r:embed="rId2"/>
                <a:stretch>
                  <a:fillRect l="-206" t="-1740" r="-413"/>
                </a:stretch>
              </a:blipFill>
            </p:spPr>
            <p:txBody>
              <a:bodyPr/>
              <a:lstStyle/>
              <a:p>
                <a:r>
                  <a:rPr lang="es-AR">
                    <a:noFill/>
                  </a:rPr>
                  <a:t> </a:t>
                </a:r>
              </a:p>
            </p:txBody>
          </p:sp>
        </mc:Fallback>
      </mc:AlternateContent>
    </p:spTree>
    <p:extLst>
      <p:ext uri="{BB962C8B-B14F-4D97-AF65-F5344CB8AC3E}">
        <p14:creationId xmlns:p14="http://schemas.microsoft.com/office/powerpoint/2010/main" val="4173687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Modelado de situaciones habituales</a:t>
            </a:r>
          </a:p>
        </p:txBody>
      </p:sp>
      <p:sp>
        <p:nvSpPr>
          <p:cNvPr id="3" name="2 Marcador de contenido"/>
          <p:cNvSpPr>
            <a:spLocks noGrp="1"/>
          </p:cNvSpPr>
          <p:nvPr>
            <p:ph sz="quarter" idx="1"/>
          </p:nvPr>
        </p:nvSpPr>
        <p:spPr>
          <a:xfrm>
            <a:off x="301752" y="1527048"/>
            <a:ext cx="8503920" cy="4926288"/>
          </a:xfrm>
        </p:spPr>
        <p:txBody>
          <a:bodyPr>
            <a:normAutofit fontScale="85000" lnSpcReduction="10000"/>
          </a:bodyPr>
          <a:lstStyle/>
          <a:p>
            <a:r>
              <a:rPr lang="es-ES" i="1" dirty="0" smtClean="0"/>
              <a:t>Ejecución </a:t>
            </a:r>
            <a:r>
              <a:rPr lang="es-ES" i="1" dirty="0"/>
              <a:t>de un </a:t>
            </a:r>
            <a:r>
              <a:rPr lang="es-ES" i="1" dirty="0" smtClean="0"/>
              <a:t>código </a:t>
            </a:r>
            <a:r>
              <a:rPr lang="es-ES" i="1" dirty="0"/>
              <a:t>secuencial</a:t>
            </a:r>
            <a:r>
              <a:rPr lang="es-ES" dirty="0"/>
              <a:t>. </a:t>
            </a:r>
            <a:endParaRPr lang="es-ES" dirty="0" smtClean="0"/>
          </a:p>
          <a:p>
            <a:pPr lvl="1"/>
            <a:r>
              <a:rPr lang="es-ES" dirty="0" smtClean="0">
                <a:solidFill>
                  <a:srgbClr val="C00000"/>
                </a:solidFill>
              </a:rPr>
              <a:t>Se representada </a:t>
            </a:r>
            <a:r>
              <a:rPr lang="es-ES" dirty="0">
                <a:solidFill>
                  <a:srgbClr val="C00000"/>
                </a:solidFill>
              </a:rPr>
              <a:t>por una </a:t>
            </a:r>
            <a:r>
              <a:rPr lang="es-ES" dirty="0" smtClean="0">
                <a:solidFill>
                  <a:srgbClr val="C00000"/>
                </a:solidFill>
              </a:rPr>
              <a:t>transición </a:t>
            </a:r>
            <a:r>
              <a:rPr lang="es-ES" dirty="0">
                <a:solidFill>
                  <a:srgbClr val="C00000"/>
                </a:solidFill>
              </a:rPr>
              <a:t>CODE junto con sus lugares de entrada y se caracteriza </a:t>
            </a:r>
            <a:r>
              <a:rPr lang="es-ES" dirty="0" smtClean="0">
                <a:solidFill>
                  <a:srgbClr val="C00000"/>
                </a:solidFill>
              </a:rPr>
              <a:t>por los tiempos </a:t>
            </a:r>
            <a:r>
              <a:rPr lang="es-ES" dirty="0">
                <a:solidFill>
                  <a:srgbClr val="C00000"/>
                </a:solidFill>
              </a:rPr>
              <a:t>de </a:t>
            </a:r>
            <a:r>
              <a:rPr lang="es-ES" dirty="0" smtClean="0">
                <a:solidFill>
                  <a:srgbClr val="C00000"/>
                </a:solidFill>
              </a:rPr>
              <a:t>ejecución máximo </a:t>
            </a:r>
            <a:r>
              <a:rPr lang="es-ES" dirty="0">
                <a:solidFill>
                  <a:srgbClr val="C00000"/>
                </a:solidFill>
              </a:rPr>
              <a:t>y </a:t>
            </a:r>
            <a:r>
              <a:rPr lang="es-ES" dirty="0" smtClean="0">
                <a:solidFill>
                  <a:srgbClr val="C00000"/>
                </a:solidFill>
              </a:rPr>
              <a:t>mínimo.</a:t>
            </a:r>
          </a:p>
          <a:p>
            <a:r>
              <a:rPr lang="es-ES" i="1" dirty="0"/>
              <a:t>Eventos de </a:t>
            </a:r>
            <a:r>
              <a:rPr lang="es-ES" i="1" dirty="0" smtClean="0"/>
              <a:t>activación</a:t>
            </a:r>
          </a:p>
          <a:p>
            <a:pPr lvl="1"/>
            <a:r>
              <a:rPr lang="es-ES" dirty="0">
                <a:solidFill>
                  <a:srgbClr val="C00000"/>
                </a:solidFill>
              </a:rPr>
              <a:t>eventos de entorno </a:t>
            </a:r>
            <a:r>
              <a:rPr lang="es-ES" dirty="0" smtClean="0">
                <a:solidFill>
                  <a:srgbClr val="C00000"/>
                </a:solidFill>
              </a:rPr>
              <a:t>, </a:t>
            </a:r>
            <a:r>
              <a:rPr lang="es-ES" dirty="0">
                <a:solidFill>
                  <a:srgbClr val="C00000"/>
                </a:solidFill>
              </a:rPr>
              <a:t>provenientes del </a:t>
            </a:r>
            <a:r>
              <a:rPr lang="es-ES" dirty="0" smtClean="0">
                <a:solidFill>
                  <a:srgbClr val="C00000"/>
                </a:solidFill>
              </a:rPr>
              <a:t>exterior</a:t>
            </a:r>
          </a:p>
          <a:p>
            <a:pPr lvl="1"/>
            <a:r>
              <a:rPr lang="es-ES" dirty="0" smtClean="0">
                <a:solidFill>
                  <a:srgbClr val="C00000"/>
                </a:solidFill>
              </a:rPr>
              <a:t>eventos internos , ocurrencia </a:t>
            </a:r>
            <a:r>
              <a:rPr lang="es-ES" dirty="0">
                <a:solidFill>
                  <a:srgbClr val="C00000"/>
                </a:solidFill>
              </a:rPr>
              <a:t>de un cambio de estado dentro del </a:t>
            </a:r>
            <a:r>
              <a:rPr lang="es-ES" dirty="0" smtClean="0">
                <a:solidFill>
                  <a:srgbClr val="C00000"/>
                </a:solidFill>
              </a:rPr>
              <a:t>sistema</a:t>
            </a:r>
          </a:p>
          <a:p>
            <a:pPr lvl="1"/>
            <a:r>
              <a:rPr lang="es-ES" dirty="0" smtClean="0">
                <a:solidFill>
                  <a:srgbClr val="C00000"/>
                </a:solidFill>
              </a:rPr>
              <a:t>eventos temporales, causados por el </a:t>
            </a:r>
            <a:r>
              <a:rPr lang="es-ES" dirty="0">
                <a:solidFill>
                  <a:srgbClr val="C00000"/>
                </a:solidFill>
              </a:rPr>
              <a:t>transcurso de una cantidad de </a:t>
            </a:r>
            <a:r>
              <a:rPr lang="es-ES" dirty="0" smtClean="0">
                <a:solidFill>
                  <a:srgbClr val="C00000"/>
                </a:solidFill>
              </a:rPr>
              <a:t>tiempo</a:t>
            </a:r>
          </a:p>
          <a:p>
            <a:r>
              <a:rPr lang="es-ES" dirty="0" smtClean="0"/>
              <a:t>Caracterizan de eventos temporales </a:t>
            </a:r>
            <a:r>
              <a:rPr lang="es-ES" dirty="0"/>
              <a:t>por </a:t>
            </a:r>
            <a:r>
              <a:rPr lang="es-ES" dirty="0" smtClean="0"/>
              <a:t>el patrón de llegada</a:t>
            </a:r>
          </a:p>
          <a:p>
            <a:pPr lvl="1"/>
            <a:r>
              <a:rPr lang="es-ES" b="1" dirty="0" smtClean="0">
                <a:solidFill>
                  <a:srgbClr val="C00000"/>
                </a:solidFill>
              </a:rPr>
              <a:t>Periódico </a:t>
            </a:r>
            <a:r>
              <a:rPr lang="es-ES" dirty="0" smtClean="0">
                <a:solidFill>
                  <a:srgbClr val="C00000"/>
                </a:solidFill>
              </a:rPr>
              <a:t>(periodo T), </a:t>
            </a:r>
            <a:r>
              <a:rPr lang="es-ES" b="1" dirty="0">
                <a:solidFill>
                  <a:srgbClr val="C00000"/>
                </a:solidFill>
              </a:rPr>
              <a:t>irregular</a:t>
            </a:r>
            <a:r>
              <a:rPr lang="es-ES" dirty="0">
                <a:solidFill>
                  <a:srgbClr val="C00000"/>
                </a:solidFill>
              </a:rPr>
              <a:t>, </a:t>
            </a:r>
            <a:r>
              <a:rPr lang="es-ES" b="1" dirty="0" smtClean="0">
                <a:solidFill>
                  <a:srgbClr val="C00000"/>
                </a:solidFill>
              </a:rPr>
              <a:t>acotado</a:t>
            </a:r>
            <a:r>
              <a:rPr lang="es-ES" dirty="0" smtClean="0">
                <a:solidFill>
                  <a:srgbClr val="C00000"/>
                </a:solidFill>
              </a:rPr>
              <a:t> (una separación mínima entre dos ocurrencias), </a:t>
            </a:r>
            <a:r>
              <a:rPr lang="es-ES" dirty="0">
                <a:solidFill>
                  <a:srgbClr val="C00000"/>
                </a:solidFill>
              </a:rPr>
              <a:t>en </a:t>
            </a:r>
            <a:r>
              <a:rPr lang="es-ES" b="1" dirty="0" smtClean="0">
                <a:solidFill>
                  <a:srgbClr val="C00000"/>
                </a:solidFill>
              </a:rPr>
              <a:t>ráfaga </a:t>
            </a:r>
            <a:r>
              <a:rPr lang="es-ES" dirty="0">
                <a:solidFill>
                  <a:srgbClr val="C00000"/>
                </a:solidFill>
              </a:rPr>
              <a:t>y </a:t>
            </a:r>
            <a:r>
              <a:rPr lang="es-ES" b="1" dirty="0">
                <a:solidFill>
                  <a:srgbClr val="C00000"/>
                </a:solidFill>
              </a:rPr>
              <a:t>no </a:t>
            </a:r>
            <a:r>
              <a:rPr lang="es-ES" b="1" dirty="0" smtClean="0">
                <a:solidFill>
                  <a:srgbClr val="C00000"/>
                </a:solidFill>
              </a:rPr>
              <a:t>acotado</a:t>
            </a:r>
          </a:p>
          <a:p>
            <a:r>
              <a:rPr lang="es-ES" i="1" dirty="0"/>
              <a:t>Eventos externos</a:t>
            </a:r>
            <a:r>
              <a:rPr lang="es-ES" dirty="0" smtClean="0"/>
              <a:t>, </a:t>
            </a:r>
            <a:r>
              <a:rPr lang="es-ES" dirty="0"/>
              <a:t>situaciones dependientes del entorno que </a:t>
            </a:r>
            <a:r>
              <a:rPr lang="es-ES" dirty="0" smtClean="0"/>
              <a:t>puedan alterar </a:t>
            </a:r>
            <a:r>
              <a:rPr lang="es-ES" dirty="0"/>
              <a:t>el comportamiento del </a:t>
            </a:r>
            <a:r>
              <a:rPr lang="es-ES" dirty="0" smtClean="0"/>
              <a:t>sistema</a:t>
            </a:r>
          </a:p>
          <a:p>
            <a:pPr lvl="1"/>
            <a:r>
              <a:rPr lang="es-ES" dirty="0">
                <a:solidFill>
                  <a:srgbClr val="C00000"/>
                </a:solidFill>
              </a:rPr>
              <a:t>Por ejemplo interrupciones, son parte del entorno y no del control del sistema, </a:t>
            </a:r>
            <a:r>
              <a:rPr lang="es-ES" dirty="0" smtClean="0">
                <a:solidFill>
                  <a:srgbClr val="C00000"/>
                </a:solidFill>
              </a:rPr>
              <a:t>se considera </a:t>
            </a:r>
            <a:r>
              <a:rPr lang="es-ES" dirty="0">
                <a:solidFill>
                  <a:srgbClr val="C00000"/>
                </a:solidFill>
              </a:rPr>
              <a:t>la parte </a:t>
            </a:r>
            <a:r>
              <a:rPr lang="es-ES" dirty="0" smtClean="0">
                <a:solidFill>
                  <a:srgbClr val="C00000"/>
                </a:solidFill>
              </a:rPr>
              <a:t>que debe </a:t>
            </a:r>
            <a:r>
              <a:rPr lang="es-ES" dirty="0">
                <a:solidFill>
                  <a:srgbClr val="C00000"/>
                </a:solidFill>
              </a:rPr>
              <a:t>responder</a:t>
            </a:r>
          </a:p>
          <a:p>
            <a:pPr lvl="1"/>
            <a:endParaRPr lang="es-ES" dirty="0"/>
          </a:p>
          <a:p>
            <a:endParaRPr lang="es-ES" dirty="0"/>
          </a:p>
          <a:p>
            <a:endParaRPr lang="es-ES" dirty="0"/>
          </a:p>
          <a:p>
            <a:pPr lvl="1"/>
            <a:endParaRPr lang="es-ES" dirty="0"/>
          </a:p>
          <a:p>
            <a:endParaRPr lang="es-ES" dirty="0"/>
          </a:p>
          <a:p>
            <a:endParaRPr lang="es-ES" dirty="0"/>
          </a:p>
          <a:p>
            <a:endParaRPr lang="es-ES" dirty="0"/>
          </a:p>
        </p:txBody>
      </p:sp>
    </p:spTree>
    <p:extLst>
      <p:ext uri="{BB962C8B-B14F-4D97-AF65-F5344CB8AC3E}">
        <p14:creationId xmlns:p14="http://schemas.microsoft.com/office/powerpoint/2010/main" val="881615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Modelado de situaciones habituales</a:t>
            </a:r>
          </a:p>
        </p:txBody>
      </p:sp>
      <p:sp>
        <p:nvSpPr>
          <p:cNvPr id="3" name="2 Marcador de contenido"/>
          <p:cNvSpPr>
            <a:spLocks noGrp="1"/>
          </p:cNvSpPr>
          <p:nvPr>
            <p:ph sz="quarter" idx="1"/>
          </p:nvPr>
        </p:nvSpPr>
        <p:spPr>
          <a:xfrm>
            <a:off x="301752" y="1527048"/>
            <a:ext cx="8503920" cy="4926288"/>
          </a:xfrm>
        </p:spPr>
        <p:txBody>
          <a:bodyPr>
            <a:normAutofit fontScale="85000" lnSpcReduction="20000"/>
          </a:bodyPr>
          <a:lstStyle/>
          <a:p>
            <a:r>
              <a:rPr lang="es-ES" sz="2800" dirty="0"/>
              <a:t>Activación </a:t>
            </a:r>
            <a:r>
              <a:rPr lang="es-ES" sz="2800" dirty="0" smtClean="0"/>
              <a:t>Periódica</a:t>
            </a:r>
          </a:p>
          <a:p>
            <a:pPr lvl="1"/>
            <a:r>
              <a:rPr lang="es-ES" dirty="0">
                <a:solidFill>
                  <a:srgbClr val="C00000"/>
                </a:solidFill>
              </a:rPr>
              <a:t>Todas las interpretaciones que </a:t>
            </a:r>
            <a:r>
              <a:rPr lang="es-ES" dirty="0" smtClean="0">
                <a:solidFill>
                  <a:srgbClr val="C00000"/>
                </a:solidFill>
              </a:rPr>
              <a:t>añaden </a:t>
            </a:r>
            <a:r>
              <a:rPr lang="es-ES" dirty="0">
                <a:solidFill>
                  <a:srgbClr val="C00000"/>
                </a:solidFill>
              </a:rPr>
              <a:t>tiempo a las </a:t>
            </a:r>
            <a:r>
              <a:rPr lang="es-ES" dirty="0" err="1">
                <a:solidFill>
                  <a:srgbClr val="C00000"/>
                </a:solidFill>
              </a:rPr>
              <a:t>RdPT</a:t>
            </a:r>
            <a:r>
              <a:rPr lang="es-ES" dirty="0">
                <a:solidFill>
                  <a:srgbClr val="C00000"/>
                </a:solidFill>
              </a:rPr>
              <a:t> permiten </a:t>
            </a:r>
            <a:r>
              <a:rPr lang="es-ES" dirty="0" smtClean="0">
                <a:solidFill>
                  <a:srgbClr val="C00000"/>
                </a:solidFill>
              </a:rPr>
              <a:t>su modelado</a:t>
            </a:r>
          </a:p>
          <a:p>
            <a:r>
              <a:rPr lang="es-ES" i="1" dirty="0" err="1"/>
              <a:t>Timeout</a:t>
            </a:r>
            <a:r>
              <a:rPr lang="es-ES" i="1" dirty="0"/>
              <a:t> en </a:t>
            </a:r>
            <a:r>
              <a:rPr lang="es-ES" i="1" dirty="0" smtClean="0"/>
              <a:t>ejecución</a:t>
            </a:r>
          </a:p>
          <a:p>
            <a:pPr lvl="1"/>
            <a:r>
              <a:rPr lang="es-ES" dirty="0" smtClean="0">
                <a:solidFill>
                  <a:srgbClr val="C00000"/>
                </a:solidFill>
              </a:rPr>
              <a:t>En la semántica de tiempo </a:t>
            </a:r>
            <a:r>
              <a:rPr lang="es-ES" dirty="0">
                <a:solidFill>
                  <a:srgbClr val="C00000"/>
                </a:solidFill>
              </a:rPr>
              <a:t>de disparo las transiciones </a:t>
            </a:r>
            <a:r>
              <a:rPr lang="es-ES" dirty="0" smtClean="0">
                <a:solidFill>
                  <a:srgbClr val="C00000"/>
                </a:solidFill>
              </a:rPr>
              <a:t>interrumpibles no son modelables</a:t>
            </a:r>
          </a:p>
          <a:p>
            <a:pPr lvl="1"/>
            <a:r>
              <a:rPr lang="es-ES" dirty="0" smtClean="0">
                <a:solidFill>
                  <a:srgbClr val="C00000"/>
                </a:solidFill>
              </a:rPr>
              <a:t>Además, sin </a:t>
            </a:r>
            <a:r>
              <a:rPr lang="es-ES" dirty="0">
                <a:solidFill>
                  <a:srgbClr val="C00000"/>
                </a:solidFill>
              </a:rPr>
              <a:t>intervalos de tiempo, es imposible modelar actividades de </a:t>
            </a:r>
            <a:r>
              <a:rPr lang="es-ES" dirty="0" smtClean="0">
                <a:solidFill>
                  <a:srgbClr val="C00000"/>
                </a:solidFill>
              </a:rPr>
              <a:t>duración </a:t>
            </a:r>
            <a:r>
              <a:rPr lang="es-ES" dirty="0">
                <a:solidFill>
                  <a:srgbClr val="C00000"/>
                </a:solidFill>
              </a:rPr>
              <a:t>variable que </a:t>
            </a:r>
            <a:r>
              <a:rPr lang="es-ES" dirty="0" smtClean="0">
                <a:solidFill>
                  <a:srgbClr val="C00000"/>
                </a:solidFill>
              </a:rPr>
              <a:t>puedan elevar el </a:t>
            </a:r>
            <a:r>
              <a:rPr lang="es-ES" dirty="0" err="1">
                <a:solidFill>
                  <a:srgbClr val="C00000"/>
                </a:solidFill>
              </a:rPr>
              <a:t>timeout</a:t>
            </a:r>
            <a:r>
              <a:rPr lang="es-ES" dirty="0">
                <a:solidFill>
                  <a:srgbClr val="C00000"/>
                </a:solidFill>
              </a:rPr>
              <a:t>.</a:t>
            </a:r>
          </a:p>
          <a:p>
            <a:r>
              <a:rPr lang="es-ES" i="1" dirty="0" err="1"/>
              <a:t>Timeout</a:t>
            </a:r>
            <a:r>
              <a:rPr lang="es-ES" i="1" dirty="0"/>
              <a:t> en </a:t>
            </a:r>
            <a:r>
              <a:rPr lang="es-ES" i="1" dirty="0" smtClean="0"/>
              <a:t>comunicación</a:t>
            </a:r>
            <a:r>
              <a:rPr lang="es-ES" dirty="0" smtClean="0"/>
              <a:t>. </a:t>
            </a:r>
          </a:p>
          <a:p>
            <a:pPr lvl="1"/>
            <a:r>
              <a:rPr lang="es-ES" dirty="0" smtClean="0">
                <a:solidFill>
                  <a:srgbClr val="C00000"/>
                </a:solidFill>
              </a:rPr>
              <a:t>En </a:t>
            </a:r>
            <a:r>
              <a:rPr lang="es-ES" dirty="0">
                <a:solidFill>
                  <a:srgbClr val="C00000"/>
                </a:solidFill>
              </a:rPr>
              <a:t>redes con </a:t>
            </a:r>
            <a:r>
              <a:rPr lang="es-ES" dirty="0" smtClean="0">
                <a:solidFill>
                  <a:srgbClr val="C00000"/>
                </a:solidFill>
              </a:rPr>
              <a:t>semántica </a:t>
            </a:r>
            <a:r>
              <a:rPr lang="es-ES" dirty="0">
                <a:solidFill>
                  <a:srgbClr val="C00000"/>
                </a:solidFill>
              </a:rPr>
              <a:t>de tiempo de </a:t>
            </a:r>
            <a:r>
              <a:rPr lang="es-ES" dirty="0" smtClean="0">
                <a:solidFill>
                  <a:srgbClr val="C00000"/>
                </a:solidFill>
              </a:rPr>
              <a:t>sensibilización, </a:t>
            </a:r>
            <a:r>
              <a:rPr lang="es-ES" dirty="0">
                <a:solidFill>
                  <a:srgbClr val="C00000"/>
                </a:solidFill>
              </a:rPr>
              <a:t>el </a:t>
            </a:r>
            <a:r>
              <a:rPr lang="es-ES" dirty="0" smtClean="0">
                <a:solidFill>
                  <a:srgbClr val="C00000"/>
                </a:solidFill>
              </a:rPr>
              <a:t>modelado de </a:t>
            </a:r>
            <a:r>
              <a:rPr lang="es-ES" dirty="0">
                <a:solidFill>
                  <a:srgbClr val="C00000"/>
                </a:solidFill>
              </a:rPr>
              <a:t>esta </a:t>
            </a:r>
            <a:r>
              <a:rPr lang="es-ES" dirty="0" smtClean="0">
                <a:solidFill>
                  <a:srgbClr val="C00000"/>
                </a:solidFill>
              </a:rPr>
              <a:t>situación </a:t>
            </a:r>
            <a:r>
              <a:rPr lang="es-ES" dirty="0">
                <a:solidFill>
                  <a:srgbClr val="C00000"/>
                </a:solidFill>
              </a:rPr>
              <a:t>se realiza como se </a:t>
            </a:r>
            <a:r>
              <a:rPr lang="es-ES" dirty="0" smtClean="0">
                <a:solidFill>
                  <a:srgbClr val="C00000"/>
                </a:solidFill>
              </a:rPr>
              <a:t>indico </a:t>
            </a:r>
            <a:r>
              <a:rPr lang="es-ES" dirty="0">
                <a:solidFill>
                  <a:srgbClr val="C00000"/>
                </a:solidFill>
              </a:rPr>
              <a:t>en la </a:t>
            </a:r>
            <a:r>
              <a:rPr lang="es-ES" dirty="0" smtClean="0">
                <a:solidFill>
                  <a:srgbClr val="C00000"/>
                </a:solidFill>
              </a:rPr>
              <a:t>figura, pero </a:t>
            </a:r>
            <a:r>
              <a:rPr lang="es-ES" dirty="0">
                <a:solidFill>
                  <a:srgbClr val="C00000"/>
                </a:solidFill>
              </a:rPr>
              <a:t>no en redes con </a:t>
            </a:r>
            <a:r>
              <a:rPr lang="es-ES" dirty="0" smtClean="0">
                <a:solidFill>
                  <a:srgbClr val="C00000"/>
                </a:solidFill>
              </a:rPr>
              <a:t>semántica </a:t>
            </a:r>
            <a:r>
              <a:rPr lang="es-ES" dirty="0">
                <a:solidFill>
                  <a:srgbClr val="C00000"/>
                </a:solidFill>
              </a:rPr>
              <a:t>de tiempo de disparo</a:t>
            </a:r>
          </a:p>
          <a:p>
            <a:r>
              <a:rPr lang="es-ES" dirty="0"/>
              <a:t>Transferencia </a:t>
            </a:r>
            <a:r>
              <a:rPr lang="es-ES" dirty="0" err="1" smtClean="0"/>
              <a:t>asincrona</a:t>
            </a:r>
            <a:r>
              <a:rPr lang="es-ES" dirty="0" smtClean="0"/>
              <a:t> </a:t>
            </a:r>
            <a:r>
              <a:rPr lang="es-ES" dirty="0"/>
              <a:t>de control. </a:t>
            </a:r>
            <a:endParaRPr lang="es-ES" dirty="0" smtClean="0"/>
          </a:p>
          <a:p>
            <a:pPr lvl="1"/>
            <a:r>
              <a:rPr lang="es-ES" dirty="0" smtClean="0">
                <a:solidFill>
                  <a:srgbClr val="C00000"/>
                </a:solidFill>
              </a:rPr>
              <a:t>Por </a:t>
            </a:r>
            <a:r>
              <a:rPr lang="es-ES" dirty="0">
                <a:solidFill>
                  <a:srgbClr val="C00000"/>
                </a:solidFill>
              </a:rPr>
              <a:t>la misma </a:t>
            </a:r>
            <a:r>
              <a:rPr lang="es-ES" dirty="0" smtClean="0">
                <a:solidFill>
                  <a:srgbClr val="C00000"/>
                </a:solidFill>
              </a:rPr>
              <a:t>razón </a:t>
            </a:r>
            <a:r>
              <a:rPr lang="es-ES" dirty="0">
                <a:solidFill>
                  <a:srgbClr val="C00000"/>
                </a:solidFill>
              </a:rPr>
              <a:t>que en los puntos anteriores, </a:t>
            </a:r>
            <a:r>
              <a:rPr lang="es-ES" dirty="0" smtClean="0">
                <a:solidFill>
                  <a:srgbClr val="C00000"/>
                </a:solidFill>
              </a:rPr>
              <a:t>esta situación </a:t>
            </a:r>
            <a:r>
              <a:rPr lang="es-ES" dirty="0">
                <a:solidFill>
                  <a:srgbClr val="C00000"/>
                </a:solidFill>
              </a:rPr>
              <a:t>puede ser modelada por una red con </a:t>
            </a:r>
            <a:r>
              <a:rPr lang="es-ES" dirty="0" smtClean="0">
                <a:solidFill>
                  <a:srgbClr val="C00000"/>
                </a:solidFill>
              </a:rPr>
              <a:t>semántica </a:t>
            </a:r>
            <a:r>
              <a:rPr lang="es-ES" dirty="0">
                <a:solidFill>
                  <a:srgbClr val="C00000"/>
                </a:solidFill>
              </a:rPr>
              <a:t>de tiempo de </a:t>
            </a:r>
            <a:r>
              <a:rPr lang="es-ES" dirty="0" smtClean="0">
                <a:solidFill>
                  <a:srgbClr val="C00000"/>
                </a:solidFill>
              </a:rPr>
              <a:t>sensibilización, pero no </a:t>
            </a:r>
            <a:r>
              <a:rPr lang="es-ES" dirty="0">
                <a:solidFill>
                  <a:srgbClr val="C00000"/>
                </a:solidFill>
              </a:rPr>
              <a:t>en redes con </a:t>
            </a:r>
            <a:r>
              <a:rPr lang="es-ES" dirty="0" smtClean="0">
                <a:solidFill>
                  <a:srgbClr val="C00000"/>
                </a:solidFill>
              </a:rPr>
              <a:t>semántica </a:t>
            </a:r>
            <a:r>
              <a:rPr lang="es-ES" dirty="0">
                <a:solidFill>
                  <a:srgbClr val="C00000"/>
                </a:solidFill>
              </a:rPr>
              <a:t>de tiempo de disparo.</a:t>
            </a:r>
          </a:p>
          <a:p>
            <a:endParaRPr lang="es-ES" dirty="0"/>
          </a:p>
        </p:txBody>
      </p:sp>
    </p:spTree>
    <p:extLst>
      <p:ext uri="{BB962C8B-B14F-4D97-AF65-F5344CB8AC3E}">
        <p14:creationId xmlns:p14="http://schemas.microsoft.com/office/powerpoint/2010/main" val="1016993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Justificación</a:t>
            </a:r>
            <a:endParaRPr lang="es-ES" dirty="0"/>
          </a:p>
        </p:txBody>
      </p:sp>
      <p:sp>
        <p:nvSpPr>
          <p:cNvPr id="3" name="2 Marcador de contenido"/>
          <p:cNvSpPr>
            <a:spLocks noGrp="1"/>
          </p:cNvSpPr>
          <p:nvPr>
            <p:ph sz="quarter" idx="1"/>
          </p:nvPr>
        </p:nvSpPr>
        <p:spPr>
          <a:xfrm>
            <a:off x="107504" y="1527048"/>
            <a:ext cx="8856984" cy="4998296"/>
          </a:xfrm>
        </p:spPr>
        <p:txBody>
          <a:bodyPr>
            <a:normAutofit fontScale="77500" lnSpcReduction="20000"/>
          </a:bodyPr>
          <a:lstStyle/>
          <a:p>
            <a:r>
              <a:rPr lang="es-ES" dirty="0"/>
              <a:t>Las redes de Petri cuentan con una gran base </a:t>
            </a:r>
            <a:r>
              <a:rPr lang="es-ES" dirty="0" smtClean="0"/>
              <a:t>matemática </a:t>
            </a:r>
            <a:r>
              <a:rPr lang="es-ES" dirty="0"/>
              <a:t>que permite la </a:t>
            </a:r>
            <a:r>
              <a:rPr lang="es-ES" dirty="0" smtClean="0"/>
              <a:t>verificación </a:t>
            </a:r>
            <a:r>
              <a:rPr lang="es-ES" dirty="0"/>
              <a:t>de </a:t>
            </a:r>
            <a:r>
              <a:rPr lang="es-ES" dirty="0" smtClean="0"/>
              <a:t>propiedades</a:t>
            </a:r>
          </a:p>
          <a:p>
            <a:pPr lvl="1"/>
            <a:r>
              <a:rPr lang="es-ES" dirty="0" smtClean="0"/>
              <a:t>vivacidad </a:t>
            </a:r>
            <a:r>
              <a:rPr lang="es-ES" dirty="0"/>
              <a:t>(las cosas </a:t>
            </a:r>
            <a:r>
              <a:rPr lang="es-ES" dirty="0" smtClean="0"/>
              <a:t>pasan)</a:t>
            </a:r>
          </a:p>
          <a:p>
            <a:pPr lvl="1"/>
            <a:r>
              <a:rPr lang="es-ES" dirty="0" smtClean="0"/>
              <a:t>corrección </a:t>
            </a:r>
            <a:r>
              <a:rPr lang="es-ES" dirty="0"/>
              <a:t>(las cosas pasan de </a:t>
            </a:r>
            <a:r>
              <a:rPr lang="es-ES" dirty="0" smtClean="0"/>
              <a:t>manera adecuada).</a:t>
            </a:r>
          </a:p>
          <a:p>
            <a:pPr lvl="1"/>
            <a:endParaRPr lang="es-ES" dirty="0" smtClean="0"/>
          </a:p>
          <a:p>
            <a:r>
              <a:rPr lang="es-ES" dirty="0" smtClean="0"/>
              <a:t>El </a:t>
            </a:r>
            <a:r>
              <a:rPr lang="es-ES" dirty="0"/>
              <a:t>estudio de estas </a:t>
            </a:r>
            <a:r>
              <a:rPr lang="es-ES" dirty="0" smtClean="0"/>
              <a:t>propiedades permite </a:t>
            </a:r>
            <a:r>
              <a:rPr lang="es-ES" dirty="0"/>
              <a:t>la </a:t>
            </a:r>
            <a:r>
              <a:rPr lang="es-ES" dirty="0" smtClean="0"/>
              <a:t>validación </a:t>
            </a:r>
            <a:r>
              <a:rPr lang="es-ES" dirty="0"/>
              <a:t>de los requisitos funcionales y temporales del </a:t>
            </a:r>
            <a:r>
              <a:rPr lang="es-ES" dirty="0" smtClean="0"/>
              <a:t>sistema modelado </a:t>
            </a:r>
            <a:r>
              <a:rPr lang="es-ES" dirty="0"/>
              <a:t>en etapas </a:t>
            </a:r>
            <a:r>
              <a:rPr lang="es-ES" dirty="0" smtClean="0"/>
              <a:t>tempranas.</a:t>
            </a:r>
          </a:p>
          <a:p>
            <a:pPr lvl="1"/>
            <a:r>
              <a:rPr lang="es-ES" dirty="0" smtClean="0"/>
              <a:t>Se debe tener  en </a:t>
            </a:r>
            <a:r>
              <a:rPr lang="es-ES" dirty="0"/>
              <a:t>cuenta la asignación de prioridades de la etapa de </a:t>
            </a:r>
            <a:r>
              <a:rPr lang="es-ES" dirty="0" smtClean="0"/>
              <a:t>planeación</a:t>
            </a:r>
          </a:p>
          <a:p>
            <a:pPr lvl="1"/>
            <a:endParaRPr lang="es-ES" dirty="0" smtClean="0"/>
          </a:p>
          <a:p>
            <a:r>
              <a:rPr lang="es-ES" dirty="0"/>
              <a:t>De esta manera es posible la detección temprana de </a:t>
            </a:r>
            <a:r>
              <a:rPr lang="es-ES" dirty="0" smtClean="0"/>
              <a:t>comportamientos erróneos, </a:t>
            </a:r>
            <a:r>
              <a:rPr lang="es-ES" dirty="0"/>
              <a:t>facilitando su </a:t>
            </a:r>
            <a:r>
              <a:rPr lang="es-ES" dirty="0" smtClean="0"/>
              <a:t>corrección </a:t>
            </a:r>
            <a:r>
              <a:rPr lang="es-ES" dirty="0"/>
              <a:t>antes de la puesta a punto del </a:t>
            </a:r>
            <a:r>
              <a:rPr lang="es-ES" dirty="0" smtClean="0"/>
              <a:t>sistema</a:t>
            </a:r>
          </a:p>
          <a:p>
            <a:pPr lvl="1"/>
            <a:endParaRPr lang="es-ES" dirty="0" smtClean="0"/>
          </a:p>
          <a:p>
            <a:r>
              <a:rPr lang="es-ES" dirty="0" smtClean="0"/>
              <a:t>Las redes </a:t>
            </a:r>
            <a:r>
              <a:rPr lang="es-ES" dirty="0"/>
              <a:t>de Petri </a:t>
            </a:r>
            <a:r>
              <a:rPr lang="es-ES" dirty="0" smtClean="0"/>
              <a:t>facilitan </a:t>
            </a:r>
            <a:r>
              <a:rPr lang="es-ES" dirty="0"/>
              <a:t>la </a:t>
            </a:r>
            <a:r>
              <a:rPr lang="es-ES" dirty="0" smtClean="0"/>
              <a:t>inclusión </a:t>
            </a:r>
            <a:r>
              <a:rPr lang="es-ES" dirty="0"/>
              <a:t>en el modelo </a:t>
            </a:r>
            <a:r>
              <a:rPr lang="es-ES" dirty="0" smtClean="0"/>
              <a:t>de un </a:t>
            </a:r>
            <a:r>
              <a:rPr lang="es-ES" dirty="0"/>
              <a:t>conjunto de elementos redundantes que permitan la </a:t>
            </a:r>
            <a:r>
              <a:rPr lang="es-ES" dirty="0" smtClean="0"/>
              <a:t>comprobación, </a:t>
            </a:r>
            <a:r>
              <a:rPr lang="es-ES" dirty="0"/>
              <a:t>en </a:t>
            </a:r>
            <a:r>
              <a:rPr lang="es-ES" dirty="0" smtClean="0"/>
              <a:t>ejecución, </a:t>
            </a:r>
            <a:r>
              <a:rPr lang="es-ES" dirty="0"/>
              <a:t>del </a:t>
            </a:r>
            <a:r>
              <a:rPr lang="es-ES" dirty="0" smtClean="0"/>
              <a:t>comportamiento </a:t>
            </a:r>
            <a:r>
              <a:rPr lang="es-ES" dirty="0"/>
              <a:t>del </a:t>
            </a:r>
            <a:r>
              <a:rPr lang="es-ES" dirty="0" smtClean="0"/>
              <a:t>sistema</a:t>
            </a:r>
          </a:p>
          <a:p>
            <a:pPr lvl="1"/>
            <a:r>
              <a:rPr lang="es-ES" dirty="0" smtClean="0"/>
              <a:t>Lo que facilitara </a:t>
            </a:r>
            <a:r>
              <a:rPr lang="es-ES" dirty="0"/>
              <a:t>la etapa de mantenimiento y </a:t>
            </a:r>
            <a:r>
              <a:rPr lang="es-ES" dirty="0" smtClean="0"/>
              <a:t>prueba.</a:t>
            </a:r>
            <a:endParaRPr lang="es-ES" dirty="0"/>
          </a:p>
          <a:p>
            <a:endParaRPr lang="es-ES" dirty="0"/>
          </a:p>
          <a:p>
            <a:endParaRPr lang="es-ES" dirty="0"/>
          </a:p>
        </p:txBody>
      </p:sp>
    </p:spTree>
    <p:extLst>
      <p:ext uri="{BB962C8B-B14F-4D97-AF65-F5344CB8AC3E}">
        <p14:creationId xmlns:p14="http://schemas.microsoft.com/office/powerpoint/2010/main" val="1486281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Modelado de situaciones habituales</a:t>
            </a:r>
          </a:p>
        </p:txBody>
      </p:sp>
      <p:sp>
        <p:nvSpPr>
          <p:cNvPr id="3" name="2 Marcador de contenido"/>
          <p:cNvSpPr>
            <a:spLocks noGrp="1"/>
          </p:cNvSpPr>
          <p:nvPr>
            <p:ph sz="quarter" idx="1"/>
          </p:nvPr>
        </p:nvSpPr>
        <p:spPr/>
        <p:txBody>
          <a:bodyPr/>
          <a:lstStyle/>
          <a:p>
            <a:r>
              <a:rPr lang="es-ES" i="1" dirty="0" smtClean="0"/>
              <a:t>Suspensión </a:t>
            </a:r>
            <a:r>
              <a:rPr lang="es-ES" i="1" dirty="0"/>
              <a:t>o aborto de una actividad</a:t>
            </a:r>
            <a:r>
              <a:rPr lang="es-ES" dirty="0" smtClean="0"/>
              <a:t>.</a:t>
            </a:r>
          </a:p>
          <a:p>
            <a:pPr lvl="1"/>
            <a:r>
              <a:rPr lang="es-ES" i="1" dirty="0" err="1"/>
              <a:t>Timeout</a:t>
            </a:r>
            <a:r>
              <a:rPr lang="es-ES" i="1" dirty="0"/>
              <a:t> en </a:t>
            </a:r>
            <a:r>
              <a:rPr lang="es-ES" i="1" dirty="0" smtClean="0"/>
              <a:t>ejecución</a:t>
            </a:r>
          </a:p>
          <a:p>
            <a:pPr lvl="2"/>
            <a:r>
              <a:rPr lang="es-ES" dirty="0" smtClean="0">
                <a:solidFill>
                  <a:srgbClr val="C00000"/>
                </a:solidFill>
              </a:rPr>
              <a:t>La ejecución de una actividad se abandona si no es finalizada antes de un instante especificado</a:t>
            </a:r>
          </a:p>
          <a:p>
            <a:pPr lvl="1"/>
            <a:r>
              <a:rPr lang="es-ES" i="1" dirty="0" smtClean="0"/>
              <a:t>Transferencia asíncrona </a:t>
            </a:r>
            <a:r>
              <a:rPr lang="es-ES" i="1" dirty="0"/>
              <a:t>de </a:t>
            </a:r>
            <a:r>
              <a:rPr lang="es-ES" i="1" dirty="0" smtClean="0"/>
              <a:t>control</a:t>
            </a:r>
          </a:p>
          <a:p>
            <a:pPr lvl="2"/>
            <a:r>
              <a:rPr lang="es-ES" dirty="0" smtClean="0">
                <a:solidFill>
                  <a:srgbClr val="C00000"/>
                </a:solidFill>
              </a:rPr>
              <a:t>Permite </a:t>
            </a:r>
            <a:r>
              <a:rPr lang="es-ES" dirty="0">
                <a:solidFill>
                  <a:srgbClr val="C00000"/>
                </a:solidFill>
              </a:rPr>
              <a:t>abandonar la actividad si se </a:t>
            </a:r>
            <a:r>
              <a:rPr lang="es-ES" dirty="0" smtClean="0">
                <a:solidFill>
                  <a:srgbClr val="C00000"/>
                </a:solidFill>
              </a:rPr>
              <a:t>produce determinado evento</a:t>
            </a:r>
            <a:endParaRPr lang="es-ES" dirty="0">
              <a:solidFill>
                <a:srgbClr val="C00000"/>
              </a:solidFill>
            </a:endParaRPr>
          </a:p>
          <a:p>
            <a:pPr lvl="1"/>
            <a:r>
              <a:rPr lang="es-ES" i="1" dirty="0" err="1" smtClean="0"/>
              <a:t>Timeout</a:t>
            </a:r>
            <a:r>
              <a:rPr lang="es-ES" i="1" dirty="0" smtClean="0"/>
              <a:t> </a:t>
            </a:r>
            <a:r>
              <a:rPr lang="es-ES" i="1" dirty="0"/>
              <a:t>en una </a:t>
            </a:r>
            <a:r>
              <a:rPr lang="es-ES" i="1" dirty="0" smtClean="0"/>
              <a:t>comunicación</a:t>
            </a:r>
          </a:p>
          <a:p>
            <a:pPr lvl="2"/>
            <a:r>
              <a:rPr lang="es-ES" dirty="0">
                <a:solidFill>
                  <a:srgbClr val="C00000"/>
                </a:solidFill>
              </a:rPr>
              <a:t>P</a:t>
            </a:r>
            <a:r>
              <a:rPr lang="es-ES" dirty="0" smtClean="0">
                <a:solidFill>
                  <a:srgbClr val="C00000"/>
                </a:solidFill>
              </a:rPr>
              <a:t>ara </a:t>
            </a:r>
            <a:r>
              <a:rPr lang="es-ES" dirty="0">
                <a:solidFill>
                  <a:srgbClr val="C00000"/>
                </a:solidFill>
              </a:rPr>
              <a:t>evitar una espera </a:t>
            </a:r>
            <a:r>
              <a:rPr lang="es-ES" dirty="0" smtClean="0">
                <a:solidFill>
                  <a:srgbClr val="C00000"/>
                </a:solidFill>
              </a:rPr>
              <a:t>infinita</a:t>
            </a:r>
            <a:endParaRPr lang="es-ES" dirty="0">
              <a:solidFill>
                <a:srgbClr val="C00000"/>
              </a:solidFill>
            </a:endParaRPr>
          </a:p>
          <a:p>
            <a:pPr lvl="2"/>
            <a:endParaRPr lang="es-ES" dirty="0"/>
          </a:p>
          <a:p>
            <a:pPr lvl="1"/>
            <a:endParaRPr lang="es-ES" dirty="0"/>
          </a:p>
          <a:p>
            <a:endParaRPr lang="es-ES" dirty="0"/>
          </a:p>
        </p:txBody>
      </p:sp>
    </p:spTree>
    <p:extLst>
      <p:ext uri="{BB962C8B-B14F-4D97-AF65-F5344CB8AC3E}">
        <p14:creationId xmlns:p14="http://schemas.microsoft.com/office/powerpoint/2010/main" val="33161220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Modelado de situaciones </a:t>
            </a:r>
            <a:r>
              <a:rPr lang="es-ES" dirty="0" smtClean="0"/>
              <a:t>habituales</a:t>
            </a:r>
            <a:endParaRPr lang="es-ES" dirty="0"/>
          </a:p>
        </p:txBody>
      </p:sp>
      <p:graphicFrame>
        <p:nvGraphicFramePr>
          <p:cNvPr id="4" name="3 Tabla"/>
          <p:cNvGraphicFramePr>
            <a:graphicFrameLocks noGrp="1"/>
          </p:cNvGraphicFramePr>
          <p:nvPr>
            <p:extLst>
              <p:ext uri="{D42A27DB-BD31-4B8C-83A1-F6EECF244321}">
                <p14:modId xmlns:p14="http://schemas.microsoft.com/office/powerpoint/2010/main" val="2539834703"/>
              </p:ext>
            </p:extLst>
          </p:nvPr>
        </p:nvGraphicFramePr>
        <p:xfrm>
          <a:off x="179512" y="1278231"/>
          <a:ext cx="8784976" cy="5522198"/>
        </p:xfrm>
        <a:graphic>
          <a:graphicData uri="http://schemas.openxmlformats.org/drawingml/2006/table">
            <a:tbl>
              <a:tblPr firstRow="1" bandRow="1">
                <a:tableStyleId>{5C22544A-7EE6-4342-B048-85BDC9FD1C3A}</a:tableStyleId>
              </a:tblPr>
              <a:tblGrid>
                <a:gridCol w="2196244"/>
                <a:gridCol w="2196244"/>
                <a:gridCol w="2196244"/>
                <a:gridCol w="2196244"/>
              </a:tblGrid>
              <a:tr h="2273419">
                <a:tc>
                  <a:txBody>
                    <a:bodyPr/>
                    <a:lstStyle/>
                    <a:p>
                      <a:endParaRPr lang="es-ES" dirty="0"/>
                    </a:p>
                  </a:txBody>
                  <a:tcPr>
                    <a:solidFill>
                      <a:schemeClr val="accent1">
                        <a:lumMod val="20000"/>
                        <a:lumOff val="80000"/>
                      </a:schemeClr>
                    </a:solidFill>
                  </a:tcPr>
                </a:tc>
                <a:tc>
                  <a:txBody>
                    <a:bodyPr/>
                    <a:lstStyle/>
                    <a:p>
                      <a:endParaRPr lang="es-ES" dirty="0"/>
                    </a:p>
                  </a:txBody>
                  <a:tcPr>
                    <a:solidFill>
                      <a:schemeClr val="accent1">
                        <a:lumMod val="20000"/>
                        <a:lumOff val="80000"/>
                      </a:schemeClr>
                    </a:solidFill>
                  </a:tcPr>
                </a:tc>
                <a:tc>
                  <a:txBody>
                    <a:bodyPr/>
                    <a:lstStyle/>
                    <a:p>
                      <a:endParaRPr lang="es-ES" dirty="0"/>
                    </a:p>
                  </a:txBody>
                  <a:tcPr>
                    <a:solidFill>
                      <a:schemeClr val="accent1">
                        <a:lumMod val="20000"/>
                        <a:lumOff val="80000"/>
                      </a:schemeClr>
                    </a:solidFill>
                  </a:tcPr>
                </a:tc>
                <a:tc>
                  <a:txBody>
                    <a:bodyPr/>
                    <a:lstStyle/>
                    <a:p>
                      <a:endParaRPr lang="es-ES" dirty="0"/>
                    </a:p>
                  </a:txBody>
                  <a:tcPr>
                    <a:solidFill>
                      <a:schemeClr val="accent1">
                        <a:lumMod val="20000"/>
                        <a:lumOff val="80000"/>
                      </a:schemeClr>
                    </a:solidFill>
                  </a:tcPr>
                </a:tc>
              </a:tr>
              <a:tr h="453414">
                <a:tc>
                  <a:txBody>
                    <a:bodyPr/>
                    <a:lstStyle/>
                    <a:p>
                      <a:pPr algn="ctr"/>
                      <a:r>
                        <a:rPr lang="es-ES" sz="1400" dirty="0" smtClean="0"/>
                        <a:t>Ejecución de un código secuencial</a:t>
                      </a:r>
                      <a:endParaRPr lang="es-ES" sz="1400" dirty="0"/>
                    </a:p>
                  </a:txBody>
                  <a:tcPr>
                    <a:solidFill>
                      <a:schemeClr val="accent2">
                        <a:lumMod val="20000"/>
                        <a:lumOff val="80000"/>
                      </a:schemeClr>
                    </a:solidFill>
                  </a:tcPr>
                </a:tc>
                <a:tc>
                  <a:txBody>
                    <a:bodyPr/>
                    <a:lstStyle/>
                    <a:p>
                      <a:pPr algn="ctr"/>
                      <a:r>
                        <a:rPr lang="es-ES" sz="1400" dirty="0" smtClean="0"/>
                        <a:t>Activación</a:t>
                      </a:r>
                    </a:p>
                    <a:p>
                      <a:pPr algn="ctr"/>
                      <a:r>
                        <a:rPr lang="es-ES" sz="1400" dirty="0" smtClean="0"/>
                        <a:t>Periódica</a:t>
                      </a:r>
                      <a:endParaRPr lang="es-ES" sz="1400" dirty="0"/>
                    </a:p>
                  </a:txBody>
                  <a:tcPr>
                    <a:solidFill>
                      <a:schemeClr val="accent2">
                        <a:lumMod val="20000"/>
                        <a:lumOff val="80000"/>
                      </a:schemeClr>
                    </a:solidFill>
                  </a:tcPr>
                </a:tc>
                <a:tc>
                  <a:txBody>
                    <a:bodyPr/>
                    <a:lstStyle/>
                    <a:p>
                      <a:pPr algn="ctr"/>
                      <a:r>
                        <a:rPr kumimoji="0" lang="es-ES" sz="1400" b="0" i="0" u="none" strike="noStrike" kern="1200" baseline="0" dirty="0" smtClean="0">
                          <a:solidFill>
                            <a:schemeClr val="dk1"/>
                          </a:solidFill>
                          <a:latin typeface="+mn-lt"/>
                          <a:ea typeface="+mn-ea"/>
                          <a:cs typeface="+mn-cs"/>
                        </a:rPr>
                        <a:t>Activación</a:t>
                      </a:r>
                    </a:p>
                    <a:p>
                      <a:pPr algn="ctr"/>
                      <a:r>
                        <a:rPr kumimoji="0" lang="es-ES" sz="1400" b="0" i="0" u="none" strike="noStrike" kern="1200" baseline="0" dirty="0" smtClean="0">
                          <a:solidFill>
                            <a:schemeClr val="dk1"/>
                          </a:solidFill>
                          <a:latin typeface="+mn-lt"/>
                          <a:ea typeface="+mn-ea"/>
                          <a:cs typeface="+mn-cs"/>
                        </a:rPr>
                        <a:t>Aperiódica</a:t>
                      </a:r>
                    </a:p>
                  </a:txBody>
                  <a:tcPr>
                    <a:solidFill>
                      <a:schemeClr val="accent2">
                        <a:lumMod val="20000"/>
                        <a:lumOff val="80000"/>
                      </a:schemeClr>
                    </a:solidFill>
                  </a:tcPr>
                </a:tc>
                <a:tc>
                  <a:txBody>
                    <a:bodyPr/>
                    <a:lstStyle/>
                    <a:p>
                      <a:pPr algn="ctr"/>
                      <a:r>
                        <a:rPr kumimoji="0" lang="es-ES" sz="1400" b="0" i="0" u="none" strike="noStrike" kern="1200" baseline="0" dirty="0" smtClean="0">
                          <a:solidFill>
                            <a:schemeClr val="dk1"/>
                          </a:solidFill>
                          <a:latin typeface="+mn-lt"/>
                          <a:ea typeface="+mn-ea"/>
                          <a:cs typeface="+mn-cs"/>
                        </a:rPr>
                        <a:t>Time-</a:t>
                      </a:r>
                      <a:r>
                        <a:rPr kumimoji="0" lang="es-ES" sz="1400" b="0" i="0" u="none" strike="noStrike" kern="1200" baseline="0" dirty="0" err="1" smtClean="0">
                          <a:solidFill>
                            <a:schemeClr val="dk1"/>
                          </a:solidFill>
                          <a:latin typeface="+mn-lt"/>
                          <a:ea typeface="+mn-ea"/>
                          <a:cs typeface="+mn-cs"/>
                        </a:rPr>
                        <a:t>out</a:t>
                      </a:r>
                      <a:r>
                        <a:rPr kumimoji="0" lang="es-ES" sz="1400" b="0" i="0" u="none" strike="noStrike" kern="1200" baseline="0" dirty="0" smtClean="0">
                          <a:solidFill>
                            <a:schemeClr val="dk1"/>
                          </a:solidFill>
                          <a:latin typeface="+mn-lt"/>
                          <a:ea typeface="+mn-ea"/>
                          <a:cs typeface="+mn-cs"/>
                        </a:rPr>
                        <a:t> en</a:t>
                      </a:r>
                    </a:p>
                    <a:p>
                      <a:pPr algn="ctr"/>
                      <a:r>
                        <a:rPr kumimoji="0" lang="es-ES" sz="1400" b="0" i="0" u="none" strike="noStrike" kern="1200" baseline="0" dirty="0" smtClean="0">
                          <a:solidFill>
                            <a:schemeClr val="dk1"/>
                          </a:solidFill>
                          <a:latin typeface="+mn-lt"/>
                          <a:ea typeface="+mn-ea"/>
                          <a:cs typeface="+mn-cs"/>
                        </a:rPr>
                        <a:t>Ejecución de Código</a:t>
                      </a:r>
                    </a:p>
                  </a:txBody>
                  <a:tcPr>
                    <a:solidFill>
                      <a:schemeClr val="accent2">
                        <a:lumMod val="20000"/>
                        <a:lumOff val="80000"/>
                      </a:schemeClr>
                    </a:solidFill>
                  </a:tcPr>
                </a:tc>
              </a:tr>
              <a:tr h="2273419">
                <a:tc>
                  <a:txBody>
                    <a:bodyPr/>
                    <a:lstStyle/>
                    <a:p>
                      <a:endParaRPr lang="es-ES" dirty="0"/>
                    </a:p>
                  </a:txBody>
                  <a:tcPr>
                    <a:solidFill>
                      <a:schemeClr val="accent1">
                        <a:lumMod val="20000"/>
                        <a:lumOff val="80000"/>
                      </a:schemeClr>
                    </a:solidFill>
                  </a:tcPr>
                </a:tc>
                <a:tc>
                  <a:txBody>
                    <a:bodyPr/>
                    <a:lstStyle/>
                    <a:p>
                      <a:endParaRPr lang="es-ES" dirty="0"/>
                    </a:p>
                  </a:txBody>
                  <a:tcPr>
                    <a:solidFill>
                      <a:schemeClr val="accent1">
                        <a:lumMod val="20000"/>
                        <a:lumOff val="80000"/>
                      </a:schemeClr>
                    </a:solidFill>
                  </a:tcPr>
                </a:tc>
                <a:tc>
                  <a:txBody>
                    <a:bodyPr/>
                    <a:lstStyle/>
                    <a:p>
                      <a:endParaRPr lang="es-ES" dirty="0"/>
                    </a:p>
                  </a:txBody>
                  <a:tcPr>
                    <a:solidFill>
                      <a:schemeClr val="accent1">
                        <a:lumMod val="20000"/>
                        <a:lumOff val="80000"/>
                      </a:schemeClr>
                    </a:solidFill>
                  </a:tcPr>
                </a:tc>
                <a:tc>
                  <a:txBody>
                    <a:bodyPr/>
                    <a:lstStyle/>
                    <a:p>
                      <a:endParaRPr lang="es-ES" dirty="0"/>
                    </a:p>
                  </a:txBody>
                  <a:tcPr>
                    <a:solidFill>
                      <a:schemeClr val="accent1">
                        <a:lumMod val="20000"/>
                        <a:lumOff val="80000"/>
                      </a:schemeClr>
                    </a:solidFill>
                  </a:tcPr>
                </a:tc>
              </a:tr>
              <a:tr h="422145">
                <a:tc>
                  <a:txBody>
                    <a:bodyPr/>
                    <a:lstStyle/>
                    <a:p>
                      <a:pPr algn="ctr"/>
                      <a:r>
                        <a:rPr kumimoji="0" lang="es-ES" sz="1200" b="0" i="0" u="none" strike="noStrike" kern="1200" baseline="0" dirty="0" smtClean="0">
                          <a:solidFill>
                            <a:schemeClr val="dk1"/>
                          </a:solidFill>
                          <a:latin typeface="+mn-lt"/>
                          <a:ea typeface="+mn-ea"/>
                          <a:cs typeface="+mn-cs"/>
                        </a:rPr>
                        <a:t>Transferencia  Asíncrona</a:t>
                      </a:r>
                    </a:p>
                    <a:p>
                      <a:pPr algn="ctr"/>
                      <a:r>
                        <a:rPr kumimoji="0" lang="es-ES" sz="1200" b="0" i="0" u="none" strike="noStrike" kern="1200" baseline="0" dirty="0" smtClean="0">
                          <a:solidFill>
                            <a:schemeClr val="dk1"/>
                          </a:solidFill>
                          <a:latin typeface="+mn-lt"/>
                          <a:ea typeface="+mn-ea"/>
                          <a:cs typeface="+mn-cs"/>
                        </a:rPr>
                        <a:t>De control</a:t>
                      </a:r>
                    </a:p>
                  </a:txBody>
                  <a:tcPr>
                    <a:solidFill>
                      <a:schemeClr val="accent2">
                        <a:lumMod val="20000"/>
                        <a:lumOff val="80000"/>
                      </a:schemeClr>
                    </a:solidFill>
                  </a:tcPr>
                </a:tc>
                <a:tc>
                  <a:txBody>
                    <a:bodyPr/>
                    <a:lstStyle/>
                    <a:p>
                      <a:pPr algn="ctr"/>
                      <a:r>
                        <a:rPr kumimoji="0" lang="es-ES" sz="1200" b="0" i="0" u="none" strike="noStrike" kern="1200" baseline="0" dirty="0" smtClean="0">
                          <a:solidFill>
                            <a:schemeClr val="dk1"/>
                          </a:solidFill>
                          <a:latin typeface="+mn-lt"/>
                          <a:ea typeface="+mn-ea"/>
                          <a:cs typeface="+mn-cs"/>
                        </a:rPr>
                        <a:t>Time-</a:t>
                      </a:r>
                      <a:r>
                        <a:rPr kumimoji="0" lang="es-ES" sz="1200" b="0" i="0" u="none" strike="noStrike" kern="1200" baseline="0" dirty="0" err="1" smtClean="0">
                          <a:solidFill>
                            <a:schemeClr val="dk1"/>
                          </a:solidFill>
                          <a:latin typeface="+mn-lt"/>
                          <a:ea typeface="+mn-ea"/>
                          <a:cs typeface="+mn-cs"/>
                        </a:rPr>
                        <a:t>out</a:t>
                      </a:r>
                      <a:r>
                        <a:rPr kumimoji="0" lang="es-ES" sz="1200" b="0" i="0" u="none" strike="noStrike" kern="1200" baseline="0" dirty="0" smtClean="0">
                          <a:solidFill>
                            <a:schemeClr val="dk1"/>
                          </a:solidFill>
                          <a:latin typeface="+mn-lt"/>
                          <a:ea typeface="+mn-ea"/>
                          <a:cs typeface="+mn-cs"/>
                        </a:rPr>
                        <a:t> en Comunicación</a:t>
                      </a:r>
                    </a:p>
                    <a:p>
                      <a:pPr algn="ctr"/>
                      <a:endParaRPr lang="es-ES" sz="1200" dirty="0"/>
                    </a:p>
                  </a:txBody>
                  <a:tcPr>
                    <a:solidFill>
                      <a:schemeClr val="accent2">
                        <a:lumMod val="20000"/>
                        <a:lumOff val="80000"/>
                      </a:schemeClr>
                    </a:solidFill>
                  </a:tcPr>
                </a:tc>
                <a:tc>
                  <a:txBody>
                    <a:bodyPr/>
                    <a:lstStyle/>
                    <a:p>
                      <a:endParaRPr lang="es-ES" dirty="0"/>
                    </a:p>
                  </a:txBody>
                  <a:tcPr>
                    <a:solidFill>
                      <a:schemeClr val="accent2">
                        <a:lumMod val="20000"/>
                        <a:lumOff val="80000"/>
                      </a:schemeClr>
                    </a:solidFill>
                  </a:tcPr>
                </a:tc>
                <a:tc>
                  <a:txBody>
                    <a:bodyPr/>
                    <a:lstStyle/>
                    <a:p>
                      <a:endParaRPr lang="es-ES" dirty="0"/>
                    </a:p>
                  </a:txBody>
                  <a:tcPr>
                    <a:solidFill>
                      <a:schemeClr val="accent2">
                        <a:lumMod val="20000"/>
                        <a:lumOff val="80000"/>
                      </a:schemeClr>
                    </a:solidFill>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04864"/>
            <a:ext cx="20002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666701"/>
            <a:ext cx="19240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1727076"/>
            <a:ext cx="187642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6256" y="2050926"/>
            <a:ext cx="183832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353" y="4653136"/>
            <a:ext cx="17526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1868" y="4634086"/>
            <a:ext cx="18859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263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Modelado de situaciones habituales</a:t>
            </a:r>
            <a:r>
              <a:rPr lang="es-ES" dirty="0" smtClean="0"/>
              <a:t>.</a:t>
            </a:r>
            <a:endParaRPr lang="es-ES" dirty="0"/>
          </a:p>
        </p:txBody>
      </p:sp>
      <p:sp>
        <p:nvSpPr>
          <p:cNvPr id="3" name="2 Marcador de contenido"/>
          <p:cNvSpPr>
            <a:spLocks noGrp="1"/>
          </p:cNvSpPr>
          <p:nvPr>
            <p:ph sz="quarter" idx="1"/>
          </p:nvPr>
        </p:nvSpPr>
        <p:spPr>
          <a:xfrm>
            <a:off x="301752" y="1527048"/>
            <a:ext cx="5494384" cy="4278216"/>
          </a:xfrm>
        </p:spPr>
        <p:txBody>
          <a:bodyPr>
            <a:normAutofit/>
          </a:bodyPr>
          <a:lstStyle/>
          <a:p>
            <a:pPr marL="0" indent="0" algn="ctr">
              <a:buNone/>
            </a:pPr>
            <a:r>
              <a:rPr lang="es-ES" i="1" dirty="0"/>
              <a:t>Ejecución de código </a:t>
            </a:r>
            <a:r>
              <a:rPr lang="es-ES" i="1" dirty="0" smtClean="0"/>
              <a:t>secuencial</a:t>
            </a:r>
          </a:p>
          <a:p>
            <a:pPr lvl="1"/>
            <a:r>
              <a:rPr lang="es-ES" dirty="0" smtClean="0">
                <a:solidFill>
                  <a:schemeClr val="tx1"/>
                </a:solidFill>
              </a:rPr>
              <a:t>El </a:t>
            </a:r>
            <a:r>
              <a:rPr lang="es-ES" dirty="0">
                <a:solidFill>
                  <a:schemeClr val="tx1"/>
                </a:solidFill>
              </a:rPr>
              <a:t>uso de intervalos temporales asociados a las </a:t>
            </a:r>
            <a:r>
              <a:rPr lang="es-ES" dirty="0" smtClean="0">
                <a:solidFill>
                  <a:schemeClr val="tx1"/>
                </a:solidFill>
              </a:rPr>
              <a:t>transiciones permite </a:t>
            </a:r>
            <a:r>
              <a:rPr lang="es-ES" dirty="0">
                <a:solidFill>
                  <a:schemeClr val="tx1"/>
                </a:solidFill>
              </a:rPr>
              <a:t>la </a:t>
            </a:r>
            <a:r>
              <a:rPr lang="es-ES" dirty="0" smtClean="0">
                <a:solidFill>
                  <a:schemeClr val="tx1"/>
                </a:solidFill>
              </a:rPr>
              <a:t>representación </a:t>
            </a:r>
            <a:r>
              <a:rPr lang="es-ES" dirty="0">
                <a:solidFill>
                  <a:schemeClr val="tx1"/>
                </a:solidFill>
              </a:rPr>
              <a:t>de </a:t>
            </a:r>
            <a:r>
              <a:rPr lang="es-ES" dirty="0" smtClean="0">
                <a:solidFill>
                  <a:schemeClr val="tx1"/>
                </a:solidFill>
              </a:rPr>
              <a:t>código </a:t>
            </a:r>
            <a:r>
              <a:rPr lang="es-ES" dirty="0">
                <a:solidFill>
                  <a:schemeClr val="tx1"/>
                </a:solidFill>
              </a:rPr>
              <a:t>cuyo tiempo de </a:t>
            </a:r>
            <a:r>
              <a:rPr lang="es-ES" dirty="0" smtClean="0">
                <a:solidFill>
                  <a:schemeClr val="tx1"/>
                </a:solidFill>
              </a:rPr>
              <a:t>ejecución </a:t>
            </a:r>
            <a:r>
              <a:rPr lang="es-ES" dirty="0">
                <a:solidFill>
                  <a:schemeClr val="tx1"/>
                </a:solidFill>
              </a:rPr>
              <a:t>dependa del estado o de </a:t>
            </a:r>
            <a:r>
              <a:rPr lang="es-ES" dirty="0" smtClean="0">
                <a:solidFill>
                  <a:schemeClr val="tx1"/>
                </a:solidFill>
              </a:rPr>
              <a:t>entradas </a:t>
            </a:r>
            <a:r>
              <a:rPr lang="es-ES" dirty="0">
                <a:solidFill>
                  <a:schemeClr val="tx1"/>
                </a:solidFill>
              </a:rPr>
              <a:t>del sistema</a:t>
            </a:r>
            <a:r>
              <a:rPr lang="es-ES" dirty="0" smtClean="0">
                <a:solidFill>
                  <a:schemeClr val="tx1"/>
                </a:solidFill>
              </a:rPr>
              <a:t>.</a:t>
            </a:r>
          </a:p>
          <a:p>
            <a:pPr lvl="1"/>
            <a:r>
              <a:rPr lang="es-ES" sz="1600" dirty="0">
                <a:solidFill>
                  <a:schemeClr val="tx1"/>
                </a:solidFill>
              </a:rPr>
              <a:t>La </a:t>
            </a:r>
            <a:r>
              <a:rPr lang="es-ES" sz="1600" dirty="0" smtClean="0">
                <a:solidFill>
                  <a:schemeClr val="tx1"/>
                </a:solidFill>
              </a:rPr>
              <a:t>ejecución </a:t>
            </a:r>
            <a:r>
              <a:rPr lang="es-ES" sz="1600" dirty="0">
                <a:solidFill>
                  <a:schemeClr val="tx1"/>
                </a:solidFill>
              </a:rPr>
              <a:t>de todos los elementos en su peor caso no equivale al peor caso de </a:t>
            </a:r>
            <a:r>
              <a:rPr lang="es-ES" sz="1600" dirty="0" smtClean="0">
                <a:solidFill>
                  <a:schemeClr val="tx1"/>
                </a:solidFill>
              </a:rPr>
              <a:t>ejecución</a:t>
            </a:r>
            <a:r>
              <a:rPr lang="es-ES" sz="1600" dirty="0">
                <a:solidFill>
                  <a:schemeClr val="tx1"/>
                </a:solidFill>
              </a:rPr>
              <a:t> </a:t>
            </a:r>
            <a:r>
              <a:rPr lang="es-ES" sz="1600" dirty="0" smtClean="0">
                <a:solidFill>
                  <a:schemeClr val="tx1"/>
                </a:solidFill>
              </a:rPr>
              <a:t>del </a:t>
            </a:r>
            <a:r>
              <a:rPr lang="es-ES" sz="1600" dirty="0">
                <a:solidFill>
                  <a:schemeClr val="tx1"/>
                </a:solidFill>
              </a:rPr>
              <a:t>sistema completo. Si el tiempo de </a:t>
            </a:r>
            <a:r>
              <a:rPr lang="es-ES" sz="1600" dirty="0" smtClean="0">
                <a:solidFill>
                  <a:schemeClr val="tx1"/>
                </a:solidFill>
              </a:rPr>
              <a:t>ejecución </a:t>
            </a:r>
            <a:r>
              <a:rPr lang="es-ES" sz="1600" dirty="0">
                <a:solidFill>
                  <a:schemeClr val="tx1"/>
                </a:solidFill>
              </a:rPr>
              <a:t>de la </a:t>
            </a:r>
            <a:r>
              <a:rPr lang="es-ES" sz="1600" dirty="0" smtClean="0">
                <a:solidFill>
                  <a:schemeClr val="tx1"/>
                </a:solidFill>
              </a:rPr>
              <a:t>transición </a:t>
            </a:r>
            <a:r>
              <a:rPr lang="es-ES" sz="1600" dirty="0">
                <a:solidFill>
                  <a:schemeClr val="tx1"/>
                </a:solidFill>
              </a:rPr>
              <a:t>T es el de peor caso (10 u.t.) </a:t>
            </a:r>
            <a:r>
              <a:rPr lang="es-ES" sz="1600" dirty="0" smtClean="0">
                <a:solidFill>
                  <a:schemeClr val="tx1"/>
                </a:solidFill>
              </a:rPr>
              <a:t>la red </a:t>
            </a:r>
            <a:r>
              <a:rPr lang="es-ES" sz="1600" dirty="0">
                <a:solidFill>
                  <a:schemeClr val="tx1"/>
                </a:solidFill>
              </a:rPr>
              <a:t>se </a:t>
            </a:r>
            <a:r>
              <a:rPr lang="es-ES" sz="1600" dirty="0" smtClean="0">
                <a:solidFill>
                  <a:schemeClr val="tx1"/>
                </a:solidFill>
              </a:rPr>
              <a:t>ejecutara </a:t>
            </a:r>
            <a:r>
              <a:rPr lang="es-ES" sz="1600" dirty="0">
                <a:solidFill>
                  <a:schemeClr val="tx1"/>
                </a:solidFill>
              </a:rPr>
              <a:t>en 20 u.t.; sin embargo, si el tiempo es el de mejor caso (4 u.t.), la red </a:t>
            </a:r>
            <a:r>
              <a:rPr lang="es-ES" sz="1600" dirty="0" smtClean="0">
                <a:solidFill>
                  <a:schemeClr val="tx1"/>
                </a:solidFill>
              </a:rPr>
              <a:t>tardará 24 u.t</a:t>
            </a:r>
            <a:r>
              <a:rPr lang="es-ES" sz="1600" dirty="0">
                <a:solidFill>
                  <a:schemeClr val="tx1"/>
                </a:solidFill>
              </a:rPr>
              <a:t>.</a:t>
            </a:r>
          </a:p>
          <a:p>
            <a:endParaRPr lang="es-ES" dirty="0"/>
          </a:p>
          <a:p>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1399137"/>
            <a:ext cx="2658616" cy="5337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5368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Restricciones del Modelo</a:t>
            </a:r>
            <a:endParaRPr lang="es-ES" dirty="0"/>
          </a:p>
        </p:txBody>
      </p:sp>
      <mc:AlternateContent xmlns:mc="http://schemas.openxmlformats.org/markup-compatibility/2006" xmlns:a14="http://schemas.microsoft.com/office/drawing/2010/main">
        <mc:Choice Requires="a14">
          <p:sp>
            <p:nvSpPr>
              <p:cNvPr id="3" name="2 Marcador de contenido"/>
              <p:cNvSpPr>
                <a:spLocks noGrp="1"/>
              </p:cNvSpPr>
              <p:nvPr>
                <p:ph sz="quarter" idx="1"/>
              </p:nvPr>
            </p:nvSpPr>
            <p:spPr>
              <a:xfrm>
                <a:off x="107504" y="1412776"/>
                <a:ext cx="8806752" cy="5142312"/>
              </a:xfrm>
            </p:spPr>
            <p:txBody>
              <a:bodyPr>
                <a:normAutofit fontScale="70000" lnSpcReduction="20000"/>
              </a:bodyPr>
              <a:lstStyle/>
              <a:p>
                <a:r>
                  <a:rPr lang="es-ES" dirty="0" smtClean="0"/>
                  <a:t>Peso de los arcos: Con peso unitario o entro</a:t>
                </a:r>
              </a:p>
              <a:p>
                <a:pPr lvl="1"/>
                <a:r>
                  <a:rPr lang="es-ES" sz="1300" dirty="0" smtClean="0"/>
                  <a:t>  </a:t>
                </a:r>
              </a:p>
              <a:p>
                <a:r>
                  <a:rPr lang="es-ES" dirty="0" smtClean="0"/>
                  <a:t>Arco Inhibidor (si o no)</a:t>
                </a:r>
              </a:p>
              <a:p>
                <a:pPr lvl="1"/>
                <a:r>
                  <a:rPr lang="es-ES" sz="1100" dirty="0" smtClean="0"/>
                  <a:t> </a:t>
                </a:r>
                <a:r>
                  <a:rPr lang="es-ES" dirty="0" smtClean="0"/>
                  <a:t> </a:t>
                </a:r>
              </a:p>
              <a:p>
                <a:r>
                  <a:rPr lang="es-ES" dirty="0" smtClean="0"/>
                  <a:t>Plaza limitada (si o no)</a:t>
                </a:r>
              </a:p>
              <a:p>
                <a:pPr lvl="1"/>
                <a:r>
                  <a:rPr lang="es-ES" sz="1100" dirty="0" smtClean="0"/>
                  <a:t>  </a:t>
                </a:r>
              </a:p>
              <a:p>
                <a:r>
                  <a:rPr lang="es-ES" dirty="0" smtClean="0"/>
                  <a:t>Que las transiciones puedan ser disparada al menos una vez</a:t>
                </a:r>
              </a:p>
              <a:p>
                <a:pPr lvl="1"/>
                <a:r>
                  <a:rPr lang="es-ES" dirty="0" smtClean="0">
                    <a:solidFill>
                      <a:srgbClr val="C00000"/>
                    </a:solidFill>
                  </a:rPr>
                  <a:t>Permite que todas las partes del sistema sean ejecutables y</a:t>
                </a:r>
              </a:p>
              <a:p>
                <a:pPr lvl="1"/>
                <a:r>
                  <a:rPr lang="es-ES" dirty="0" smtClean="0">
                    <a:solidFill>
                      <a:srgbClr val="C00000"/>
                    </a:solidFill>
                  </a:rPr>
                  <a:t>permite modelar las condiciones iniciales (con plaza iniciada a uno) y de finalización (con plaza limitada en uno)</a:t>
                </a:r>
              </a:p>
              <a:p>
                <a:r>
                  <a:rPr lang="es-ES" dirty="0" smtClean="0"/>
                  <a:t>Grado de sensibilidad de la transición</a:t>
                </a:r>
              </a:p>
              <a:p>
                <a:pPr lvl="1"/>
                <a:r>
                  <a:rPr lang="es-ES" dirty="0" smtClean="0">
                    <a:solidFill>
                      <a:srgbClr val="C00000"/>
                    </a:solidFill>
                  </a:rPr>
                  <a:t>Uno, sistemas secuenciales sin código reentrante</a:t>
                </a:r>
              </a:p>
              <a:p>
                <a:pPr lvl="1"/>
                <a:r>
                  <a:rPr lang="es-ES" dirty="0" smtClean="0">
                    <a:solidFill>
                      <a:srgbClr val="C00000"/>
                    </a:solidFill>
                  </a:rPr>
                  <a:t>Dos, sistema paralelo con código reentrante </a:t>
                </a:r>
              </a:p>
              <a:p>
                <a:pPr lvl="1"/>
                <a:r>
                  <a:rPr lang="es-ES" dirty="0" smtClean="0">
                    <a:solidFill>
                      <a:srgbClr val="C00000"/>
                    </a:solidFill>
                  </a:rPr>
                  <a:t>Mas de dos …</a:t>
                </a:r>
              </a:p>
              <a:p>
                <a:r>
                  <a:rPr lang="es-ES" dirty="0" smtClean="0"/>
                  <a:t>Transiciones con y sin lugares de entrada</a:t>
                </a:r>
              </a:p>
              <a:p>
                <a:pPr lvl="1"/>
                <a:r>
                  <a:rPr lang="es-ES" dirty="0" smtClean="0">
                    <a:solidFill>
                      <a:srgbClr val="C00000"/>
                    </a:solidFill>
                  </a:rPr>
                  <a:t>Transiciones que pueden ser disparadas para introducir marcas en el sistema (si o no)</a:t>
                </a:r>
              </a:p>
              <a:p>
                <a:r>
                  <a:rPr lang="es-ES" dirty="0" smtClean="0"/>
                  <a:t>Cada lugar puede tener</a:t>
                </a:r>
              </a:p>
              <a:p>
                <a:pPr lvl="1"/>
                <a:r>
                  <a:rPr lang="es-ES" dirty="0" smtClean="0">
                    <a:solidFill>
                      <a:srgbClr val="C00000"/>
                    </a:solidFill>
                  </a:rPr>
                  <a:t>Una transición CODE de salida, esto modela que un sistema no ejecute simultáneamente dos códigos distintos</a:t>
                </a:r>
              </a:p>
              <a:p>
                <a:pPr lvl="1"/>
                <a:r>
                  <a:rPr lang="es-ES" dirty="0" smtClean="0">
                    <a:solidFill>
                      <a:srgbClr val="C00000"/>
                    </a:solidFill>
                  </a:rPr>
                  <a:t>Mas de un TIME donde</a:t>
                </a:r>
                <a14:m>
                  <m:oMath xmlns:m="http://schemas.openxmlformats.org/officeDocument/2006/math">
                    <m:d>
                      <m:dPr>
                        <m:begChr m:val="["/>
                        <m:endChr m:val="]"/>
                        <m:ctrlPr>
                          <a:rPr lang="es-ES" i="1" smtClean="0">
                            <a:solidFill>
                              <a:srgbClr val="C00000"/>
                            </a:solidFill>
                            <a:latin typeface="Cambria Math"/>
                          </a:rPr>
                        </m:ctrlPr>
                      </m:dPr>
                      <m:e>
                        <m:r>
                          <a:rPr lang="es-ES" i="1" smtClean="0">
                            <a:solidFill>
                              <a:srgbClr val="C00000"/>
                            </a:solidFill>
                            <a:latin typeface="Cambria Math"/>
                            <a:ea typeface="Cambria Math"/>
                          </a:rPr>
                          <m:t>𝛼</m:t>
                        </m:r>
                        <m:r>
                          <a:rPr lang="es-ES" b="0" i="1" smtClean="0">
                            <a:solidFill>
                              <a:srgbClr val="C00000"/>
                            </a:solidFill>
                            <a:latin typeface="Cambria Math"/>
                            <a:ea typeface="Cambria Math"/>
                          </a:rPr>
                          <m:t>, </m:t>
                        </m:r>
                        <m:r>
                          <a:rPr lang="es-ES" b="0" i="1" smtClean="0">
                            <a:solidFill>
                              <a:srgbClr val="C00000"/>
                            </a:solidFill>
                            <a:latin typeface="Cambria Math"/>
                            <a:ea typeface="Cambria Math"/>
                          </a:rPr>
                          <m:t>𝛼</m:t>
                        </m:r>
                      </m:e>
                    </m:d>
                  </m:oMath>
                </a14:m>
                <a:r>
                  <a:rPr lang="es-ES" dirty="0" smtClean="0">
                    <a:solidFill>
                      <a:srgbClr val="C00000"/>
                    </a:solidFill>
                  </a:rPr>
                  <a:t> y se cumple que </a:t>
                </a:r>
                <a14:m>
                  <m:oMath xmlns:m="http://schemas.openxmlformats.org/officeDocument/2006/math">
                    <m:r>
                      <a:rPr lang="es-ES" i="1" smtClean="0">
                        <a:solidFill>
                          <a:srgbClr val="C00000"/>
                        </a:solidFill>
                        <a:latin typeface="Cambria Math"/>
                        <a:ea typeface="Cambria Math"/>
                      </a:rPr>
                      <m:t>𝛼</m:t>
                    </m:r>
                    <m:r>
                      <a:rPr lang="es-ES" i="1" smtClean="0">
                        <a:solidFill>
                          <a:srgbClr val="C00000"/>
                        </a:solidFill>
                        <a:latin typeface="Cambria Math"/>
                        <a:ea typeface="Cambria Math"/>
                      </a:rPr>
                      <m:t>&gt;0</m:t>
                    </m:r>
                  </m:oMath>
                </a14:m>
                <a:endParaRPr lang="es-ES" dirty="0" smtClean="0">
                  <a:solidFill>
                    <a:srgbClr val="C00000"/>
                  </a:solidFill>
                </a:endParaRPr>
              </a:p>
              <a:p>
                <a:pPr lvl="1"/>
                <a:r>
                  <a:rPr lang="es-ES" dirty="0" smtClean="0">
                    <a:solidFill>
                      <a:srgbClr val="C00000"/>
                    </a:solidFill>
                  </a:rPr>
                  <a:t>Mas de un SYSCO </a:t>
                </a:r>
                <a14:m>
                  <m:oMath xmlns:m="http://schemas.openxmlformats.org/officeDocument/2006/math">
                    <m:d>
                      <m:dPr>
                        <m:begChr m:val="["/>
                        <m:endChr m:val="]"/>
                        <m:ctrlPr>
                          <a:rPr lang="es-ES" i="1" smtClean="0">
                            <a:solidFill>
                              <a:srgbClr val="C00000"/>
                            </a:solidFill>
                            <a:latin typeface="Cambria Math"/>
                          </a:rPr>
                        </m:ctrlPr>
                      </m:dPr>
                      <m:e>
                        <m:r>
                          <a:rPr lang="es-ES" b="0" i="1" smtClean="0">
                            <a:solidFill>
                              <a:srgbClr val="C00000"/>
                            </a:solidFill>
                            <a:latin typeface="Cambria Math"/>
                          </a:rPr>
                          <m:t>0, 0</m:t>
                        </m:r>
                      </m:e>
                    </m:d>
                  </m:oMath>
                </a14:m>
                <a:endParaRPr lang="es-ES" dirty="0" smtClean="0">
                  <a:solidFill>
                    <a:srgbClr val="C00000"/>
                  </a:solidFill>
                </a:endParaRPr>
              </a:p>
              <a:p>
                <a:endParaRPr lang="es-ES" dirty="0" smtClean="0">
                  <a:solidFill>
                    <a:srgbClr val="C00000"/>
                  </a:solidFill>
                </a:endParaRPr>
              </a:p>
              <a:p>
                <a:pPr lvl="1"/>
                <a:endParaRPr lang="es-ES" dirty="0" smtClean="0"/>
              </a:p>
              <a:p>
                <a:endParaRPr lang="es-ES" dirty="0" smtClean="0"/>
              </a:p>
              <a:p>
                <a:endParaRPr lang="es-ES" dirty="0" smtClean="0"/>
              </a:p>
              <a:p>
                <a:endParaRPr lang="es-ES" dirty="0"/>
              </a:p>
            </p:txBody>
          </p:sp>
        </mc:Choice>
        <mc:Fallback xmlns="">
          <p:sp>
            <p:nvSpPr>
              <p:cNvPr id="3" name="2 Marcador de contenido"/>
              <p:cNvSpPr>
                <a:spLocks noGrp="1" noRot="1" noChangeAspect="1" noMove="1" noResize="1" noEditPoints="1" noAdjustHandles="1" noChangeArrowheads="1" noChangeShapeType="1" noTextEdit="1"/>
              </p:cNvSpPr>
              <p:nvPr>
                <p:ph sz="quarter" idx="1"/>
              </p:nvPr>
            </p:nvSpPr>
            <p:spPr>
              <a:xfrm>
                <a:off x="107504" y="1412776"/>
                <a:ext cx="8806752" cy="5142312"/>
              </a:xfrm>
              <a:blipFill rotWithShape="1">
                <a:blip r:embed="rId2"/>
                <a:stretch>
                  <a:fillRect l="-277" t="-1779"/>
                </a:stretch>
              </a:blipFill>
            </p:spPr>
            <p:txBody>
              <a:bodyPr/>
              <a:lstStyle/>
              <a:p>
                <a:r>
                  <a:rPr lang="es-ES">
                    <a:noFill/>
                  </a:rPr>
                  <a:t> </a:t>
                </a:r>
              </a:p>
            </p:txBody>
          </p:sp>
        </mc:Fallback>
      </mc:AlternateContent>
    </p:spTree>
    <p:extLst>
      <p:ext uri="{BB962C8B-B14F-4D97-AF65-F5344CB8AC3E}">
        <p14:creationId xmlns:p14="http://schemas.microsoft.com/office/powerpoint/2010/main" val="3124123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Ejemplos de </a:t>
            </a:r>
            <a:r>
              <a:rPr lang="es-ES" dirty="0" smtClean="0"/>
              <a:t>modelado</a:t>
            </a:r>
            <a:endParaRPr lang="es-ES" dirty="0"/>
          </a:p>
        </p:txBody>
      </p:sp>
      <p:sp>
        <p:nvSpPr>
          <p:cNvPr id="3" name="2 Marcador de contenido"/>
          <p:cNvSpPr>
            <a:spLocks noGrp="1"/>
          </p:cNvSpPr>
          <p:nvPr>
            <p:ph sz="quarter" idx="1"/>
          </p:nvPr>
        </p:nvSpPr>
        <p:spPr>
          <a:xfrm>
            <a:off x="107504" y="1340768"/>
            <a:ext cx="3312368" cy="5256584"/>
          </a:xfrm>
        </p:spPr>
        <p:txBody>
          <a:bodyPr>
            <a:normAutofit fontScale="77500" lnSpcReduction="20000"/>
          </a:bodyPr>
          <a:lstStyle/>
          <a:p>
            <a:r>
              <a:rPr lang="es-ES" dirty="0"/>
              <a:t>L</a:t>
            </a:r>
            <a:r>
              <a:rPr lang="es-ES" dirty="0" smtClean="0"/>
              <a:t>a figura modela </a:t>
            </a:r>
            <a:r>
              <a:rPr lang="es-ES" dirty="0"/>
              <a:t>un fragmento </a:t>
            </a:r>
            <a:r>
              <a:rPr lang="es-ES" dirty="0" smtClean="0"/>
              <a:t>de un </a:t>
            </a:r>
            <a:r>
              <a:rPr lang="es-ES" dirty="0"/>
              <a:t>sistema de </a:t>
            </a:r>
            <a:r>
              <a:rPr lang="es-ES" dirty="0" smtClean="0"/>
              <a:t>RT compuesto por: </a:t>
            </a:r>
          </a:p>
          <a:p>
            <a:pPr lvl="1"/>
            <a:r>
              <a:rPr lang="es-ES" dirty="0" smtClean="0">
                <a:solidFill>
                  <a:srgbClr val="C00000"/>
                </a:solidFill>
              </a:rPr>
              <a:t>Un </a:t>
            </a:r>
            <a:r>
              <a:rPr lang="es-ES" dirty="0">
                <a:solidFill>
                  <a:srgbClr val="C00000"/>
                </a:solidFill>
              </a:rPr>
              <a:t>proceso </a:t>
            </a:r>
            <a:r>
              <a:rPr lang="es-ES" dirty="0" smtClean="0">
                <a:solidFill>
                  <a:srgbClr val="C00000"/>
                </a:solidFill>
              </a:rPr>
              <a:t>periódico </a:t>
            </a:r>
            <a:r>
              <a:rPr lang="es-ES" dirty="0">
                <a:solidFill>
                  <a:srgbClr val="C00000"/>
                </a:solidFill>
              </a:rPr>
              <a:t>(T= 100 u.t</a:t>
            </a:r>
            <a:r>
              <a:rPr lang="es-ES" dirty="0" smtClean="0">
                <a:solidFill>
                  <a:srgbClr val="C00000"/>
                </a:solidFill>
              </a:rPr>
              <a:t>.)</a:t>
            </a:r>
          </a:p>
          <a:p>
            <a:pPr lvl="1"/>
            <a:r>
              <a:rPr lang="es-ES" sz="1000" dirty="0" smtClean="0">
                <a:solidFill>
                  <a:srgbClr val="C00000"/>
                </a:solidFill>
              </a:rPr>
              <a:t>   </a:t>
            </a:r>
          </a:p>
          <a:p>
            <a:pPr lvl="1"/>
            <a:r>
              <a:rPr lang="es-ES" dirty="0">
                <a:solidFill>
                  <a:srgbClr val="C00000"/>
                </a:solidFill>
              </a:rPr>
              <a:t>El proceso </a:t>
            </a:r>
            <a:r>
              <a:rPr lang="es-ES" dirty="0" smtClean="0">
                <a:solidFill>
                  <a:srgbClr val="C00000"/>
                </a:solidFill>
              </a:rPr>
              <a:t>adquiere un </a:t>
            </a:r>
            <a:r>
              <a:rPr lang="es-ES" dirty="0">
                <a:solidFill>
                  <a:srgbClr val="C00000"/>
                </a:solidFill>
              </a:rPr>
              <a:t>recurso </a:t>
            </a:r>
            <a:r>
              <a:rPr lang="es-ES" dirty="0" smtClean="0">
                <a:solidFill>
                  <a:srgbClr val="C00000"/>
                </a:solidFill>
              </a:rPr>
              <a:t>para su ejecución ( código, CODE</a:t>
            </a:r>
            <a:r>
              <a:rPr lang="es-ES" dirty="0">
                <a:solidFill>
                  <a:srgbClr val="C00000"/>
                </a:solidFill>
              </a:rPr>
              <a:t>) que tiene un </a:t>
            </a:r>
            <a:r>
              <a:rPr lang="es-ES" dirty="0" err="1">
                <a:solidFill>
                  <a:srgbClr val="C00000"/>
                </a:solidFill>
              </a:rPr>
              <a:t>timeout</a:t>
            </a:r>
            <a:r>
              <a:rPr lang="es-ES" dirty="0">
                <a:solidFill>
                  <a:srgbClr val="C00000"/>
                </a:solidFill>
              </a:rPr>
              <a:t> </a:t>
            </a:r>
            <a:r>
              <a:rPr lang="es-ES" dirty="0" smtClean="0">
                <a:solidFill>
                  <a:srgbClr val="C00000"/>
                </a:solidFill>
              </a:rPr>
              <a:t> T.O.1= 75 u.t. Tras </a:t>
            </a:r>
            <a:r>
              <a:rPr lang="es-ES" dirty="0">
                <a:solidFill>
                  <a:srgbClr val="C00000"/>
                </a:solidFill>
              </a:rPr>
              <a:t>la </a:t>
            </a:r>
            <a:r>
              <a:rPr lang="es-ES" dirty="0" smtClean="0">
                <a:solidFill>
                  <a:srgbClr val="C00000"/>
                </a:solidFill>
              </a:rPr>
              <a:t>ejecución </a:t>
            </a:r>
            <a:r>
              <a:rPr lang="es-ES" dirty="0">
                <a:solidFill>
                  <a:srgbClr val="C00000"/>
                </a:solidFill>
              </a:rPr>
              <a:t>del </a:t>
            </a:r>
            <a:r>
              <a:rPr lang="es-ES" dirty="0" smtClean="0">
                <a:solidFill>
                  <a:srgbClr val="C00000"/>
                </a:solidFill>
              </a:rPr>
              <a:t>código, </a:t>
            </a:r>
            <a:r>
              <a:rPr lang="es-ES" dirty="0">
                <a:solidFill>
                  <a:srgbClr val="C00000"/>
                </a:solidFill>
              </a:rPr>
              <a:t>el recurso es liberado </a:t>
            </a:r>
            <a:endParaRPr lang="es-ES" dirty="0" smtClean="0">
              <a:solidFill>
                <a:srgbClr val="C00000"/>
              </a:solidFill>
            </a:endParaRPr>
          </a:p>
          <a:p>
            <a:pPr lvl="1"/>
            <a:r>
              <a:rPr lang="es-ES" sz="1000" dirty="0" smtClean="0">
                <a:solidFill>
                  <a:srgbClr val="C00000"/>
                </a:solidFill>
              </a:rPr>
              <a:t>   </a:t>
            </a:r>
          </a:p>
          <a:p>
            <a:pPr lvl="1"/>
            <a:r>
              <a:rPr lang="es-ES" dirty="0" smtClean="0">
                <a:solidFill>
                  <a:srgbClr val="C00000"/>
                </a:solidFill>
              </a:rPr>
              <a:t>Luego se establece una comunicación </a:t>
            </a:r>
            <a:r>
              <a:rPr lang="es-ES" dirty="0">
                <a:solidFill>
                  <a:srgbClr val="C00000"/>
                </a:solidFill>
              </a:rPr>
              <a:t>con un segundo proceso </a:t>
            </a:r>
            <a:r>
              <a:rPr lang="es-ES" dirty="0" smtClean="0">
                <a:solidFill>
                  <a:srgbClr val="C00000"/>
                </a:solidFill>
              </a:rPr>
              <a:t>sincronizado en </a:t>
            </a:r>
            <a:r>
              <a:rPr lang="es-ES" dirty="0" err="1" smtClean="0">
                <a:solidFill>
                  <a:srgbClr val="C00000"/>
                </a:solidFill>
              </a:rPr>
              <a:t>entry</a:t>
            </a:r>
            <a:r>
              <a:rPr lang="es-ES" dirty="0" smtClean="0">
                <a:solidFill>
                  <a:srgbClr val="C00000"/>
                </a:solidFill>
              </a:rPr>
              <a:t> A, con </a:t>
            </a:r>
            <a:r>
              <a:rPr lang="es-ES" dirty="0">
                <a:solidFill>
                  <a:srgbClr val="C00000"/>
                </a:solidFill>
              </a:rPr>
              <a:t>un </a:t>
            </a:r>
            <a:r>
              <a:rPr lang="es-ES" dirty="0" err="1">
                <a:solidFill>
                  <a:srgbClr val="C00000"/>
                </a:solidFill>
              </a:rPr>
              <a:t>timeout</a:t>
            </a:r>
            <a:r>
              <a:rPr lang="es-ES" dirty="0">
                <a:solidFill>
                  <a:srgbClr val="C00000"/>
                </a:solidFill>
              </a:rPr>
              <a:t> asociado </a:t>
            </a:r>
            <a:r>
              <a:rPr lang="es-ES" dirty="0" smtClean="0">
                <a:solidFill>
                  <a:srgbClr val="C00000"/>
                </a:solidFill>
              </a:rPr>
              <a:t>T.O.2= </a:t>
            </a:r>
            <a:r>
              <a:rPr lang="es-ES" dirty="0">
                <a:solidFill>
                  <a:srgbClr val="C00000"/>
                </a:solidFill>
              </a:rPr>
              <a:t>5 u.t</a:t>
            </a:r>
            <a:r>
              <a:rPr lang="es-ES" dirty="0" smtClean="0">
                <a:solidFill>
                  <a:srgbClr val="C00000"/>
                </a:solidFill>
              </a:rPr>
              <a:t>)</a:t>
            </a:r>
            <a:endParaRPr lang="es-ES" dirty="0">
              <a:solidFill>
                <a:srgbClr val="C00000"/>
              </a:solidFill>
            </a:endParaRPr>
          </a:p>
          <a:p>
            <a:endParaRPr lang="es-E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491" y="1340768"/>
            <a:ext cx="3569965" cy="5063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Llamada rectangular"/>
          <p:cNvSpPr/>
          <p:nvPr/>
        </p:nvSpPr>
        <p:spPr>
          <a:xfrm>
            <a:off x="7020272" y="416844"/>
            <a:ext cx="2016224" cy="612068"/>
          </a:xfrm>
          <a:prstGeom prst="wedgeRectCallout">
            <a:avLst>
              <a:gd name="adj1" fmla="val -46702"/>
              <a:gd name="adj2" fmla="val 13649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200" dirty="0" smtClean="0"/>
              <a:t>La caja A modela la activación periódica del proceso</a:t>
            </a:r>
            <a:endParaRPr lang="es-ES" sz="1200" dirty="0"/>
          </a:p>
        </p:txBody>
      </p:sp>
      <p:sp>
        <p:nvSpPr>
          <p:cNvPr id="5" name="4 Llamada rectangular"/>
          <p:cNvSpPr/>
          <p:nvPr/>
        </p:nvSpPr>
        <p:spPr>
          <a:xfrm>
            <a:off x="3347864" y="1424777"/>
            <a:ext cx="2592288" cy="720080"/>
          </a:xfrm>
          <a:prstGeom prst="wedgeRectCallout">
            <a:avLst>
              <a:gd name="adj1" fmla="val 47143"/>
              <a:gd name="adj2" fmla="val 25725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200" dirty="0" smtClean="0"/>
              <a:t>La caja B (CODE) una acción, o código, que ejecuta  el proceso</a:t>
            </a:r>
            <a:endParaRPr lang="es-ES" sz="1200" dirty="0"/>
          </a:p>
        </p:txBody>
      </p:sp>
      <p:sp>
        <p:nvSpPr>
          <p:cNvPr id="6" name="5 Llamada rectangular"/>
          <p:cNvSpPr/>
          <p:nvPr/>
        </p:nvSpPr>
        <p:spPr>
          <a:xfrm>
            <a:off x="3563888" y="4365104"/>
            <a:ext cx="1728192" cy="1152128"/>
          </a:xfrm>
          <a:prstGeom prst="wedgeRectCallout">
            <a:avLst>
              <a:gd name="adj1" fmla="val 97657"/>
              <a:gd name="adj2" fmla="val 884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200" dirty="0" smtClean="0"/>
              <a:t>La caja C comunicación síncrona con el proceso B que tiene</a:t>
            </a:r>
          </a:p>
          <a:p>
            <a:pPr algn="ctr"/>
            <a:r>
              <a:rPr lang="es-ES" sz="1200" dirty="0" smtClean="0"/>
              <a:t>un </a:t>
            </a:r>
            <a:r>
              <a:rPr lang="es-ES" sz="1200" dirty="0" err="1" smtClean="0"/>
              <a:t>timeout</a:t>
            </a:r>
            <a:endParaRPr lang="es-ES" sz="1200" dirty="0"/>
          </a:p>
        </p:txBody>
      </p:sp>
      <p:cxnSp>
        <p:nvCxnSpPr>
          <p:cNvPr id="18" name="17 Conector recto"/>
          <p:cNvCxnSpPr/>
          <p:nvPr/>
        </p:nvCxnSpPr>
        <p:spPr>
          <a:xfrm>
            <a:off x="6084168" y="1556792"/>
            <a:ext cx="108012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26 CuadroTexto"/>
          <p:cNvSpPr txBox="1"/>
          <p:nvPr/>
        </p:nvSpPr>
        <p:spPr>
          <a:xfrm>
            <a:off x="5724128" y="3503250"/>
            <a:ext cx="1369942" cy="789845"/>
          </a:xfrm>
          <a:prstGeom prst="rect">
            <a:avLst/>
          </a:prstGeom>
          <a:noFill/>
          <a:ln>
            <a:solidFill>
              <a:schemeClr val="accent1">
                <a:alpha val="90000"/>
              </a:schemeClr>
            </a:solidFill>
          </a:ln>
        </p:spPr>
        <p:txBody>
          <a:bodyPr wrap="square" rtlCol="0">
            <a:spAutoFit/>
          </a:bodyPr>
          <a:lstStyle/>
          <a:p>
            <a:endParaRPr lang="es-ES" dirty="0"/>
          </a:p>
        </p:txBody>
      </p:sp>
      <p:sp>
        <p:nvSpPr>
          <p:cNvPr id="29" name="28 CuadroTexto"/>
          <p:cNvSpPr txBox="1"/>
          <p:nvPr/>
        </p:nvSpPr>
        <p:spPr>
          <a:xfrm>
            <a:off x="6084168" y="1556792"/>
            <a:ext cx="1080120" cy="573821"/>
          </a:xfrm>
          <a:prstGeom prst="rect">
            <a:avLst/>
          </a:prstGeom>
          <a:noFill/>
          <a:ln>
            <a:solidFill>
              <a:schemeClr val="accent1">
                <a:alpha val="90000"/>
              </a:schemeClr>
            </a:solidFill>
          </a:ln>
        </p:spPr>
        <p:txBody>
          <a:bodyPr wrap="square" rtlCol="0">
            <a:spAutoFit/>
          </a:bodyPr>
          <a:lstStyle/>
          <a:p>
            <a:endParaRPr lang="es-ES" dirty="0"/>
          </a:p>
        </p:txBody>
      </p:sp>
      <p:sp>
        <p:nvSpPr>
          <p:cNvPr id="30" name="29 CuadroTexto"/>
          <p:cNvSpPr txBox="1"/>
          <p:nvPr/>
        </p:nvSpPr>
        <p:spPr>
          <a:xfrm>
            <a:off x="6084168" y="4365104"/>
            <a:ext cx="1728192" cy="1296144"/>
          </a:xfrm>
          <a:prstGeom prst="rect">
            <a:avLst/>
          </a:prstGeom>
          <a:noFill/>
          <a:ln>
            <a:solidFill>
              <a:schemeClr val="accent1">
                <a:alpha val="90000"/>
              </a:schemeClr>
            </a:solidFill>
          </a:ln>
        </p:spPr>
        <p:txBody>
          <a:bodyPr wrap="square" rtlCol="0">
            <a:spAutoFit/>
          </a:bodyPr>
          <a:lstStyle/>
          <a:p>
            <a:endParaRPr lang="es-ES" dirty="0"/>
          </a:p>
        </p:txBody>
      </p:sp>
    </p:spTree>
    <p:extLst>
      <p:ext uri="{BB962C8B-B14F-4D97-AF65-F5344CB8AC3E}">
        <p14:creationId xmlns:p14="http://schemas.microsoft.com/office/powerpoint/2010/main" val="162505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Caso de </a:t>
            </a:r>
            <a:r>
              <a:rPr lang="es-ES" b="1" dirty="0" smtClean="0"/>
              <a:t>estudio</a:t>
            </a:r>
            <a:endParaRPr lang="es-ES" dirty="0"/>
          </a:p>
        </p:txBody>
      </p:sp>
      <p:sp>
        <p:nvSpPr>
          <p:cNvPr id="3" name="2 Marcador de contenido"/>
          <p:cNvSpPr>
            <a:spLocks noGrp="1"/>
          </p:cNvSpPr>
          <p:nvPr>
            <p:ph sz="quarter" idx="1"/>
          </p:nvPr>
        </p:nvSpPr>
        <p:spPr>
          <a:xfrm>
            <a:off x="301752" y="1527048"/>
            <a:ext cx="4198240" cy="5070304"/>
          </a:xfrm>
        </p:spPr>
        <p:txBody>
          <a:bodyPr>
            <a:normAutofit fontScale="77500" lnSpcReduction="20000"/>
          </a:bodyPr>
          <a:lstStyle/>
          <a:p>
            <a:r>
              <a:rPr lang="es-ES" dirty="0"/>
              <a:t>Este caso es muy </a:t>
            </a:r>
            <a:r>
              <a:rPr lang="es-ES" dirty="0" smtClean="0"/>
              <a:t>estudiado, en </a:t>
            </a:r>
            <a:r>
              <a:rPr lang="es-ES" dirty="0"/>
              <a:t>la  bibliografía sobre sistemas de tiempo </a:t>
            </a:r>
            <a:r>
              <a:rPr lang="es-ES" dirty="0" smtClean="0"/>
              <a:t>real, </a:t>
            </a:r>
            <a:r>
              <a:rPr lang="es-ES" dirty="0"/>
              <a:t>porque muestra de forma simple las características más típicas de </a:t>
            </a:r>
            <a:r>
              <a:rPr lang="es-ES" dirty="0" smtClean="0"/>
              <a:t>sistemas de RT.</a:t>
            </a:r>
            <a:endParaRPr lang="es-ES" dirty="0"/>
          </a:p>
          <a:p>
            <a:r>
              <a:rPr lang="es-ES" dirty="0"/>
              <a:t>Sistema simplificado para controlar una bomba que trabaja en una mina. </a:t>
            </a:r>
            <a:endParaRPr lang="es-ES" dirty="0" smtClean="0"/>
          </a:p>
          <a:p>
            <a:r>
              <a:rPr lang="es-ES" sz="1100" dirty="0"/>
              <a:t> </a:t>
            </a:r>
            <a:r>
              <a:rPr lang="es-ES" sz="1100" dirty="0" smtClean="0"/>
              <a:t> </a:t>
            </a:r>
            <a:endParaRPr lang="es-ES" sz="1100" dirty="0"/>
          </a:p>
          <a:p>
            <a:pPr lvl="1"/>
            <a:r>
              <a:rPr lang="es-ES" dirty="0">
                <a:solidFill>
                  <a:srgbClr val="C00000"/>
                </a:solidFill>
              </a:rPr>
              <a:t>El objetivo de este sistema es bombear a la superficie  agua extraída del sumidero de un pozo de una mina. El principal requisito de seguridad es que la bomba no debe funcionar cuando el nivel de gas metano en la mina es alto, debido al riesgo de explosión, en la figura se presenta el diagrama esquemático del sistema.</a:t>
            </a:r>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4499992" y="2276872"/>
            <a:ext cx="4248472" cy="3744416"/>
          </a:xfrm>
          <a:prstGeom prst="rect">
            <a:avLst/>
          </a:prstGeom>
          <a:noFill/>
          <a:ln>
            <a:noFill/>
          </a:ln>
        </p:spPr>
      </p:pic>
    </p:spTree>
    <p:extLst>
      <p:ext uri="{BB962C8B-B14F-4D97-AF65-F5344CB8AC3E}">
        <p14:creationId xmlns:p14="http://schemas.microsoft.com/office/powerpoint/2010/main" val="1861887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Caso de estudio</a:t>
            </a:r>
            <a:endParaRPr lang="es-ES" dirty="0"/>
          </a:p>
        </p:txBody>
      </p:sp>
      <p:sp>
        <p:nvSpPr>
          <p:cNvPr id="3" name="2 Marcador de contenido"/>
          <p:cNvSpPr>
            <a:spLocks noGrp="1"/>
          </p:cNvSpPr>
          <p:nvPr>
            <p:ph sz="quarter" idx="1"/>
          </p:nvPr>
        </p:nvSpPr>
        <p:spPr>
          <a:xfrm>
            <a:off x="301752" y="1527048"/>
            <a:ext cx="8662736" cy="4854280"/>
          </a:xfrm>
        </p:spPr>
        <p:txBody>
          <a:bodyPr>
            <a:normAutofit fontScale="77500" lnSpcReduction="20000"/>
          </a:bodyPr>
          <a:lstStyle/>
          <a:p>
            <a:r>
              <a:rPr lang="es-ES" b="1" i="1" dirty="0"/>
              <a:t>Requerimientos Funcionales</a:t>
            </a:r>
            <a:endParaRPr lang="es-ES" dirty="0"/>
          </a:p>
          <a:p>
            <a:pPr lvl="1"/>
            <a:r>
              <a:rPr lang="es-ES" dirty="0">
                <a:solidFill>
                  <a:srgbClr val="C00000"/>
                </a:solidFill>
              </a:rPr>
              <a:t>Podemos dividirlos en cuatro componentes, las que son: accionamiento de la bomba, monitorización del entorno, interacción con el operador y monitorización del sistema.</a:t>
            </a:r>
          </a:p>
          <a:p>
            <a:pPr lvl="1"/>
            <a:r>
              <a:rPr lang="es-ES" b="1" dirty="0">
                <a:solidFill>
                  <a:schemeClr val="tx1"/>
                </a:solidFill>
              </a:rPr>
              <a:t>Accionamiento de la Bomba</a:t>
            </a:r>
            <a:endParaRPr lang="es-ES" dirty="0">
              <a:solidFill>
                <a:schemeClr val="tx1"/>
              </a:solidFill>
            </a:endParaRPr>
          </a:p>
          <a:p>
            <a:pPr lvl="2"/>
            <a:r>
              <a:rPr lang="es-ES" dirty="0">
                <a:solidFill>
                  <a:srgbClr val="C00000"/>
                </a:solidFill>
              </a:rPr>
              <a:t>Se monitorean los niveles de agua en el sumidero, y las acciones son las siguientes:</a:t>
            </a:r>
          </a:p>
          <a:p>
            <a:pPr lvl="2"/>
            <a:r>
              <a:rPr lang="es-ES" dirty="0">
                <a:solidFill>
                  <a:srgbClr val="C00000"/>
                </a:solidFill>
              </a:rPr>
              <a:t>Si el agua alcanza el nivel superior o lo indica el operador se enciende la bomba para drenar el pozo</a:t>
            </a:r>
          </a:p>
          <a:p>
            <a:pPr lvl="2"/>
            <a:r>
              <a:rPr lang="es-ES" dirty="0">
                <a:solidFill>
                  <a:srgbClr val="C00000"/>
                </a:solidFill>
              </a:rPr>
              <a:t>La bomba puede funcionar si el nivel de metano está por debajo del valor critico</a:t>
            </a:r>
          </a:p>
          <a:p>
            <a:pPr lvl="2"/>
            <a:r>
              <a:rPr lang="es-ES" dirty="0">
                <a:solidFill>
                  <a:srgbClr val="C00000"/>
                </a:solidFill>
              </a:rPr>
              <a:t>Si el agua alcanza el nivel inferior o lo indica el operador </a:t>
            </a:r>
            <a:r>
              <a:rPr lang="es-ES" dirty="0" smtClean="0">
                <a:solidFill>
                  <a:srgbClr val="C00000"/>
                </a:solidFill>
              </a:rPr>
              <a:t>(se </a:t>
            </a:r>
            <a:r>
              <a:rPr lang="es-ES" dirty="0">
                <a:solidFill>
                  <a:srgbClr val="C00000"/>
                </a:solidFill>
              </a:rPr>
              <a:t>apaga la </a:t>
            </a:r>
            <a:r>
              <a:rPr lang="es-ES" dirty="0" smtClean="0">
                <a:solidFill>
                  <a:srgbClr val="C00000"/>
                </a:solidFill>
              </a:rPr>
              <a:t>bomba)</a:t>
            </a:r>
            <a:endParaRPr lang="es-ES" dirty="0">
              <a:solidFill>
                <a:srgbClr val="C00000"/>
              </a:solidFill>
            </a:endParaRPr>
          </a:p>
          <a:p>
            <a:pPr lvl="1"/>
            <a:r>
              <a:rPr lang="es-ES" b="1" dirty="0">
                <a:solidFill>
                  <a:schemeClr val="tx1"/>
                </a:solidFill>
              </a:rPr>
              <a:t>Monitorización del entorno</a:t>
            </a:r>
            <a:endParaRPr lang="es-ES" dirty="0">
              <a:solidFill>
                <a:schemeClr val="tx1"/>
              </a:solidFill>
            </a:endParaRPr>
          </a:p>
          <a:p>
            <a:pPr lvl="2"/>
            <a:r>
              <a:rPr lang="es-ES" dirty="0">
                <a:solidFill>
                  <a:srgbClr val="C00000"/>
                </a:solidFill>
              </a:rPr>
              <a:t>Se detecta el nivel de metano en el aire ya que hay un nivel por sobre el cual no es seguro extraer carbón o drenar agua. También se mide el nivel de monóxido de carbono y el flujo de aire y si esto tienen valores críticos los debemos señalizar con una alarma.</a:t>
            </a:r>
          </a:p>
          <a:p>
            <a:pPr lvl="1"/>
            <a:r>
              <a:rPr lang="es-ES" b="1" dirty="0">
                <a:solidFill>
                  <a:schemeClr val="tx1"/>
                </a:solidFill>
              </a:rPr>
              <a:t>Interacción con el operador</a:t>
            </a:r>
            <a:endParaRPr lang="es-ES" dirty="0">
              <a:solidFill>
                <a:schemeClr val="tx1"/>
              </a:solidFill>
            </a:endParaRPr>
          </a:p>
          <a:p>
            <a:pPr lvl="2"/>
            <a:r>
              <a:rPr lang="es-ES" dirty="0" smtClean="0">
                <a:solidFill>
                  <a:srgbClr val="C00000"/>
                </a:solidFill>
              </a:rPr>
              <a:t>El </a:t>
            </a:r>
            <a:r>
              <a:rPr lang="es-ES" dirty="0">
                <a:solidFill>
                  <a:srgbClr val="C00000"/>
                </a:solidFill>
              </a:rPr>
              <a:t>sistema es controlado por el operado por medio de una consola instalada en la superficie, dicha consola informa al operador de todos los eventos críticos.</a:t>
            </a:r>
          </a:p>
          <a:p>
            <a:pPr lvl="1"/>
            <a:r>
              <a:rPr lang="es-ES" b="1" dirty="0">
                <a:solidFill>
                  <a:schemeClr val="tx1"/>
                </a:solidFill>
              </a:rPr>
              <a:t>Monitorización del Sistema</a:t>
            </a:r>
            <a:endParaRPr lang="es-ES" dirty="0">
              <a:solidFill>
                <a:schemeClr val="tx1"/>
              </a:solidFill>
            </a:endParaRPr>
          </a:p>
          <a:p>
            <a:pPr lvl="2"/>
            <a:r>
              <a:rPr lang="es-ES" dirty="0">
                <a:solidFill>
                  <a:srgbClr val="C00000"/>
                </a:solidFill>
              </a:rPr>
              <a:t>Todos los eventos del sistema son guardados para luego poder visualizarlos</a:t>
            </a:r>
            <a:r>
              <a:rPr lang="es-ES" dirty="0" smtClean="0">
                <a:solidFill>
                  <a:srgbClr val="C00000"/>
                </a:solidFill>
              </a:rPr>
              <a:t>.</a:t>
            </a:r>
            <a:endParaRPr lang="es-ES" dirty="0">
              <a:solidFill>
                <a:srgbClr val="C00000"/>
              </a:solidFill>
            </a:endParaRPr>
          </a:p>
        </p:txBody>
      </p:sp>
    </p:spTree>
    <p:extLst>
      <p:ext uri="{BB962C8B-B14F-4D97-AF65-F5344CB8AC3E}">
        <p14:creationId xmlns:p14="http://schemas.microsoft.com/office/powerpoint/2010/main" val="3176492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Caso de estudio</a:t>
            </a:r>
            <a:endParaRPr lang="es-ES" dirty="0"/>
          </a:p>
        </p:txBody>
      </p:sp>
      <p:sp>
        <p:nvSpPr>
          <p:cNvPr id="3" name="2 Marcador de contenido"/>
          <p:cNvSpPr>
            <a:spLocks noGrp="1"/>
          </p:cNvSpPr>
          <p:nvPr>
            <p:ph sz="quarter" idx="1"/>
          </p:nvPr>
        </p:nvSpPr>
        <p:spPr>
          <a:xfrm>
            <a:off x="179512" y="1412776"/>
            <a:ext cx="8856984" cy="5070304"/>
          </a:xfrm>
        </p:spPr>
        <p:txBody>
          <a:bodyPr>
            <a:normAutofit fontScale="85000" lnSpcReduction="10000"/>
          </a:bodyPr>
          <a:lstStyle/>
          <a:p>
            <a:r>
              <a:rPr lang="es-ES" b="1" i="1" dirty="0"/>
              <a:t>Requerimientos no Funcionales</a:t>
            </a:r>
            <a:endParaRPr lang="es-ES" dirty="0"/>
          </a:p>
          <a:p>
            <a:pPr lvl="1"/>
            <a:r>
              <a:rPr lang="es-ES" dirty="0">
                <a:solidFill>
                  <a:srgbClr val="C00000"/>
                </a:solidFill>
              </a:rPr>
              <a:t>Podemos dividirlos en tres componentes, las que son: tiempo, confiabilidad y seguridad. En este caso de estudio nos centramos en el tiempo, para una consideración completa se  puede encontrar en [</a:t>
            </a:r>
            <a:r>
              <a:rPr lang="es-ES" dirty="0">
                <a:solidFill>
                  <a:srgbClr val="C00000"/>
                </a:solidFill>
                <a:hlinkClick r:id="rId2" action="ppaction://hlinkfile"/>
              </a:rPr>
              <a:t>31</a:t>
            </a:r>
            <a:r>
              <a:rPr lang="es-ES" dirty="0" smtClean="0">
                <a:solidFill>
                  <a:srgbClr val="C00000"/>
                </a:solidFill>
              </a:rPr>
              <a:t>]</a:t>
            </a:r>
            <a:endParaRPr lang="es-ES" sz="900" dirty="0" smtClean="0">
              <a:solidFill>
                <a:srgbClr val="C00000"/>
              </a:solidFill>
            </a:endParaRPr>
          </a:p>
          <a:p>
            <a:pPr lvl="1"/>
            <a:r>
              <a:rPr lang="es-ES" sz="900" dirty="0">
                <a:solidFill>
                  <a:srgbClr val="C00000"/>
                </a:solidFill>
              </a:rPr>
              <a:t> </a:t>
            </a:r>
            <a:r>
              <a:rPr lang="es-ES" sz="900" dirty="0" smtClean="0">
                <a:solidFill>
                  <a:srgbClr val="C00000"/>
                </a:solidFill>
              </a:rPr>
              <a:t>   </a:t>
            </a:r>
            <a:endParaRPr lang="es-ES" sz="900" dirty="0">
              <a:solidFill>
                <a:srgbClr val="C00000"/>
              </a:solidFill>
            </a:endParaRPr>
          </a:p>
          <a:p>
            <a:pPr lvl="1"/>
            <a:r>
              <a:rPr lang="es-ES" b="1" dirty="0">
                <a:solidFill>
                  <a:schemeClr val="tx1"/>
                </a:solidFill>
              </a:rPr>
              <a:t>Periodo de </a:t>
            </a:r>
            <a:r>
              <a:rPr lang="es-ES" b="1" dirty="0" smtClean="0">
                <a:solidFill>
                  <a:schemeClr val="tx1"/>
                </a:solidFill>
              </a:rPr>
              <a:t>Monitorización</a:t>
            </a:r>
            <a:endParaRPr lang="es-ES" sz="900" b="1" dirty="0" smtClean="0">
              <a:solidFill>
                <a:schemeClr val="tx1"/>
              </a:solidFill>
            </a:endParaRPr>
          </a:p>
          <a:p>
            <a:pPr lvl="1"/>
            <a:r>
              <a:rPr lang="es-ES" sz="900" b="1" dirty="0">
                <a:solidFill>
                  <a:schemeClr val="tx1"/>
                </a:solidFill>
              </a:rPr>
              <a:t> </a:t>
            </a:r>
            <a:r>
              <a:rPr lang="es-ES" sz="900" b="1" dirty="0" smtClean="0">
                <a:solidFill>
                  <a:schemeClr val="tx1"/>
                </a:solidFill>
              </a:rPr>
              <a:t>   </a:t>
            </a:r>
            <a:endParaRPr lang="es-ES" sz="900" dirty="0">
              <a:solidFill>
                <a:schemeClr val="tx1"/>
              </a:solidFill>
            </a:endParaRPr>
          </a:p>
          <a:p>
            <a:pPr lvl="2"/>
            <a:r>
              <a:rPr lang="es-ES" dirty="0">
                <a:solidFill>
                  <a:srgbClr val="C00000"/>
                </a:solidFill>
              </a:rPr>
              <a:t>Asumimos que todos los sensores son leídos cada 100ms. También asumimos que el tiempo de conversión para los sensores de CH4 y CO es de 40ms, por lo que el tiempo límite es de 60ms.</a:t>
            </a:r>
          </a:p>
          <a:p>
            <a:pPr lvl="2"/>
            <a:r>
              <a:rPr lang="es-ES" dirty="0">
                <a:solidFill>
                  <a:srgbClr val="C00000"/>
                </a:solidFill>
              </a:rPr>
              <a:t>El sensor de flujo de agua tiene como objetivo corroborar que el agua fluye mientras la bomba está encendida y  que ha dejado de fluir cuando está apagada, para realizar esta última comprobación se debe esperar un segundo cuestión que el agua deje de fluir y el estado real de la bomba se determina con dos lecturas consecutivas, estas lecturas deben ser divisibles por 40ms por lo que se realiza una a los 960ms y la siguiente a los 1040ms después de haber apagado la bomba.</a:t>
            </a:r>
          </a:p>
          <a:p>
            <a:pPr lvl="2"/>
            <a:r>
              <a:rPr lang="es-ES" dirty="0">
                <a:solidFill>
                  <a:srgbClr val="C00000"/>
                </a:solidFill>
              </a:rPr>
              <a:t>Suponemos que los detectores de agua están dirigidos por eventos y el sistema debe responder en 200ms. El modelo de control (función de transferencia) del sistema muestra que debe haber al menos 6 segundos entre las interrupciones de las indicaciones y los niveles del agua.</a:t>
            </a:r>
          </a:p>
          <a:p>
            <a:pPr lvl="2"/>
            <a:endParaRPr lang="es-ES" dirty="0">
              <a:solidFill>
                <a:srgbClr val="C00000"/>
              </a:solidFill>
            </a:endParaRPr>
          </a:p>
          <a:p>
            <a:pPr lvl="1"/>
            <a:endParaRPr lang="es-ES" dirty="0"/>
          </a:p>
        </p:txBody>
      </p:sp>
    </p:spTree>
    <p:extLst>
      <p:ext uri="{BB962C8B-B14F-4D97-AF65-F5344CB8AC3E}">
        <p14:creationId xmlns:p14="http://schemas.microsoft.com/office/powerpoint/2010/main" val="204194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Caso de estudio</a:t>
            </a:r>
            <a:endParaRPr lang="es-ES" dirty="0"/>
          </a:p>
        </p:txBody>
      </p:sp>
      <mc:AlternateContent xmlns:mc="http://schemas.openxmlformats.org/markup-compatibility/2006" xmlns:a14="http://schemas.microsoft.com/office/drawing/2010/main">
        <mc:Choice Requires="a14">
          <p:sp>
            <p:nvSpPr>
              <p:cNvPr id="3" name="2 Marcador de contenido"/>
              <p:cNvSpPr>
                <a:spLocks noGrp="1"/>
              </p:cNvSpPr>
              <p:nvPr>
                <p:ph sz="quarter" idx="1"/>
              </p:nvPr>
            </p:nvSpPr>
            <p:spPr>
              <a:xfrm>
                <a:off x="179512" y="1412776"/>
                <a:ext cx="8784976" cy="5184576"/>
              </a:xfrm>
            </p:spPr>
            <p:txBody>
              <a:bodyPr>
                <a:normAutofit fontScale="62500" lnSpcReduction="20000"/>
              </a:bodyPr>
              <a:lstStyle/>
              <a:p>
                <a:pPr marL="0" indent="0" algn="ctr">
                  <a:buNone/>
                </a:pPr>
                <a:r>
                  <a:rPr lang="es-ES" b="1" i="1" dirty="0"/>
                  <a:t>Requerimientos no </a:t>
                </a:r>
                <a:r>
                  <a:rPr lang="es-ES" b="1" i="1" dirty="0" smtClean="0"/>
                  <a:t>Funcionales</a:t>
                </a:r>
              </a:p>
              <a:p>
                <a:pPr marL="0" indent="0" algn="ctr">
                  <a:buNone/>
                </a:pPr>
                <a:r>
                  <a:rPr lang="es-ES" sz="1300" b="1" i="1" dirty="0"/>
                  <a:t> </a:t>
                </a:r>
                <a:r>
                  <a:rPr lang="es-ES" sz="1300" b="1" i="1" dirty="0" smtClean="0"/>
                  <a:t> </a:t>
                </a:r>
                <a:endParaRPr lang="es-ES" sz="1300" b="1" dirty="0" smtClean="0"/>
              </a:p>
              <a:p>
                <a:r>
                  <a:rPr lang="es-ES" b="1" dirty="0" smtClean="0"/>
                  <a:t>Tiempo </a:t>
                </a:r>
                <a:r>
                  <a:rPr lang="es-ES" b="1" dirty="0"/>
                  <a:t>límite de parada</a:t>
                </a:r>
                <a:endParaRPr lang="es-ES" dirty="0"/>
              </a:p>
              <a:p>
                <a:pPr lvl="1"/>
                <a:r>
                  <a:rPr lang="es-ES" dirty="0" smtClean="0">
                    <a:solidFill>
                      <a:srgbClr val="C00000"/>
                    </a:solidFill>
                  </a:rPr>
                  <a:t>Para evitar explosiones se debe apagar la bomba en un tiempo límite a partir de que el nivel de metano pasa el tiempo límite. Esto está relacionado con el periodo de muestreo, con la velocidad que se acumula el metano en la mina y con los márgenes de seguridad de la reglamentación y normativa vigente. Haciendo una lectura directa del sensor, la relación es expresada por la inecuación</a:t>
                </a:r>
              </a:p>
              <a:p>
                <a:pPr lvl="2"/>
                <a:r>
                  <a:rPr lang="es-ES" sz="1300" dirty="0">
                    <a:solidFill>
                      <a:srgbClr val="C00000"/>
                    </a:solidFill>
                  </a:rPr>
                  <a:t> </a:t>
                </a:r>
                <a:r>
                  <a:rPr lang="es-ES" sz="1300" dirty="0" smtClean="0">
                    <a:solidFill>
                      <a:srgbClr val="C00000"/>
                    </a:solidFill>
                  </a:rPr>
                  <a:t>  </a:t>
                </a:r>
              </a:p>
              <a:p>
                <a:pPr lvl="2"/>
                <a14:m>
                  <m:oMath xmlns:m="http://schemas.openxmlformats.org/officeDocument/2006/math">
                    <m:r>
                      <a:rPr lang="es-ES" i="1" smtClean="0">
                        <a:solidFill>
                          <a:schemeClr val="tx1"/>
                        </a:solidFill>
                        <a:latin typeface="Cambria Math"/>
                      </a:rPr>
                      <m:t>𝑅</m:t>
                    </m:r>
                    <m:d>
                      <m:dPr>
                        <m:ctrlPr>
                          <a:rPr lang="es-ES" i="1">
                            <a:solidFill>
                              <a:schemeClr val="tx1"/>
                            </a:solidFill>
                            <a:latin typeface="Cambria Math"/>
                          </a:rPr>
                        </m:ctrlPr>
                      </m:dPr>
                      <m:e>
                        <m:r>
                          <a:rPr lang="es-ES" i="1">
                            <a:solidFill>
                              <a:schemeClr val="tx1"/>
                            </a:solidFill>
                            <a:latin typeface="Cambria Math"/>
                          </a:rPr>
                          <m:t>𝑇</m:t>
                        </m:r>
                        <m:r>
                          <a:rPr lang="es-ES" i="1">
                            <a:solidFill>
                              <a:schemeClr val="tx1"/>
                            </a:solidFill>
                            <a:latin typeface="Cambria Math"/>
                          </a:rPr>
                          <m:t>+</m:t>
                        </m:r>
                        <m:r>
                          <a:rPr lang="es-ES" i="1">
                            <a:solidFill>
                              <a:schemeClr val="tx1"/>
                            </a:solidFill>
                            <a:latin typeface="Cambria Math"/>
                          </a:rPr>
                          <m:t>𝐷</m:t>
                        </m:r>
                      </m:e>
                    </m:d>
                    <m:r>
                      <a:rPr lang="es-ES" i="1">
                        <a:solidFill>
                          <a:schemeClr val="tx1"/>
                        </a:solidFill>
                        <a:latin typeface="Cambria Math"/>
                      </a:rPr>
                      <m:t>&lt;</m:t>
                    </m:r>
                    <m:r>
                      <a:rPr lang="es-ES" i="1">
                        <a:solidFill>
                          <a:schemeClr val="tx1"/>
                        </a:solidFill>
                        <a:latin typeface="Cambria Math"/>
                      </a:rPr>
                      <m:t>𝑀</m:t>
                    </m:r>
                  </m:oMath>
                </a14:m>
                <a:endParaRPr lang="es-ES" dirty="0">
                  <a:solidFill>
                    <a:schemeClr val="tx1"/>
                  </a:solidFill>
                </a:endParaRPr>
              </a:p>
              <a:p>
                <a:pPr lvl="2"/>
                <a:r>
                  <a:rPr lang="es-ES" dirty="0">
                    <a:solidFill>
                      <a:schemeClr val="tx1"/>
                    </a:solidFill>
                  </a:rPr>
                  <a:t>Donde</a:t>
                </a:r>
              </a:p>
              <a:p>
                <a:pPr lvl="2"/>
                <a14:m>
                  <m:oMath xmlns:m="http://schemas.openxmlformats.org/officeDocument/2006/math">
                    <m:r>
                      <a:rPr lang="es-ES" i="1">
                        <a:solidFill>
                          <a:schemeClr val="tx1"/>
                        </a:solidFill>
                        <a:latin typeface="Cambria Math"/>
                      </a:rPr>
                      <m:t>𝑅</m:t>
                    </m:r>
                    <m:r>
                      <a:rPr lang="es-ES" i="1">
                        <a:solidFill>
                          <a:schemeClr val="tx1"/>
                        </a:solidFill>
                        <a:latin typeface="Cambria Math"/>
                      </a:rPr>
                      <m:t> </m:t>
                    </m:r>
                    <m:r>
                      <a:rPr lang="es-ES" i="1">
                        <a:solidFill>
                          <a:schemeClr val="tx1"/>
                        </a:solidFill>
                        <a:latin typeface="Cambria Math"/>
                      </a:rPr>
                      <m:t>𝑒𝑠</m:t>
                    </m:r>
                    <m:r>
                      <a:rPr lang="es-ES" i="1">
                        <a:solidFill>
                          <a:schemeClr val="tx1"/>
                        </a:solidFill>
                        <a:latin typeface="Cambria Math"/>
                      </a:rPr>
                      <m:t> </m:t>
                    </m:r>
                    <m:r>
                      <a:rPr lang="es-ES" i="1">
                        <a:solidFill>
                          <a:schemeClr val="tx1"/>
                        </a:solidFill>
                        <a:latin typeface="Cambria Math"/>
                      </a:rPr>
                      <m:t>𝑙𝑎</m:t>
                    </m:r>
                    <m:r>
                      <a:rPr lang="es-ES" i="1">
                        <a:solidFill>
                          <a:schemeClr val="tx1"/>
                        </a:solidFill>
                        <a:latin typeface="Cambria Math"/>
                      </a:rPr>
                      <m:t> </m:t>
                    </m:r>
                    <m:r>
                      <a:rPr lang="es-ES" i="1">
                        <a:solidFill>
                          <a:schemeClr val="tx1"/>
                        </a:solidFill>
                        <a:latin typeface="Cambria Math"/>
                      </a:rPr>
                      <m:t>𝑡𝑎𝑠𝑎</m:t>
                    </m:r>
                    <m:r>
                      <a:rPr lang="es-ES" i="1">
                        <a:solidFill>
                          <a:schemeClr val="tx1"/>
                        </a:solidFill>
                        <a:latin typeface="Cambria Math"/>
                      </a:rPr>
                      <m:t> </m:t>
                    </m:r>
                    <m:r>
                      <a:rPr lang="es-ES" i="1">
                        <a:solidFill>
                          <a:schemeClr val="tx1"/>
                        </a:solidFill>
                        <a:latin typeface="Cambria Math"/>
                      </a:rPr>
                      <m:t>𝑑𝑒</m:t>
                    </m:r>
                    <m:r>
                      <a:rPr lang="es-ES" i="1">
                        <a:solidFill>
                          <a:schemeClr val="tx1"/>
                        </a:solidFill>
                        <a:latin typeface="Cambria Math"/>
                      </a:rPr>
                      <m:t> </m:t>
                    </m:r>
                    <m:r>
                      <a:rPr lang="es-ES" i="1">
                        <a:solidFill>
                          <a:schemeClr val="tx1"/>
                        </a:solidFill>
                        <a:latin typeface="Cambria Math"/>
                      </a:rPr>
                      <m:t>𝑎𝑐𝑢𝑚𝑢𝑙𝑎𝑐𝑖𝑜𝑛</m:t>
                    </m:r>
                    <m:r>
                      <a:rPr lang="es-ES" i="1">
                        <a:solidFill>
                          <a:schemeClr val="tx1"/>
                        </a:solidFill>
                        <a:latin typeface="Cambria Math"/>
                      </a:rPr>
                      <m:t> </m:t>
                    </m:r>
                    <m:r>
                      <a:rPr lang="es-ES" i="1">
                        <a:solidFill>
                          <a:schemeClr val="tx1"/>
                        </a:solidFill>
                        <a:latin typeface="Cambria Math"/>
                      </a:rPr>
                      <m:t>𝑑𝑒𝑙</m:t>
                    </m:r>
                    <m:r>
                      <a:rPr lang="es-ES" i="1">
                        <a:solidFill>
                          <a:schemeClr val="tx1"/>
                        </a:solidFill>
                        <a:latin typeface="Cambria Math"/>
                      </a:rPr>
                      <m:t> </m:t>
                    </m:r>
                    <m:r>
                      <a:rPr lang="es-ES" i="1">
                        <a:solidFill>
                          <a:schemeClr val="tx1"/>
                        </a:solidFill>
                        <a:latin typeface="Cambria Math"/>
                      </a:rPr>
                      <m:t>𝑀𝑒𝑡𝑎𝑛𝑜</m:t>
                    </m:r>
                  </m:oMath>
                </a14:m>
                <a:endParaRPr lang="es-ES" dirty="0">
                  <a:solidFill>
                    <a:schemeClr val="tx1"/>
                  </a:solidFill>
                </a:endParaRPr>
              </a:p>
              <a:p>
                <a:pPr lvl="2"/>
                <a14:m>
                  <m:oMath xmlns:m="http://schemas.openxmlformats.org/officeDocument/2006/math">
                    <m:r>
                      <a:rPr lang="es-ES" i="1">
                        <a:solidFill>
                          <a:schemeClr val="tx1"/>
                        </a:solidFill>
                        <a:latin typeface="Cambria Math"/>
                      </a:rPr>
                      <m:t>𝑇</m:t>
                    </m:r>
                    <m:r>
                      <a:rPr lang="es-ES" i="1">
                        <a:solidFill>
                          <a:schemeClr val="tx1"/>
                        </a:solidFill>
                        <a:latin typeface="Cambria Math"/>
                      </a:rPr>
                      <m:t> </m:t>
                    </m:r>
                    <m:r>
                      <a:rPr lang="es-ES" i="1">
                        <a:solidFill>
                          <a:schemeClr val="tx1"/>
                        </a:solidFill>
                        <a:latin typeface="Cambria Math"/>
                      </a:rPr>
                      <m:t>𝑒𝑠</m:t>
                    </m:r>
                    <m:r>
                      <a:rPr lang="es-ES" i="1">
                        <a:solidFill>
                          <a:schemeClr val="tx1"/>
                        </a:solidFill>
                        <a:latin typeface="Cambria Math"/>
                      </a:rPr>
                      <m:t> </m:t>
                    </m:r>
                    <m:r>
                      <a:rPr lang="es-ES" i="1">
                        <a:solidFill>
                          <a:schemeClr val="tx1"/>
                        </a:solidFill>
                        <a:latin typeface="Cambria Math"/>
                      </a:rPr>
                      <m:t>𝑒𝑙</m:t>
                    </m:r>
                    <m:r>
                      <a:rPr lang="es-ES" i="1">
                        <a:solidFill>
                          <a:schemeClr val="tx1"/>
                        </a:solidFill>
                        <a:latin typeface="Cambria Math"/>
                      </a:rPr>
                      <m:t> </m:t>
                    </m:r>
                    <m:r>
                      <a:rPr lang="es-ES" i="1">
                        <a:solidFill>
                          <a:schemeClr val="tx1"/>
                        </a:solidFill>
                        <a:latin typeface="Cambria Math"/>
                      </a:rPr>
                      <m:t>𝑝𝑒𝑟𝑖𝑜𝑑𝑜</m:t>
                    </m:r>
                    <m:r>
                      <a:rPr lang="es-ES" i="1">
                        <a:solidFill>
                          <a:schemeClr val="tx1"/>
                        </a:solidFill>
                        <a:latin typeface="Cambria Math"/>
                      </a:rPr>
                      <m:t> </m:t>
                    </m:r>
                    <m:r>
                      <a:rPr lang="es-ES" i="1">
                        <a:solidFill>
                          <a:schemeClr val="tx1"/>
                        </a:solidFill>
                        <a:latin typeface="Cambria Math"/>
                      </a:rPr>
                      <m:t>𝑑𝑒</m:t>
                    </m:r>
                    <m:r>
                      <a:rPr lang="es-ES" i="1">
                        <a:solidFill>
                          <a:schemeClr val="tx1"/>
                        </a:solidFill>
                        <a:latin typeface="Cambria Math"/>
                      </a:rPr>
                      <m:t> </m:t>
                    </m:r>
                    <m:r>
                      <a:rPr lang="es-ES" i="1">
                        <a:solidFill>
                          <a:schemeClr val="tx1"/>
                        </a:solidFill>
                        <a:latin typeface="Cambria Math"/>
                      </a:rPr>
                      <m:t>𝑚𝑢𝑒𝑠𝑡𝑟𝑒𝑜</m:t>
                    </m:r>
                  </m:oMath>
                </a14:m>
                <a:endParaRPr lang="es-ES" dirty="0">
                  <a:solidFill>
                    <a:schemeClr val="tx1"/>
                  </a:solidFill>
                </a:endParaRPr>
              </a:p>
              <a:p>
                <a:pPr lvl="2"/>
                <a14:m>
                  <m:oMath xmlns:m="http://schemas.openxmlformats.org/officeDocument/2006/math">
                    <m:r>
                      <a:rPr lang="es-ES" i="1">
                        <a:solidFill>
                          <a:schemeClr val="tx1"/>
                        </a:solidFill>
                        <a:latin typeface="Cambria Math"/>
                      </a:rPr>
                      <m:t>𝐷</m:t>
                    </m:r>
                    <m:r>
                      <a:rPr lang="es-ES" i="1">
                        <a:solidFill>
                          <a:schemeClr val="tx1"/>
                        </a:solidFill>
                        <a:latin typeface="Cambria Math"/>
                      </a:rPr>
                      <m:t> </m:t>
                    </m:r>
                    <m:r>
                      <a:rPr lang="es-ES" i="1">
                        <a:solidFill>
                          <a:schemeClr val="tx1"/>
                        </a:solidFill>
                        <a:latin typeface="Cambria Math"/>
                      </a:rPr>
                      <m:t>𝑒𝑠</m:t>
                    </m:r>
                    <m:r>
                      <a:rPr lang="es-ES" i="1">
                        <a:solidFill>
                          <a:schemeClr val="tx1"/>
                        </a:solidFill>
                        <a:latin typeface="Cambria Math"/>
                      </a:rPr>
                      <m:t> </m:t>
                    </m:r>
                    <m:r>
                      <a:rPr lang="es-ES" i="1">
                        <a:solidFill>
                          <a:schemeClr val="tx1"/>
                        </a:solidFill>
                        <a:latin typeface="Cambria Math"/>
                      </a:rPr>
                      <m:t>𝑒𝑙</m:t>
                    </m:r>
                    <m:r>
                      <a:rPr lang="es-ES" i="1">
                        <a:solidFill>
                          <a:schemeClr val="tx1"/>
                        </a:solidFill>
                        <a:latin typeface="Cambria Math"/>
                      </a:rPr>
                      <m:t> </m:t>
                    </m:r>
                    <m:r>
                      <a:rPr lang="es-ES" i="1">
                        <a:solidFill>
                          <a:schemeClr val="tx1"/>
                        </a:solidFill>
                        <a:latin typeface="Cambria Math"/>
                      </a:rPr>
                      <m:t>𝑡𝑖𝑒𝑚𝑝𝑜</m:t>
                    </m:r>
                    <m:r>
                      <a:rPr lang="es-ES" i="1">
                        <a:solidFill>
                          <a:schemeClr val="tx1"/>
                        </a:solidFill>
                        <a:latin typeface="Cambria Math"/>
                      </a:rPr>
                      <m:t> </m:t>
                    </m:r>
                    <m:r>
                      <a:rPr lang="es-ES" i="1">
                        <a:solidFill>
                          <a:schemeClr val="tx1"/>
                        </a:solidFill>
                        <a:latin typeface="Cambria Math"/>
                      </a:rPr>
                      <m:t>𝑙𝑖𝑚𝑖𝑡𝑒</m:t>
                    </m:r>
                    <m:r>
                      <a:rPr lang="es-ES" i="1">
                        <a:solidFill>
                          <a:schemeClr val="tx1"/>
                        </a:solidFill>
                        <a:latin typeface="Cambria Math"/>
                      </a:rPr>
                      <m:t> </m:t>
                    </m:r>
                    <m:r>
                      <a:rPr lang="es-ES" i="1">
                        <a:solidFill>
                          <a:schemeClr val="tx1"/>
                        </a:solidFill>
                        <a:latin typeface="Cambria Math"/>
                      </a:rPr>
                      <m:t>𝑑𝑒</m:t>
                    </m:r>
                    <m:r>
                      <a:rPr lang="es-ES" i="1">
                        <a:solidFill>
                          <a:schemeClr val="tx1"/>
                        </a:solidFill>
                        <a:latin typeface="Cambria Math"/>
                      </a:rPr>
                      <m:t> </m:t>
                    </m:r>
                    <m:r>
                      <a:rPr lang="es-ES" i="1">
                        <a:solidFill>
                          <a:schemeClr val="tx1"/>
                        </a:solidFill>
                        <a:latin typeface="Cambria Math"/>
                      </a:rPr>
                      <m:t>𝑝𝑎𝑟𝑎𝑑𝑎</m:t>
                    </m:r>
                  </m:oMath>
                </a14:m>
                <a:endParaRPr lang="es-ES" dirty="0">
                  <a:solidFill>
                    <a:schemeClr val="tx1"/>
                  </a:solidFill>
                </a:endParaRPr>
              </a:p>
              <a:p>
                <a:pPr lvl="2"/>
                <a14:m>
                  <m:oMath xmlns:m="http://schemas.openxmlformats.org/officeDocument/2006/math">
                    <m:r>
                      <a:rPr lang="es-ES" i="1">
                        <a:solidFill>
                          <a:schemeClr val="tx1"/>
                        </a:solidFill>
                        <a:latin typeface="Cambria Math"/>
                      </a:rPr>
                      <m:t>𝑀</m:t>
                    </m:r>
                    <m:r>
                      <a:rPr lang="es-ES" i="1">
                        <a:solidFill>
                          <a:schemeClr val="tx1"/>
                        </a:solidFill>
                        <a:latin typeface="Cambria Math"/>
                      </a:rPr>
                      <m:t> </m:t>
                    </m:r>
                    <m:r>
                      <a:rPr lang="es-ES" i="1">
                        <a:solidFill>
                          <a:schemeClr val="tx1"/>
                        </a:solidFill>
                        <a:latin typeface="Cambria Math"/>
                      </a:rPr>
                      <m:t>𝑒𝑠</m:t>
                    </m:r>
                    <m:r>
                      <a:rPr lang="es-ES" i="1">
                        <a:solidFill>
                          <a:schemeClr val="tx1"/>
                        </a:solidFill>
                        <a:latin typeface="Cambria Math"/>
                      </a:rPr>
                      <m:t> </m:t>
                    </m:r>
                    <m:r>
                      <a:rPr lang="es-ES" i="1">
                        <a:solidFill>
                          <a:schemeClr val="tx1"/>
                        </a:solidFill>
                        <a:latin typeface="Cambria Math"/>
                      </a:rPr>
                      <m:t>𝑒𝑙</m:t>
                    </m:r>
                    <m:r>
                      <a:rPr lang="es-ES" i="1">
                        <a:solidFill>
                          <a:schemeClr val="tx1"/>
                        </a:solidFill>
                        <a:latin typeface="Cambria Math"/>
                      </a:rPr>
                      <m:t> </m:t>
                    </m:r>
                    <m:r>
                      <a:rPr lang="es-ES" i="1">
                        <a:solidFill>
                          <a:schemeClr val="tx1"/>
                        </a:solidFill>
                        <a:latin typeface="Cambria Math"/>
                      </a:rPr>
                      <m:t>𝑚𝑎𝑟𝑔𝑒𝑛</m:t>
                    </m:r>
                    <m:r>
                      <a:rPr lang="es-ES" i="1">
                        <a:solidFill>
                          <a:schemeClr val="tx1"/>
                        </a:solidFill>
                        <a:latin typeface="Cambria Math"/>
                      </a:rPr>
                      <m:t> </m:t>
                    </m:r>
                    <m:r>
                      <a:rPr lang="es-ES" i="1">
                        <a:solidFill>
                          <a:schemeClr val="tx1"/>
                        </a:solidFill>
                        <a:latin typeface="Cambria Math"/>
                      </a:rPr>
                      <m:t>𝑑𝑒</m:t>
                    </m:r>
                    <m:r>
                      <a:rPr lang="es-ES" i="1">
                        <a:solidFill>
                          <a:schemeClr val="tx1"/>
                        </a:solidFill>
                        <a:latin typeface="Cambria Math"/>
                      </a:rPr>
                      <m:t> </m:t>
                    </m:r>
                    <m:r>
                      <a:rPr lang="es-ES" i="1">
                        <a:solidFill>
                          <a:schemeClr val="tx1"/>
                        </a:solidFill>
                        <a:latin typeface="Cambria Math"/>
                      </a:rPr>
                      <m:t>𝑠𝑒𝑔𝑢𝑟𝑖𝑑𝑎𝑑</m:t>
                    </m:r>
                  </m:oMath>
                </a14:m>
                <a:endParaRPr lang="es-ES" dirty="0" smtClean="0">
                  <a:solidFill>
                    <a:schemeClr val="tx1"/>
                  </a:solidFill>
                </a:endParaRPr>
              </a:p>
              <a:p>
                <a:pPr lvl="2"/>
                <a:r>
                  <a:rPr lang="es-ES" sz="1300" dirty="0"/>
                  <a:t> </a:t>
                </a:r>
                <a:r>
                  <a:rPr lang="es-ES" sz="1300" dirty="0" smtClean="0"/>
                  <a:t>  </a:t>
                </a:r>
                <a:endParaRPr lang="es-ES" sz="1300" dirty="0">
                  <a:solidFill>
                    <a:schemeClr val="tx1"/>
                  </a:solidFill>
                </a:endParaRPr>
              </a:p>
              <a:p>
                <a:pPr lvl="1"/>
                <a:r>
                  <a:rPr lang="es-ES" dirty="0">
                    <a:solidFill>
                      <a:srgbClr val="C00000"/>
                    </a:solidFill>
                  </a:rPr>
                  <a:t>Si se usa desplazamiento de periodo se requiere un periodo de tiempo adicional, y la inecuación resulta </a:t>
                </a:r>
                <a:endParaRPr lang="es-ES" dirty="0" smtClean="0">
                  <a:solidFill>
                    <a:srgbClr val="C00000"/>
                  </a:solidFill>
                </a:endParaRPr>
              </a:p>
              <a:p>
                <a:pPr lvl="2"/>
                <a:r>
                  <a:rPr lang="es-ES" sz="1300" i="1" dirty="0" smtClean="0">
                    <a:solidFill>
                      <a:schemeClr val="tx1"/>
                    </a:solidFill>
                  </a:rPr>
                  <a:t>  </a:t>
                </a:r>
              </a:p>
              <a:p>
                <a:pPr lvl="2"/>
                <a14:m>
                  <m:oMath xmlns:m="http://schemas.openxmlformats.org/officeDocument/2006/math">
                    <m:r>
                      <a:rPr lang="es-ES" i="1" smtClean="0">
                        <a:solidFill>
                          <a:schemeClr val="tx1"/>
                        </a:solidFill>
                        <a:latin typeface="Cambria Math"/>
                      </a:rPr>
                      <m:t>𝑅</m:t>
                    </m:r>
                    <m:d>
                      <m:dPr>
                        <m:ctrlPr>
                          <a:rPr lang="es-ES" i="1">
                            <a:solidFill>
                              <a:schemeClr val="tx1"/>
                            </a:solidFill>
                            <a:latin typeface="Cambria Math"/>
                          </a:rPr>
                        </m:ctrlPr>
                      </m:dPr>
                      <m:e>
                        <m:r>
                          <a:rPr lang="es-ES" i="1">
                            <a:solidFill>
                              <a:schemeClr val="tx1"/>
                            </a:solidFill>
                            <a:latin typeface="Cambria Math"/>
                          </a:rPr>
                          <m:t>2</m:t>
                        </m:r>
                        <m:r>
                          <a:rPr lang="es-ES" i="1">
                            <a:solidFill>
                              <a:schemeClr val="tx1"/>
                            </a:solidFill>
                            <a:latin typeface="Cambria Math"/>
                          </a:rPr>
                          <m:t>𝑇</m:t>
                        </m:r>
                        <m:r>
                          <a:rPr lang="es-ES" i="1">
                            <a:solidFill>
                              <a:schemeClr val="tx1"/>
                            </a:solidFill>
                            <a:latin typeface="Cambria Math"/>
                          </a:rPr>
                          <m:t>+</m:t>
                        </m:r>
                        <m:r>
                          <a:rPr lang="es-ES" i="1">
                            <a:solidFill>
                              <a:schemeClr val="tx1"/>
                            </a:solidFill>
                            <a:latin typeface="Cambria Math"/>
                          </a:rPr>
                          <m:t>𝐷</m:t>
                        </m:r>
                      </m:e>
                    </m:d>
                    <m:r>
                      <a:rPr lang="es-ES" i="1">
                        <a:solidFill>
                          <a:schemeClr val="tx1"/>
                        </a:solidFill>
                        <a:latin typeface="Cambria Math"/>
                      </a:rPr>
                      <m:t>&lt;</m:t>
                    </m:r>
                    <m:r>
                      <a:rPr lang="es-ES" i="1">
                        <a:solidFill>
                          <a:schemeClr val="tx1"/>
                        </a:solidFill>
                        <a:latin typeface="Cambria Math"/>
                      </a:rPr>
                      <m:t>𝑀</m:t>
                    </m:r>
                  </m:oMath>
                </a14:m>
                <a:endParaRPr lang="es-ES" dirty="0" smtClean="0">
                  <a:solidFill>
                    <a:schemeClr val="tx1"/>
                  </a:solidFill>
                </a:endParaRPr>
              </a:p>
              <a:p>
                <a:pPr lvl="2"/>
                <a:r>
                  <a:rPr lang="es-ES" sz="1300" dirty="0" smtClean="0">
                    <a:solidFill>
                      <a:schemeClr val="tx1"/>
                    </a:solidFill>
                  </a:rPr>
                  <a:t>   </a:t>
                </a:r>
                <a:endParaRPr lang="es-ES" sz="1300" dirty="0">
                  <a:solidFill>
                    <a:schemeClr val="tx1"/>
                  </a:solidFill>
                </a:endParaRPr>
              </a:p>
              <a:p>
                <a:pPr lvl="1"/>
                <a:r>
                  <a:rPr lang="es-ES" dirty="0">
                    <a:solidFill>
                      <a:srgbClr val="C00000"/>
                    </a:solidFill>
                  </a:rPr>
                  <a:t>Para este estudio suponemos que la presencia de bolsas de metano puede producir rápidos incrementos del nivel, por lo que asumimos un tiempo límite conservador (desde que el metano sobrepasa el nivel hasta que la bomba se detiene) de 200ms. Esto se obtiene con una configuración de sensor menos de 80ms con un tiempo límite de 30 ms. Este nivel nos asegura que se obtienen lecturas correctas del sensor (el desplazamiento entre lecturas es de al menos </a:t>
                </a:r>
                <a:r>
                  <a:rPr lang="es-ES" dirty="0" smtClean="0">
                    <a:solidFill>
                      <a:srgbClr val="C00000"/>
                    </a:solidFill>
                  </a:rPr>
                  <a:t>50ms).</a:t>
                </a:r>
                <a:endParaRPr lang="es-ES" dirty="0">
                  <a:solidFill>
                    <a:srgbClr val="C00000"/>
                  </a:solidFill>
                </a:endParaRPr>
              </a:p>
              <a:p>
                <a:pPr lvl="1"/>
                <a:endParaRPr lang="es-ES" dirty="0">
                  <a:solidFill>
                    <a:srgbClr val="C00000"/>
                  </a:solidFill>
                </a:endParaRPr>
              </a:p>
            </p:txBody>
          </p:sp>
        </mc:Choice>
        <mc:Fallback xmlns="">
          <p:sp>
            <p:nvSpPr>
              <p:cNvPr id="3" name="2 Marcador de contenido"/>
              <p:cNvSpPr>
                <a:spLocks noGrp="1" noRot="1" noChangeAspect="1" noMove="1" noResize="1" noEditPoints="1" noAdjustHandles="1" noChangeArrowheads="1" noChangeShapeType="1" noTextEdit="1"/>
              </p:cNvSpPr>
              <p:nvPr>
                <p:ph sz="quarter" idx="1"/>
              </p:nvPr>
            </p:nvSpPr>
            <p:spPr>
              <a:xfrm>
                <a:off x="179512" y="1412776"/>
                <a:ext cx="8784976" cy="5184576"/>
              </a:xfrm>
              <a:blipFill rotWithShape="1">
                <a:blip r:embed="rId2"/>
                <a:stretch>
                  <a:fillRect t="-1294" r="-555"/>
                </a:stretch>
              </a:blipFill>
            </p:spPr>
            <p:txBody>
              <a:bodyPr/>
              <a:lstStyle/>
              <a:p>
                <a:r>
                  <a:rPr lang="es-ES">
                    <a:noFill/>
                  </a:rPr>
                  <a:t> </a:t>
                </a:r>
              </a:p>
            </p:txBody>
          </p:sp>
        </mc:Fallback>
      </mc:AlternateContent>
    </p:spTree>
    <p:extLst>
      <p:ext uri="{BB962C8B-B14F-4D97-AF65-F5344CB8AC3E}">
        <p14:creationId xmlns:p14="http://schemas.microsoft.com/office/powerpoint/2010/main" val="4020282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Caso de estudio</a:t>
            </a:r>
            <a:endParaRPr lang="es-ES" dirty="0"/>
          </a:p>
        </p:txBody>
      </p:sp>
      <p:sp>
        <p:nvSpPr>
          <p:cNvPr id="3" name="2 Marcador de contenido"/>
          <p:cNvSpPr>
            <a:spLocks noGrp="1"/>
          </p:cNvSpPr>
          <p:nvPr>
            <p:ph sz="quarter" idx="1"/>
          </p:nvPr>
        </p:nvSpPr>
        <p:spPr/>
        <p:txBody>
          <a:bodyPr/>
          <a:lstStyle/>
          <a:p>
            <a:r>
              <a:rPr lang="es-ES" sz="2800" b="1" dirty="0"/>
              <a:t>Tiempo límite de información al operador</a:t>
            </a:r>
            <a:endParaRPr lang="es-ES" sz="2800" dirty="0"/>
          </a:p>
          <a:p>
            <a:r>
              <a:rPr lang="es-ES" sz="2800" dirty="0"/>
              <a:t>El operador debe ser informado:</a:t>
            </a:r>
          </a:p>
          <a:p>
            <a:pPr lvl="1"/>
            <a:r>
              <a:rPr lang="es-ES" sz="2300" dirty="0"/>
              <a:t>Cada un segundo</a:t>
            </a:r>
          </a:p>
          <a:p>
            <a:pPr lvl="2"/>
            <a:r>
              <a:rPr lang="es-ES" dirty="0"/>
              <a:t>Lecturas por sobre el límite de monóxido de carbono y metano</a:t>
            </a:r>
          </a:p>
          <a:p>
            <a:pPr lvl="1"/>
            <a:r>
              <a:rPr lang="es-ES" sz="2300" dirty="0"/>
              <a:t>Cada dos segundos</a:t>
            </a:r>
          </a:p>
          <a:p>
            <a:pPr lvl="2"/>
            <a:r>
              <a:rPr lang="es-ES" dirty="0"/>
              <a:t>Lectura por debajo del valor critico de flujo de aire</a:t>
            </a:r>
          </a:p>
          <a:p>
            <a:endParaRPr lang="es-ES" dirty="0"/>
          </a:p>
        </p:txBody>
      </p:sp>
      <p:graphicFrame>
        <p:nvGraphicFramePr>
          <p:cNvPr id="4" name="3 Tabla"/>
          <p:cNvGraphicFramePr>
            <a:graphicFrameLocks noGrp="1"/>
          </p:cNvGraphicFramePr>
          <p:nvPr>
            <p:extLst>
              <p:ext uri="{D42A27DB-BD31-4B8C-83A1-F6EECF244321}">
                <p14:modId xmlns:p14="http://schemas.microsoft.com/office/powerpoint/2010/main" val="1973451462"/>
              </p:ext>
            </p:extLst>
          </p:nvPr>
        </p:nvGraphicFramePr>
        <p:xfrm>
          <a:off x="1259631" y="4293097"/>
          <a:ext cx="6480722" cy="1944213"/>
        </p:xfrm>
        <a:graphic>
          <a:graphicData uri="http://schemas.openxmlformats.org/drawingml/2006/table">
            <a:tbl>
              <a:tblPr firstRow="1" firstCol="1" bandRow="1">
                <a:tableStyleId>{5C22544A-7EE6-4342-B048-85BDC9FD1C3A}</a:tableStyleId>
              </a:tblPr>
              <a:tblGrid>
                <a:gridCol w="2312936"/>
                <a:gridCol w="1389262"/>
                <a:gridCol w="1389262"/>
                <a:gridCol w="1389262"/>
              </a:tblGrid>
              <a:tr h="568828">
                <a:tc>
                  <a:txBody>
                    <a:bodyPr/>
                    <a:lstStyle/>
                    <a:p>
                      <a:pPr>
                        <a:lnSpc>
                          <a:spcPct val="115000"/>
                        </a:lnSpc>
                        <a:spcAft>
                          <a:spcPts val="0"/>
                        </a:spcAft>
                      </a:pPr>
                      <a:r>
                        <a:rPr lang="es-ES" sz="1100" dirty="0">
                          <a:effectLst/>
                        </a:rPr>
                        <a:t> </a:t>
                      </a:r>
                      <a:endParaRPr lang="es-ES"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ES" sz="1100">
                          <a:effectLst/>
                        </a:rPr>
                        <a:t>Periódico/Espontaneo</a:t>
                      </a:r>
                      <a:endParaRPr lang="es-ES" sz="1100">
                        <a:effectLst/>
                        <a:latin typeface="Calibri"/>
                        <a:ea typeface="Calibri"/>
                        <a:cs typeface="Times New Roman"/>
                      </a:endParaRPr>
                    </a:p>
                  </a:txBody>
                  <a:tcPr marL="68580" marR="68580" marT="0" marB="0"/>
                </a:tc>
                <a:tc>
                  <a:txBody>
                    <a:bodyPr/>
                    <a:lstStyle/>
                    <a:p>
                      <a:pPr>
                        <a:lnSpc>
                          <a:spcPct val="115000"/>
                        </a:lnSpc>
                        <a:spcAft>
                          <a:spcPts val="0"/>
                        </a:spcAft>
                      </a:pPr>
                      <a:r>
                        <a:rPr lang="es-ES" sz="1100">
                          <a:effectLst/>
                        </a:rPr>
                        <a:t>Periodo</a:t>
                      </a:r>
                      <a:endParaRPr lang="es-ES" sz="1100">
                        <a:effectLst/>
                        <a:latin typeface="Calibri"/>
                        <a:ea typeface="Calibri"/>
                        <a:cs typeface="Times New Roman"/>
                      </a:endParaRPr>
                    </a:p>
                  </a:txBody>
                  <a:tcPr marL="68580" marR="68580" marT="0" marB="0"/>
                </a:tc>
                <a:tc>
                  <a:txBody>
                    <a:bodyPr/>
                    <a:lstStyle/>
                    <a:p>
                      <a:pPr>
                        <a:lnSpc>
                          <a:spcPct val="115000"/>
                        </a:lnSpc>
                        <a:spcAft>
                          <a:spcPts val="0"/>
                        </a:spcAft>
                      </a:pPr>
                      <a:r>
                        <a:rPr lang="es-ES" sz="1100">
                          <a:effectLst/>
                        </a:rPr>
                        <a:t>Tiempo limite</a:t>
                      </a:r>
                      <a:endParaRPr lang="es-ES" sz="1100">
                        <a:effectLst/>
                        <a:latin typeface="Calibri"/>
                        <a:ea typeface="Calibri"/>
                        <a:cs typeface="Times New Roman"/>
                      </a:endParaRPr>
                    </a:p>
                  </a:txBody>
                  <a:tcPr marL="68580" marR="68580" marT="0" marB="0"/>
                </a:tc>
              </a:tr>
              <a:tr h="275077">
                <a:tc>
                  <a:txBody>
                    <a:bodyPr/>
                    <a:lstStyle/>
                    <a:p>
                      <a:pPr>
                        <a:lnSpc>
                          <a:spcPct val="115000"/>
                        </a:lnSpc>
                        <a:spcAft>
                          <a:spcPts val="0"/>
                        </a:spcAft>
                      </a:pPr>
                      <a:r>
                        <a:rPr lang="es-ES" sz="1100" dirty="0">
                          <a:effectLst/>
                        </a:rPr>
                        <a:t>Sensor CH</a:t>
                      </a:r>
                      <a:r>
                        <a:rPr lang="es-ES" sz="1100" baseline="-25000" dirty="0">
                          <a:effectLst/>
                        </a:rPr>
                        <a:t>4</a:t>
                      </a:r>
                      <a:endParaRPr lang="es-ES"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100">
                          <a:effectLst/>
                        </a:rPr>
                        <a:t>P</a:t>
                      </a:r>
                      <a:endParaRPr lang="es-E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100">
                          <a:effectLst/>
                        </a:rPr>
                        <a:t>80</a:t>
                      </a:r>
                      <a:endParaRPr lang="es-E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100">
                          <a:effectLst/>
                        </a:rPr>
                        <a:t>30</a:t>
                      </a:r>
                      <a:endParaRPr lang="es-ES" sz="1100">
                        <a:effectLst/>
                        <a:latin typeface="Calibri"/>
                        <a:ea typeface="Calibri"/>
                        <a:cs typeface="Times New Roman"/>
                      </a:endParaRPr>
                    </a:p>
                  </a:txBody>
                  <a:tcPr marL="68580" marR="68580" marT="0" marB="0"/>
                </a:tc>
              </a:tr>
              <a:tr h="275077">
                <a:tc>
                  <a:txBody>
                    <a:bodyPr/>
                    <a:lstStyle/>
                    <a:p>
                      <a:pPr>
                        <a:lnSpc>
                          <a:spcPct val="115000"/>
                        </a:lnSpc>
                        <a:spcAft>
                          <a:spcPts val="0"/>
                        </a:spcAft>
                      </a:pPr>
                      <a:r>
                        <a:rPr lang="es-ES" sz="1100">
                          <a:effectLst/>
                        </a:rPr>
                        <a:t>Sensor CO</a:t>
                      </a:r>
                      <a:endParaRPr lang="es-E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100">
                          <a:effectLst/>
                        </a:rPr>
                        <a:t>P</a:t>
                      </a:r>
                      <a:endParaRPr lang="es-E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100">
                          <a:effectLst/>
                        </a:rPr>
                        <a:t>100</a:t>
                      </a:r>
                      <a:endParaRPr lang="es-E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100">
                          <a:effectLst/>
                        </a:rPr>
                        <a:t>60</a:t>
                      </a:r>
                      <a:endParaRPr lang="es-ES" sz="1100">
                        <a:effectLst/>
                        <a:latin typeface="Calibri"/>
                        <a:ea typeface="Calibri"/>
                        <a:cs typeface="Times New Roman"/>
                      </a:endParaRPr>
                    </a:p>
                  </a:txBody>
                  <a:tcPr marL="68580" marR="68580" marT="0" marB="0"/>
                </a:tc>
              </a:tr>
              <a:tr h="275077">
                <a:tc>
                  <a:txBody>
                    <a:bodyPr/>
                    <a:lstStyle/>
                    <a:p>
                      <a:pPr>
                        <a:lnSpc>
                          <a:spcPct val="115000"/>
                        </a:lnSpc>
                        <a:spcAft>
                          <a:spcPts val="0"/>
                        </a:spcAft>
                      </a:pPr>
                      <a:r>
                        <a:rPr lang="es-ES" sz="1100">
                          <a:effectLst/>
                        </a:rPr>
                        <a:t>Flujo de aire</a:t>
                      </a:r>
                      <a:endParaRPr lang="es-E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100">
                          <a:effectLst/>
                        </a:rPr>
                        <a:t>P</a:t>
                      </a:r>
                      <a:endParaRPr lang="es-E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100">
                          <a:effectLst/>
                        </a:rPr>
                        <a:t>100</a:t>
                      </a:r>
                      <a:endParaRPr lang="es-E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100">
                          <a:effectLst/>
                        </a:rPr>
                        <a:t>100</a:t>
                      </a:r>
                      <a:endParaRPr lang="es-ES" sz="1100">
                        <a:effectLst/>
                        <a:latin typeface="Calibri"/>
                        <a:ea typeface="Calibri"/>
                        <a:cs typeface="Times New Roman"/>
                      </a:endParaRPr>
                    </a:p>
                  </a:txBody>
                  <a:tcPr marL="68580" marR="68580" marT="0" marB="0"/>
                </a:tc>
              </a:tr>
              <a:tr h="275077">
                <a:tc>
                  <a:txBody>
                    <a:bodyPr/>
                    <a:lstStyle/>
                    <a:p>
                      <a:pPr>
                        <a:lnSpc>
                          <a:spcPct val="115000"/>
                        </a:lnSpc>
                        <a:spcAft>
                          <a:spcPts val="0"/>
                        </a:spcAft>
                      </a:pPr>
                      <a:r>
                        <a:rPr lang="es-ES" sz="1100">
                          <a:effectLst/>
                        </a:rPr>
                        <a:t>Flujo de agua</a:t>
                      </a:r>
                      <a:endParaRPr lang="es-E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100">
                          <a:effectLst/>
                        </a:rPr>
                        <a:t>P</a:t>
                      </a:r>
                      <a:endParaRPr lang="es-E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100">
                          <a:effectLst/>
                        </a:rPr>
                        <a:t>1000</a:t>
                      </a:r>
                      <a:endParaRPr lang="es-E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100">
                          <a:effectLst/>
                        </a:rPr>
                        <a:t>40</a:t>
                      </a:r>
                      <a:endParaRPr lang="es-ES" sz="1100">
                        <a:effectLst/>
                        <a:latin typeface="Calibri"/>
                        <a:ea typeface="Calibri"/>
                        <a:cs typeface="Times New Roman"/>
                      </a:endParaRPr>
                    </a:p>
                  </a:txBody>
                  <a:tcPr marL="68580" marR="68580" marT="0" marB="0"/>
                </a:tc>
              </a:tr>
              <a:tr h="275077">
                <a:tc>
                  <a:txBody>
                    <a:bodyPr/>
                    <a:lstStyle/>
                    <a:p>
                      <a:pPr>
                        <a:lnSpc>
                          <a:spcPct val="115000"/>
                        </a:lnSpc>
                        <a:spcAft>
                          <a:spcPts val="0"/>
                        </a:spcAft>
                      </a:pPr>
                      <a:r>
                        <a:rPr lang="es-ES" sz="1100">
                          <a:effectLst/>
                        </a:rPr>
                        <a:t>Detector de nivel de agua</a:t>
                      </a:r>
                      <a:endParaRPr lang="es-E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100">
                          <a:effectLst/>
                        </a:rPr>
                        <a:t>E</a:t>
                      </a:r>
                      <a:endParaRPr lang="es-E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100">
                          <a:effectLst/>
                        </a:rPr>
                        <a:t>6000</a:t>
                      </a:r>
                      <a:endParaRPr lang="es-E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100" dirty="0">
                          <a:effectLst/>
                        </a:rPr>
                        <a:t>200</a:t>
                      </a:r>
                      <a:endParaRPr lang="es-E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861887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F</a:t>
            </a:r>
            <a:r>
              <a:rPr lang="es-ES" dirty="0" smtClean="0"/>
              <a:t>ormalismos </a:t>
            </a:r>
            <a:r>
              <a:rPr lang="es-ES" dirty="0"/>
              <a:t>de redes de </a:t>
            </a:r>
            <a:r>
              <a:rPr lang="es-ES" dirty="0" smtClean="0"/>
              <a:t>Petri</a:t>
            </a:r>
            <a:endParaRPr lang="es-ES" dirty="0"/>
          </a:p>
        </p:txBody>
      </p:sp>
      <p:sp>
        <p:nvSpPr>
          <p:cNvPr id="3" name="2 Marcador de contenido"/>
          <p:cNvSpPr>
            <a:spLocks noGrp="1"/>
          </p:cNvSpPr>
          <p:nvPr>
            <p:ph sz="quarter" idx="1"/>
          </p:nvPr>
        </p:nvSpPr>
        <p:spPr>
          <a:xfrm>
            <a:off x="301752" y="1527048"/>
            <a:ext cx="8590728" cy="4998296"/>
          </a:xfrm>
        </p:spPr>
        <p:txBody>
          <a:bodyPr>
            <a:normAutofit fontScale="77500" lnSpcReduction="20000"/>
          </a:bodyPr>
          <a:lstStyle/>
          <a:p>
            <a:r>
              <a:rPr lang="es-ES" dirty="0" smtClean="0"/>
              <a:t>Existe una </a:t>
            </a:r>
            <a:r>
              <a:rPr lang="es-ES" dirty="0"/>
              <a:t>familia </a:t>
            </a:r>
            <a:r>
              <a:rPr lang="es-ES" dirty="0" smtClean="0"/>
              <a:t>de formalismos</a:t>
            </a:r>
            <a:r>
              <a:rPr lang="es-ES" dirty="0"/>
              <a:t>, con distintos grados de </a:t>
            </a:r>
            <a:r>
              <a:rPr lang="es-ES" dirty="0" smtClean="0"/>
              <a:t>descripción, </a:t>
            </a:r>
            <a:r>
              <a:rPr lang="es-ES" dirty="0"/>
              <a:t>desde alto a bajo nivel, cada uno </a:t>
            </a:r>
            <a:r>
              <a:rPr lang="es-ES" dirty="0" smtClean="0"/>
              <a:t>apropiado para </a:t>
            </a:r>
            <a:r>
              <a:rPr lang="es-ES" dirty="0"/>
              <a:t>distintos </a:t>
            </a:r>
            <a:r>
              <a:rPr lang="es-ES" dirty="0" smtClean="0"/>
              <a:t>propósitos</a:t>
            </a:r>
          </a:p>
          <a:p>
            <a:r>
              <a:rPr lang="es-ES" dirty="0" smtClean="0"/>
              <a:t>Un modelo </a:t>
            </a:r>
            <a:r>
              <a:rPr lang="es-ES" dirty="0"/>
              <a:t>de red de Petri </a:t>
            </a:r>
            <a:r>
              <a:rPr lang="es-ES" i="1" dirty="0" smtClean="0"/>
              <a:t>autónomo, consiste de:</a:t>
            </a:r>
          </a:p>
          <a:p>
            <a:pPr lvl="1"/>
            <a:r>
              <a:rPr lang="es-ES" dirty="0"/>
              <a:t>Una </a:t>
            </a:r>
            <a:r>
              <a:rPr lang="es-ES" i="1" dirty="0"/>
              <a:t>estructura de red</a:t>
            </a:r>
            <a:endParaRPr lang="es-ES" dirty="0"/>
          </a:p>
          <a:p>
            <a:pPr lvl="1"/>
            <a:r>
              <a:rPr lang="es-ES" dirty="0"/>
              <a:t>Un </a:t>
            </a:r>
            <a:r>
              <a:rPr lang="es-ES" i="1" dirty="0"/>
              <a:t>marcado</a:t>
            </a:r>
            <a:endParaRPr lang="es-ES" dirty="0"/>
          </a:p>
          <a:p>
            <a:r>
              <a:rPr lang="es-ES" dirty="0"/>
              <a:t>El mero formalismo </a:t>
            </a:r>
            <a:r>
              <a:rPr lang="es-ES" dirty="0" smtClean="0"/>
              <a:t>matemático </a:t>
            </a:r>
            <a:r>
              <a:rPr lang="es-ES" dirty="0"/>
              <a:t>subyacente tras una </a:t>
            </a:r>
            <a:r>
              <a:rPr lang="es-ES" dirty="0" err="1"/>
              <a:t>RdP</a:t>
            </a:r>
            <a:r>
              <a:rPr lang="es-ES" dirty="0"/>
              <a:t> no asocia </a:t>
            </a:r>
            <a:r>
              <a:rPr lang="es-ES" dirty="0" smtClean="0"/>
              <a:t>ningún </a:t>
            </a:r>
            <a:r>
              <a:rPr lang="es-ES" dirty="0" smtClean="0"/>
              <a:t>significado </a:t>
            </a:r>
            <a:r>
              <a:rPr lang="es-ES" dirty="0"/>
              <a:t>a </a:t>
            </a:r>
            <a:r>
              <a:rPr lang="es-ES" dirty="0" smtClean="0"/>
              <a:t>los objetos </a:t>
            </a:r>
            <a:r>
              <a:rPr lang="es-ES" dirty="0"/>
              <a:t>que la integran; por </a:t>
            </a:r>
            <a:r>
              <a:rPr lang="es-ES" dirty="0" smtClean="0"/>
              <a:t>ejemplo</a:t>
            </a:r>
          </a:p>
          <a:p>
            <a:pPr lvl="1"/>
            <a:r>
              <a:rPr lang="es-ES" dirty="0" smtClean="0"/>
              <a:t>los </a:t>
            </a:r>
            <a:r>
              <a:rPr lang="es-ES" dirty="0"/>
              <a:t>lugares no tienen por </a:t>
            </a:r>
            <a:r>
              <a:rPr lang="es-ES" dirty="0" smtClean="0"/>
              <a:t>que </a:t>
            </a:r>
            <a:r>
              <a:rPr lang="es-ES" dirty="0"/>
              <a:t>representar datos o </a:t>
            </a:r>
            <a:r>
              <a:rPr lang="es-ES" dirty="0" smtClean="0"/>
              <a:t>estados, </a:t>
            </a:r>
          </a:p>
          <a:p>
            <a:r>
              <a:rPr lang="es-ES" dirty="0" smtClean="0"/>
              <a:t>La conexión </a:t>
            </a:r>
            <a:r>
              <a:rPr lang="es-ES" dirty="0"/>
              <a:t>del formalismo con la realidad es propiciada por la </a:t>
            </a:r>
            <a:r>
              <a:rPr lang="es-ES" i="1" dirty="0" smtClean="0"/>
              <a:t>interpretación</a:t>
            </a:r>
            <a:r>
              <a:rPr lang="es-ES" dirty="0" smtClean="0"/>
              <a:t>. </a:t>
            </a:r>
          </a:p>
          <a:p>
            <a:r>
              <a:rPr lang="es-ES" dirty="0" smtClean="0"/>
              <a:t>Las </a:t>
            </a:r>
            <a:r>
              <a:rPr lang="es-ES" dirty="0" err="1"/>
              <a:t>RdP</a:t>
            </a:r>
            <a:r>
              <a:rPr lang="es-ES" dirty="0"/>
              <a:t> </a:t>
            </a:r>
            <a:r>
              <a:rPr lang="es-ES" dirty="0" smtClean="0"/>
              <a:t>autónomas </a:t>
            </a:r>
            <a:r>
              <a:rPr lang="es-ES" dirty="0"/>
              <a:t>son </a:t>
            </a:r>
            <a:r>
              <a:rPr lang="es-ES" dirty="0" err="1"/>
              <a:t>semi</a:t>
            </a:r>
            <a:r>
              <a:rPr lang="es-ES" dirty="0"/>
              <a:t>-interpretadas, pues aportan </a:t>
            </a:r>
            <a:r>
              <a:rPr lang="es-ES" dirty="0" smtClean="0"/>
              <a:t>algún significado </a:t>
            </a:r>
            <a:r>
              <a:rPr lang="es-ES" dirty="0"/>
              <a:t>a los elementos de la red: </a:t>
            </a:r>
            <a:endParaRPr lang="es-ES" dirty="0" smtClean="0"/>
          </a:p>
          <a:p>
            <a:pPr lvl="1"/>
            <a:r>
              <a:rPr lang="es-ES" dirty="0" smtClean="0"/>
              <a:t>los lugares describen </a:t>
            </a:r>
            <a:r>
              <a:rPr lang="es-ES" dirty="0"/>
              <a:t>variables de </a:t>
            </a:r>
            <a:r>
              <a:rPr lang="es-ES" dirty="0" smtClean="0"/>
              <a:t>estado</a:t>
            </a:r>
          </a:p>
          <a:p>
            <a:pPr lvl="1"/>
            <a:r>
              <a:rPr lang="es-ES" dirty="0" smtClean="0"/>
              <a:t>las </a:t>
            </a:r>
            <a:r>
              <a:rPr lang="es-ES" dirty="0"/>
              <a:t>transiciones, los transformadores de los </a:t>
            </a:r>
            <a:r>
              <a:rPr lang="es-ES" dirty="0" smtClean="0"/>
              <a:t>estados y </a:t>
            </a:r>
          </a:p>
          <a:p>
            <a:pPr lvl="1"/>
            <a:r>
              <a:rPr lang="es-ES" dirty="0" smtClean="0"/>
              <a:t>la lógica de la sensibilización/disparo </a:t>
            </a:r>
            <a:r>
              <a:rPr lang="es-ES" dirty="0"/>
              <a:t>aporta algunas reglas para la </a:t>
            </a:r>
            <a:r>
              <a:rPr lang="es-ES" dirty="0" smtClean="0"/>
              <a:t>descripción </a:t>
            </a:r>
            <a:r>
              <a:rPr lang="es-ES" dirty="0"/>
              <a:t>del comportamiento </a:t>
            </a:r>
            <a:r>
              <a:rPr lang="es-ES" dirty="0" smtClean="0"/>
              <a:t>dinámico.</a:t>
            </a:r>
            <a:endParaRPr lang="es-ES" dirty="0"/>
          </a:p>
          <a:p>
            <a:endParaRPr lang="es-ES" dirty="0"/>
          </a:p>
          <a:p>
            <a:endParaRPr lang="es-ES" dirty="0"/>
          </a:p>
          <a:p>
            <a:endParaRPr lang="es-ES" dirty="0"/>
          </a:p>
        </p:txBody>
      </p:sp>
    </p:spTree>
    <p:extLst>
      <p:ext uri="{BB962C8B-B14F-4D97-AF65-F5344CB8AC3E}">
        <p14:creationId xmlns:p14="http://schemas.microsoft.com/office/powerpoint/2010/main" val="2921694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896144"/>
          </a:xfrm>
        </p:spPr>
        <p:txBody>
          <a:bodyPr>
            <a:noAutofit/>
          </a:bodyPr>
          <a:lstStyle/>
          <a:p>
            <a:r>
              <a:rPr lang="es-ES" sz="2800" i="1" dirty="0" err="1"/>
              <a:t>RdPT</a:t>
            </a:r>
            <a:r>
              <a:rPr lang="es-ES" sz="2800" i="1" dirty="0"/>
              <a:t> que modela el sistema de control de la bomba de </a:t>
            </a:r>
            <a:r>
              <a:rPr lang="es-ES" sz="2800" i="1" dirty="0" smtClean="0"/>
              <a:t>extracción </a:t>
            </a:r>
            <a:r>
              <a:rPr lang="es-ES" sz="2800" i="1" dirty="0"/>
              <a:t>de agua de la </a:t>
            </a:r>
            <a:r>
              <a:rPr lang="es-ES" sz="2800" i="1" dirty="0" smtClean="0"/>
              <a:t>mina</a:t>
            </a:r>
            <a:endParaRPr lang="es-ES" sz="2800" dirty="0"/>
          </a:p>
        </p:txBody>
      </p:sp>
      <p:grpSp>
        <p:nvGrpSpPr>
          <p:cNvPr id="5" name="4 Grupo"/>
          <p:cNvGrpSpPr/>
          <p:nvPr/>
        </p:nvGrpSpPr>
        <p:grpSpPr>
          <a:xfrm>
            <a:off x="2843808" y="1386252"/>
            <a:ext cx="6169978" cy="5283108"/>
            <a:chOff x="1259633" y="1386252"/>
            <a:chExt cx="6169978" cy="5283108"/>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515" b="3055"/>
            <a:stretch/>
          </p:blipFill>
          <p:spPr bwMode="auto">
            <a:xfrm>
              <a:off x="1259633" y="1386252"/>
              <a:ext cx="6169978" cy="528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Elipse"/>
            <p:cNvSpPr/>
            <p:nvPr/>
          </p:nvSpPr>
          <p:spPr>
            <a:xfrm>
              <a:off x="2195736" y="2276872"/>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Elipse"/>
            <p:cNvSpPr/>
            <p:nvPr/>
          </p:nvSpPr>
          <p:spPr>
            <a:xfrm>
              <a:off x="4099123" y="17008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Elipse"/>
            <p:cNvSpPr/>
            <p:nvPr/>
          </p:nvSpPr>
          <p:spPr>
            <a:xfrm>
              <a:off x="2987824" y="342900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Elipse"/>
            <p:cNvSpPr/>
            <p:nvPr/>
          </p:nvSpPr>
          <p:spPr>
            <a:xfrm>
              <a:off x="4211960" y="4869160"/>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0" name="9 CuadroTexto"/>
          <p:cNvSpPr txBox="1"/>
          <p:nvPr/>
        </p:nvSpPr>
        <p:spPr>
          <a:xfrm>
            <a:off x="179512" y="1916832"/>
            <a:ext cx="2448272" cy="3416320"/>
          </a:xfrm>
          <a:prstGeom prst="rect">
            <a:avLst/>
          </a:prstGeom>
          <a:noFill/>
        </p:spPr>
        <p:txBody>
          <a:bodyPr wrap="square" rtlCol="0">
            <a:spAutoFit/>
          </a:bodyPr>
          <a:lstStyle/>
          <a:p>
            <a:r>
              <a:rPr lang="es-ES" dirty="0"/>
              <a:t>Modelo del controlador de la bomba en </a:t>
            </a:r>
            <a:r>
              <a:rPr lang="es-ES" dirty="0" smtClean="0"/>
              <a:t>normal</a:t>
            </a:r>
            <a:endParaRPr lang="es-ES" dirty="0"/>
          </a:p>
          <a:p>
            <a:pPr marL="285750" lvl="0" indent="-285750">
              <a:buFont typeface="Arial" pitchFamily="34" charset="0"/>
              <a:buChar char="•"/>
            </a:pPr>
            <a:r>
              <a:rPr lang="es-ES" dirty="0"/>
              <a:t>encendida (ON) o </a:t>
            </a:r>
          </a:p>
          <a:p>
            <a:pPr marL="285750" lvl="0" indent="-285750">
              <a:buFont typeface="Arial" pitchFamily="34" charset="0"/>
              <a:buChar char="•"/>
            </a:pPr>
            <a:r>
              <a:rPr lang="es-ES" dirty="0"/>
              <a:t>apagada (OFF)</a:t>
            </a:r>
          </a:p>
          <a:p>
            <a:pPr marL="285750" lvl="0" indent="-285750">
              <a:buFont typeface="Arial" pitchFamily="34" charset="0"/>
              <a:buChar char="•"/>
            </a:pPr>
            <a:r>
              <a:rPr lang="es-ES" dirty="0"/>
              <a:t>no arrancar por gas</a:t>
            </a:r>
          </a:p>
          <a:p>
            <a:pPr marL="285750" lvl="0" indent="-285750">
              <a:buFont typeface="Arial" pitchFamily="34" charset="0"/>
              <a:buChar char="•"/>
            </a:pPr>
            <a:r>
              <a:rPr lang="es-ES" dirty="0"/>
              <a:t>deshabilitada si el nivel de metano es muy alto y volver al estado anterior si </a:t>
            </a:r>
            <a:r>
              <a:rPr lang="es-ES" dirty="0" smtClean="0"/>
              <a:t>desciende</a:t>
            </a:r>
            <a:endParaRPr lang="es-ES" dirty="0"/>
          </a:p>
          <a:p>
            <a:pPr marL="285750" lvl="0" indent="-285750">
              <a:buFont typeface="Arial" pitchFamily="34" charset="0"/>
              <a:buChar char="•"/>
            </a:pPr>
            <a:r>
              <a:rPr lang="es-ES" dirty="0"/>
              <a:t>o parada por gas</a:t>
            </a:r>
          </a:p>
        </p:txBody>
      </p:sp>
    </p:spTree>
    <p:extLst>
      <p:ext uri="{BB962C8B-B14F-4D97-AF65-F5344CB8AC3E}">
        <p14:creationId xmlns:p14="http://schemas.microsoft.com/office/powerpoint/2010/main" val="2706527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896144"/>
          </a:xfrm>
        </p:spPr>
        <p:txBody>
          <a:bodyPr>
            <a:noAutofit/>
          </a:bodyPr>
          <a:lstStyle/>
          <a:p>
            <a:r>
              <a:rPr lang="es-ES" sz="2800" i="1" dirty="0" err="1"/>
              <a:t>RdPT</a:t>
            </a:r>
            <a:r>
              <a:rPr lang="es-ES" sz="2800" i="1" dirty="0"/>
              <a:t> que modela la lectura de los sensores del </a:t>
            </a:r>
            <a:r>
              <a:rPr lang="es-ES" sz="2800" i="1" dirty="0" smtClean="0"/>
              <a:t>sistema</a:t>
            </a:r>
            <a:endParaRPr lang="es-ES" sz="2800"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72816"/>
            <a:ext cx="254328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748" y="1772816"/>
            <a:ext cx="255330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1772816"/>
            <a:ext cx="252244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Elipse"/>
          <p:cNvSpPr/>
          <p:nvPr/>
        </p:nvSpPr>
        <p:spPr>
          <a:xfrm>
            <a:off x="4427984" y="4329100"/>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Elipse"/>
          <p:cNvSpPr/>
          <p:nvPr/>
        </p:nvSpPr>
        <p:spPr>
          <a:xfrm>
            <a:off x="5148064" y="4365104"/>
            <a:ext cx="180020"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Elipse"/>
          <p:cNvSpPr/>
          <p:nvPr/>
        </p:nvSpPr>
        <p:spPr>
          <a:xfrm>
            <a:off x="6732240" y="3320988"/>
            <a:ext cx="180020" cy="252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Elipse"/>
          <p:cNvSpPr/>
          <p:nvPr/>
        </p:nvSpPr>
        <p:spPr>
          <a:xfrm>
            <a:off x="7740352" y="3248980"/>
            <a:ext cx="252028" cy="324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CuadroTexto"/>
          <p:cNvSpPr txBox="1"/>
          <p:nvPr/>
        </p:nvSpPr>
        <p:spPr>
          <a:xfrm>
            <a:off x="595662" y="1305633"/>
            <a:ext cx="5488506" cy="338554"/>
          </a:xfrm>
          <a:prstGeom prst="rect">
            <a:avLst/>
          </a:prstGeom>
          <a:noFill/>
        </p:spPr>
        <p:txBody>
          <a:bodyPr wrap="square" rtlCol="0">
            <a:spAutoFit/>
          </a:bodyPr>
          <a:lstStyle/>
          <a:p>
            <a:r>
              <a:rPr lang="es-ES" sz="1600" dirty="0"/>
              <a:t>muestreo de los niveles de metano </a:t>
            </a:r>
            <a:r>
              <a:rPr lang="es-ES" sz="1600" dirty="0" smtClean="0"/>
              <a:t>y monóxido </a:t>
            </a:r>
            <a:r>
              <a:rPr lang="es-ES" sz="1600" dirty="0"/>
              <a:t>de carbono</a:t>
            </a:r>
          </a:p>
        </p:txBody>
      </p:sp>
      <p:sp>
        <p:nvSpPr>
          <p:cNvPr id="6" name="5 CuadroTexto"/>
          <p:cNvSpPr txBox="1"/>
          <p:nvPr/>
        </p:nvSpPr>
        <p:spPr>
          <a:xfrm>
            <a:off x="827584" y="5445224"/>
            <a:ext cx="2304256" cy="923330"/>
          </a:xfrm>
          <a:prstGeom prst="rect">
            <a:avLst/>
          </a:prstGeom>
          <a:noFill/>
        </p:spPr>
        <p:txBody>
          <a:bodyPr wrap="square" rtlCol="0">
            <a:spAutoFit/>
          </a:bodyPr>
          <a:lstStyle/>
          <a:p>
            <a:r>
              <a:rPr lang="es-ES" dirty="0"/>
              <a:t>60 segundos para el sensor de CO</a:t>
            </a:r>
          </a:p>
          <a:p>
            <a:endParaRPr lang="es-ES" dirty="0"/>
          </a:p>
        </p:txBody>
      </p:sp>
      <p:sp>
        <p:nvSpPr>
          <p:cNvPr id="7" name="6 Rectángulo"/>
          <p:cNvSpPr/>
          <p:nvPr/>
        </p:nvSpPr>
        <p:spPr>
          <a:xfrm>
            <a:off x="3359759" y="5445224"/>
            <a:ext cx="2148345" cy="369332"/>
          </a:xfrm>
          <a:prstGeom prst="rect">
            <a:avLst/>
          </a:prstGeom>
        </p:spPr>
        <p:txBody>
          <a:bodyPr wrap="none">
            <a:spAutoFit/>
          </a:bodyPr>
          <a:lstStyle/>
          <a:p>
            <a:r>
              <a:rPr lang="pt-BR" dirty="0"/>
              <a:t>metano </a:t>
            </a:r>
            <a:r>
              <a:rPr lang="pt-BR" dirty="0" smtClean="0"/>
              <a:t>5 </a:t>
            </a:r>
            <a:r>
              <a:rPr lang="pt-BR" dirty="0"/>
              <a:t>segundos</a:t>
            </a:r>
          </a:p>
        </p:txBody>
      </p:sp>
      <p:sp>
        <p:nvSpPr>
          <p:cNvPr id="8" name="7 CuadroTexto"/>
          <p:cNvSpPr txBox="1"/>
          <p:nvPr/>
        </p:nvSpPr>
        <p:spPr>
          <a:xfrm>
            <a:off x="6084168" y="4104074"/>
            <a:ext cx="2736304" cy="954107"/>
          </a:xfrm>
          <a:prstGeom prst="rect">
            <a:avLst/>
          </a:prstGeom>
          <a:noFill/>
        </p:spPr>
        <p:txBody>
          <a:bodyPr wrap="square" rtlCol="0">
            <a:spAutoFit/>
          </a:bodyPr>
          <a:lstStyle/>
          <a:p>
            <a:r>
              <a:rPr lang="es-ES" sz="1400" i="1" dirty="0"/>
              <a:t>Plazo de apagado </a:t>
            </a:r>
            <a:r>
              <a:rPr lang="es-ES" sz="1400" dirty="0"/>
              <a:t>en presencia de un nivel de metano superior al umbral </a:t>
            </a:r>
            <a:r>
              <a:rPr lang="es-ES" sz="1400" dirty="0" smtClean="0"/>
              <a:t>máximo </a:t>
            </a:r>
            <a:r>
              <a:rPr lang="es-ES" sz="1400" dirty="0"/>
              <a:t>de 1 segundo</a:t>
            </a:r>
          </a:p>
          <a:p>
            <a:endParaRPr lang="es-ES" sz="1400" dirty="0"/>
          </a:p>
        </p:txBody>
      </p:sp>
      <p:sp>
        <p:nvSpPr>
          <p:cNvPr id="9" name="8 Rectángulo"/>
          <p:cNvSpPr/>
          <p:nvPr/>
        </p:nvSpPr>
        <p:spPr>
          <a:xfrm>
            <a:off x="6102052" y="4860448"/>
            <a:ext cx="2736304" cy="1169551"/>
          </a:xfrm>
          <a:prstGeom prst="rect">
            <a:avLst/>
          </a:prstGeom>
        </p:spPr>
        <p:txBody>
          <a:bodyPr wrap="square">
            <a:spAutoFit/>
          </a:bodyPr>
          <a:lstStyle/>
          <a:p>
            <a:r>
              <a:rPr lang="es-ES" sz="1400" i="1" dirty="0"/>
              <a:t>Plazo de </a:t>
            </a:r>
            <a:r>
              <a:rPr lang="es-ES" sz="1400" i="1" dirty="0" smtClean="0"/>
              <a:t>información </a:t>
            </a:r>
            <a:r>
              <a:rPr lang="es-ES" sz="1400" i="1" dirty="0"/>
              <a:t>al operador </a:t>
            </a:r>
            <a:r>
              <a:rPr lang="es-ES" sz="1400" dirty="0"/>
              <a:t>de 1 segundo, ante niveles de metano y/o </a:t>
            </a:r>
            <a:r>
              <a:rPr lang="es-ES" sz="1400" dirty="0" smtClean="0"/>
              <a:t>monóxido de carbono </a:t>
            </a:r>
            <a:r>
              <a:rPr lang="es-ES" sz="1400" dirty="0"/>
              <a:t>superiores a los permitidos.</a:t>
            </a:r>
          </a:p>
        </p:txBody>
      </p:sp>
      <p:sp>
        <p:nvSpPr>
          <p:cNvPr id="14" name="13 Rectángulo"/>
          <p:cNvSpPr/>
          <p:nvPr/>
        </p:nvSpPr>
        <p:spPr>
          <a:xfrm>
            <a:off x="179513" y="6074132"/>
            <a:ext cx="8784976" cy="276999"/>
          </a:xfrm>
          <a:prstGeom prst="rect">
            <a:avLst/>
          </a:prstGeom>
        </p:spPr>
        <p:txBody>
          <a:bodyPr wrap="square">
            <a:spAutoFit/>
          </a:bodyPr>
          <a:lstStyle/>
          <a:p>
            <a:r>
              <a:rPr lang="es-ES" sz="1200" dirty="0"/>
              <a:t>se ha protegido el acceso </a:t>
            </a:r>
            <a:r>
              <a:rPr lang="es-ES" sz="1200" dirty="0" smtClean="0"/>
              <a:t>mediante </a:t>
            </a:r>
            <a:r>
              <a:rPr lang="es-ES" sz="1200" dirty="0"/>
              <a:t>un </a:t>
            </a:r>
            <a:r>
              <a:rPr lang="es-ES" sz="1200" dirty="0" err="1"/>
              <a:t>timeout</a:t>
            </a:r>
            <a:r>
              <a:rPr lang="es-ES" sz="1200" dirty="0"/>
              <a:t>: si el dispositivo no responde, la lectura es suspendida y el operador es informado</a:t>
            </a:r>
          </a:p>
        </p:txBody>
      </p:sp>
      <p:sp>
        <p:nvSpPr>
          <p:cNvPr id="15" name="14 CuadroTexto"/>
          <p:cNvSpPr txBox="1"/>
          <p:nvPr/>
        </p:nvSpPr>
        <p:spPr>
          <a:xfrm>
            <a:off x="6102052" y="1340768"/>
            <a:ext cx="2504556" cy="523220"/>
          </a:xfrm>
          <a:prstGeom prst="rect">
            <a:avLst/>
          </a:prstGeom>
          <a:noFill/>
        </p:spPr>
        <p:txBody>
          <a:bodyPr wrap="square" rtlCol="0">
            <a:spAutoFit/>
          </a:bodyPr>
          <a:lstStyle/>
          <a:p>
            <a:pPr algn="ctr"/>
            <a:r>
              <a:rPr lang="es-ES" sz="1400" dirty="0" smtClean="0"/>
              <a:t>Predicado para indicar el nivel de agua</a:t>
            </a:r>
            <a:endParaRPr lang="es-ES" sz="1400" dirty="0"/>
          </a:p>
        </p:txBody>
      </p:sp>
    </p:spTree>
    <p:extLst>
      <p:ext uri="{BB962C8B-B14F-4D97-AF65-F5344CB8AC3E}">
        <p14:creationId xmlns:p14="http://schemas.microsoft.com/office/powerpoint/2010/main" val="31764925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Planificación</a:t>
            </a:r>
            <a:endParaRPr lang="es-ES" dirty="0"/>
          </a:p>
        </p:txBody>
      </p:sp>
      <p:sp>
        <p:nvSpPr>
          <p:cNvPr id="3" name="2 Marcador de contenido"/>
          <p:cNvSpPr>
            <a:spLocks noGrp="1"/>
          </p:cNvSpPr>
          <p:nvPr>
            <p:ph sz="quarter" idx="1"/>
          </p:nvPr>
        </p:nvSpPr>
        <p:spPr/>
        <p:txBody>
          <a:bodyPr>
            <a:normAutofit fontScale="92500" lnSpcReduction="10000"/>
          </a:bodyPr>
          <a:lstStyle/>
          <a:p>
            <a:r>
              <a:rPr lang="es-ES" dirty="0"/>
              <a:t>El modelo </a:t>
            </a:r>
            <a:r>
              <a:rPr lang="es-ES" dirty="0" smtClean="0"/>
              <a:t>teórico </a:t>
            </a:r>
            <a:r>
              <a:rPr lang="es-ES" dirty="0"/>
              <a:t>de concurrencia de las redes de Petri supone la existencia de </a:t>
            </a:r>
            <a:r>
              <a:rPr lang="es-ES" dirty="0" smtClean="0"/>
              <a:t>infinitos recursos</a:t>
            </a:r>
          </a:p>
          <a:p>
            <a:pPr lvl="1"/>
            <a:r>
              <a:rPr lang="es-ES" dirty="0" smtClean="0">
                <a:solidFill>
                  <a:srgbClr val="C00000"/>
                </a:solidFill>
              </a:rPr>
              <a:t>Lo que implica que </a:t>
            </a:r>
            <a:r>
              <a:rPr lang="es-ES" dirty="0">
                <a:solidFill>
                  <a:srgbClr val="C00000"/>
                </a:solidFill>
              </a:rPr>
              <a:t>cualquier unidad de </a:t>
            </a:r>
            <a:r>
              <a:rPr lang="es-ES" dirty="0" smtClean="0">
                <a:solidFill>
                  <a:srgbClr val="C00000"/>
                </a:solidFill>
              </a:rPr>
              <a:t>ejecución </a:t>
            </a:r>
            <a:r>
              <a:rPr lang="es-ES" dirty="0">
                <a:solidFill>
                  <a:srgbClr val="C00000"/>
                </a:solidFill>
              </a:rPr>
              <a:t>que pueda ser ejecutada lo </a:t>
            </a:r>
            <a:r>
              <a:rPr lang="es-ES" dirty="0" smtClean="0">
                <a:solidFill>
                  <a:srgbClr val="C00000"/>
                </a:solidFill>
              </a:rPr>
              <a:t>será </a:t>
            </a:r>
            <a:r>
              <a:rPr lang="es-ES" dirty="0">
                <a:solidFill>
                  <a:srgbClr val="C00000"/>
                </a:solidFill>
              </a:rPr>
              <a:t>en paralelo con </a:t>
            </a:r>
            <a:r>
              <a:rPr lang="es-ES" dirty="0" smtClean="0">
                <a:solidFill>
                  <a:srgbClr val="C00000"/>
                </a:solidFill>
              </a:rPr>
              <a:t>las demás </a:t>
            </a:r>
            <a:r>
              <a:rPr lang="es-ES" dirty="0">
                <a:solidFill>
                  <a:srgbClr val="C00000"/>
                </a:solidFill>
              </a:rPr>
              <a:t>en la misma </a:t>
            </a:r>
            <a:r>
              <a:rPr lang="es-ES" dirty="0" smtClean="0">
                <a:solidFill>
                  <a:srgbClr val="C00000"/>
                </a:solidFill>
              </a:rPr>
              <a:t>situación</a:t>
            </a:r>
          </a:p>
          <a:p>
            <a:r>
              <a:rPr lang="es-ES" dirty="0"/>
              <a:t>L</a:t>
            </a:r>
            <a:r>
              <a:rPr lang="es-ES" dirty="0" smtClean="0"/>
              <a:t>a implementación cuenta </a:t>
            </a:r>
            <a:r>
              <a:rPr lang="es-ES" dirty="0"/>
              <a:t>con un </a:t>
            </a:r>
            <a:r>
              <a:rPr lang="es-ES" dirty="0" smtClean="0"/>
              <a:t>conjunto de </a:t>
            </a:r>
            <a:r>
              <a:rPr lang="es-ES" dirty="0"/>
              <a:t>restricciones impuestas por la </a:t>
            </a:r>
            <a:r>
              <a:rPr lang="es-ES" dirty="0" smtClean="0"/>
              <a:t>plataforma</a:t>
            </a:r>
          </a:p>
          <a:p>
            <a:pPr lvl="1"/>
            <a:r>
              <a:rPr lang="es-ES" i="1" dirty="0"/>
              <a:t>restricciones </a:t>
            </a:r>
            <a:r>
              <a:rPr lang="es-ES" i="1" dirty="0" smtClean="0"/>
              <a:t>de hardware, </a:t>
            </a:r>
            <a:r>
              <a:rPr lang="es-ES" dirty="0"/>
              <a:t>recurso </a:t>
            </a:r>
            <a:r>
              <a:rPr lang="es-ES" dirty="0" smtClean="0"/>
              <a:t>finitos (procesadores, memoria, etc.)</a:t>
            </a:r>
          </a:p>
          <a:p>
            <a:pPr lvl="1"/>
            <a:r>
              <a:rPr lang="es-ES" i="1" dirty="0"/>
              <a:t>restricciones </a:t>
            </a:r>
            <a:r>
              <a:rPr lang="es-ES" i="1" dirty="0" smtClean="0"/>
              <a:t>de software</a:t>
            </a:r>
            <a:r>
              <a:rPr lang="es-ES" dirty="0" smtClean="0"/>
              <a:t>, </a:t>
            </a:r>
            <a:r>
              <a:rPr lang="es-ES" dirty="0"/>
              <a:t>sistema </a:t>
            </a:r>
            <a:r>
              <a:rPr lang="es-ES" dirty="0" smtClean="0"/>
              <a:t>operativo (</a:t>
            </a:r>
            <a:r>
              <a:rPr lang="es-ES" dirty="0" err="1" smtClean="0"/>
              <a:t>scheduling</a:t>
            </a:r>
            <a:r>
              <a:rPr lang="es-ES" dirty="0" smtClean="0"/>
              <a:t>), </a:t>
            </a:r>
            <a:r>
              <a:rPr lang="es-ES" dirty="0"/>
              <a:t>lenguaje de </a:t>
            </a:r>
            <a:r>
              <a:rPr lang="es-ES" dirty="0" smtClean="0"/>
              <a:t>codificación (primitivas de concurrencia y tiempo real)</a:t>
            </a:r>
          </a:p>
          <a:p>
            <a:pPr lvl="1"/>
            <a:r>
              <a:rPr lang="es-ES" dirty="0"/>
              <a:t>prioridades de los procesos, </a:t>
            </a:r>
            <a:r>
              <a:rPr lang="es-ES" dirty="0" smtClean="0"/>
              <a:t>hay que </a:t>
            </a:r>
            <a:r>
              <a:rPr lang="es-ES" dirty="0"/>
              <a:t>garantizar, mediante la adecuada </a:t>
            </a:r>
            <a:r>
              <a:rPr lang="es-ES" dirty="0" smtClean="0"/>
              <a:t>asignación de prioridades </a:t>
            </a:r>
            <a:r>
              <a:rPr lang="es-ES" dirty="0"/>
              <a:t>u otros medios, que todos los requisitos de tiempo real sean </a:t>
            </a:r>
            <a:r>
              <a:rPr lang="es-ES" dirty="0" smtClean="0"/>
              <a:t>cumplidos</a:t>
            </a:r>
          </a:p>
          <a:p>
            <a:pPr lvl="2"/>
            <a:r>
              <a:rPr lang="es-ES" dirty="0" smtClean="0"/>
              <a:t>No se conoce trabajos de TPN con prioridades </a:t>
            </a:r>
            <a:r>
              <a:rPr lang="es-ES" dirty="0" err="1" smtClean="0"/>
              <a:t>dinamicas</a:t>
            </a:r>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endParaRPr lang="es-ES" dirty="0">
              <a:solidFill>
                <a:srgbClr val="C00000"/>
              </a:solidFill>
            </a:endParaRPr>
          </a:p>
          <a:p>
            <a:endParaRPr lang="es-ES" dirty="0"/>
          </a:p>
        </p:txBody>
      </p:sp>
    </p:spTree>
    <p:extLst>
      <p:ext uri="{BB962C8B-B14F-4D97-AF65-F5344CB8AC3E}">
        <p14:creationId xmlns:p14="http://schemas.microsoft.com/office/powerpoint/2010/main" val="2041945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Análisis</a:t>
            </a:r>
            <a:endParaRPr lang="es-ES" dirty="0"/>
          </a:p>
        </p:txBody>
      </p:sp>
      <p:sp>
        <p:nvSpPr>
          <p:cNvPr id="3" name="2 Marcador de contenido"/>
          <p:cNvSpPr>
            <a:spLocks noGrp="1"/>
          </p:cNvSpPr>
          <p:nvPr>
            <p:ph sz="quarter" idx="1"/>
          </p:nvPr>
        </p:nvSpPr>
        <p:spPr/>
        <p:txBody>
          <a:bodyPr>
            <a:normAutofit fontScale="92500"/>
          </a:bodyPr>
          <a:lstStyle/>
          <a:p>
            <a:r>
              <a:rPr lang="es-ES" dirty="0" smtClean="0"/>
              <a:t>Se cumplen todos </a:t>
            </a:r>
            <a:r>
              <a:rPr lang="es-ES" dirty="0"/>
              <a:t>los requisitos </a:t>
            </a:r>
            <a:r>
              <a:rPr lang="es-ES" dirty="0" smtClean="0"/>
              <a:t>temporales?</a:t>
            </a:r>
            <a:endParaRPr lang="es-ES" dirty="0"/>
          </a:p>
          <a:p>
            <a:pPr lvl="1"/>
            <a:r>
              <a:rPr lang="es-ES" sz="2300" dirty="0"/>
              <a:t>Los </a:t>
            </a:r>
            <a:r>
              <a:rPr lang="es-ES" sz="2300" dirty="0" smtClean="0"/>
              <a:t>métodos </a:t>
            </a:r>
            <a:r>
              <a:rPr lang="es-ES" sz="2300" dirty="0"/>
              <a:t>de </a:t>
            </a:r>
            <a:r>
              <a:rPr lang="es-ES" sz="2300" dirty="0" smtClean="0"/>
              <a:t>análisis </a:t>
            </a:r>
            <a:r>
              <a:rPr lang="es-ES" sz="2300" dirty="0"/>
              <a:t>de redes de Petri extendidas </a:t>
            </a:r>
            <a:r>
              <a:rPr lang="es-ES" sz="2300" dirty="0" smtClean="0"/>
              <a:t>con tiempo están </a:t>
            </a:r>
            <a:r>
              <a:rPr lang="es-ES" sz="2300" dirty="0"/>
              <a:t>basados principalmente en </a:t>
            </a:r>
            <a:r>
              <a:rPr lang="es-ES" sz="2300" dirty="0" smtClean="0"/>
              <a:t>técnicas </a:t>
            </a:r>
            <a:r>
              <a:rPr lang="es-ES" sz="2300" dirty="0"/>
              <a:t>enumerativas relacionadas con el </a:t>
            </a:r>
            <a:r>
              <a:rPr lang="es-ES" sz="2300" dirty="0" smtClean="0"/>
              <a:t>calculo </a:t>
            </a:r>
            <a:r>
              <a:rPr lang="es-ES" sz="2300" dirty="0"/>
              <a:t>del </a:t>
            </a:r>
            <a:r>
              <a:rPr lang="es-ES" sz="2300" dirty="0" smtClean="0"/>
              <a:t>grafo de </a:t>
            </a:r>
            <a:r>
              <a:rPr lang="es-ES" sz="2300" dirty="0" err="1"/>
              <a:t>alcanzabilidad</a:t>
            </a:r>
            <a:endParaRPr lang="es-ES" sz="2300" dirty="0"/>
          </a:p>
          <a:p>
            <a:pPr lvl="1"/>
            <a:r>
              <a:rPr lang="es-ES" dirty="0"/>
              <a:t>La </a:t>
            </a:r>
            <a:r>
              <a:rPr lang="es-ES" dirty="0" smtClean="0"/>
              <a:t>construcción </a:t>
            </a:r>
            <a:r>
              <a:rPr lang="es-ES" dirty="0"/>
              <a:t>de un grafo de estados en redes de Petri con </a:t>
            </a:r>
            <a:r>
              <a:rPr lang="es-ES" dirty="0" smtClean="0"/>
              <a:t>tiempo es complicado</a:t>
            </a:r>
            <a:r>
              <a:rPr lang="es-ES" dirty="0"/>
              <a:t>, ya que los intervalos temporales hacen que el </a:t>
            </a:r>
            <a:r>
              <a:rPr lang="es-ES" dirty="0" smtClean="0"/>
              <a:t>numero </a:t>
            </a:r>
            <a:r>
              <a:rPr lang="es-ES" dirty="0"/>
              <a:t>de estados </a:t>
            </a:r>
            <a:r>
              <a:rPr lang="es-ES" dirty="0" smtClean="0"/>
              <a:t>alcanzables (estado </a:t>
            </a:r>
            <a:r>
              <a:rPr lang="es-ES" dirty="0"/>
              <a:t>e instante en el que se alcanza) sea muy grande, e incluso </a:t>
            </a:r>
            <a:r>
              <a:rPr lang="es-ES" dirty="0" smtClean="0"/>
              <a:t>infinito </a:t>
            </a:r>
            <a:r>
              <a:rPr lang="es-ES" dirty="0"/>
              <a:t>en tiempo continuo. </a:t>
            </a:r>
            <a:endParaRPr lang="es-ES" dirty="0" smtClean="0"/>
          </a:p>
          <a:p>
            <a:pPr lvl="1"/>
            <a:r>
              <a:rPr lang="es-ES" dirty="0" smtClean="0"/>
              <a:t>El problema </a:t>
            </a:r>
            <a:r>
              <a:rPr lang="es-ES" dirty="0"/>
              <a:t>se ha solucionado mediante </a:t>
            </a:r>
            <a:r>
              <a:rPr lang="es-ES" dirty="0" err="1" smtClean="0"/>
              <a:t>discretización</a:t>
            </a:r>
            <a:r>
              <a:rPr lang="es-ES" dirty="0" smtClean="0"/>
              <a:t> </a:t>
            </a:r>
            <a:r>
              <a:rPr lang="es-ES" dirty="0"/>
              <a:t>temporal </a:t>
            </a:r>
            <a:r>
              <a:rPr lang="es-ES" dirty="0" smtClean="0"/>
              <a:t>o </a:t>
            </a:r>
            <a:r>
              <a:rPr lang="es-ES" dirty="0"/>
              <a:t>por medio de la </a:t>
            </a:r>
            <a:r>
              <a:rPr lang="es-ES" dirty="0" err="1" smtClean="0"/>
              <a:t>definicio</a:t>
            </a:r>
            <a:r>
              <a:rPr lang="es-ES" dirty="0" smtClean="0"/>
              <a:t> de clases de estados y la construcción de un grafo de clases de estados, </a:t>
            </a:r>
            <a:r>
              <a:rPr lang="es-ES" dirty="0" err="1" smtClean="0"/>
              <a:t>State</a:t>
            </a:r>
            <a:r>
              <a:rPr lang="es-ES" dirty="0" smtClean="0"/>
              <a:t> </a:t>
            </a:r>
            <a:r>
              <a:rPr lang="es-ES" dirty="0" err="1" smtClean="0"/>
              <a:t>Class</a:t>
            </a:r>
            <a:r>
              <a:rPr lang="es-ES" dirty="0" smtClean="0"/>
              <a:t> </a:t>
            </a:r>
            <a:r>
              <a:rPr lang="es-ES" dirty="0" err="1" smtClean="0"/>
              <a:t>Graph</a:t>
            </a:r>
            <a:r>
              <a:rPr lang="es-ES" dirty="0" smtClean="0"/>
              <a:t> (ver la bibliografía)</a:t>
            </a:r>
            <a:endParaRPr lang="es-ES" dirty="0"/>
          </a:p>
        </p:txBody>
      </p:sp>
    </p:spTree>
    <p:extLst>
      <p:ext uri="{BB962C8B-B14F-4D97-AF65-F5344CB8AC3E}">
        <p14:creationId xmlns:p14="http://schemas.microsoft.com/office/powerpoint/2010/main" val="13829442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La </a:t>
            </a:r>
            <a:r>
              <a:rPr lang="es-ES" dirty="0" smtClean="0"/>
              <a:t>implementación. </a:t>
            </a:r>
            <a:r>
              <a:rPr lang="es-ES" dirty="0"/>
              <a:t>Aspectos </a:t>
            </a:r>
            <a:r>
              <a:rPr lang="es-ES" dirty="0" smtClean="0"/>
              <a:t>generales</a:t>
            </a:r>
            <a:endParaRPr lang="es-ES" dirty="0"/>
          </a:p>
        </p:txBody>
      </p:sp>
      <p:sp>
        <p:nvSpPr>
          <p:cNvPr id="3" name="2 Marcador de contenido"/>
          <p:cNvSpPr>
            <a:spLocks noGrp="1"/>
          </p:cNvSpPr>
          <p:nvPr>
            <p:ph sz="quarter" idx="1"/>
          </p:nvPr>
        </p:nvSpPr>
        <p:spPr>
          <a:xfrm>
            <a:off x="179512" y="1527048"/>
            <a:ext cx="8784976" cy="4998296"/>
          </a:xfrm>
        </p:spPr>
        <p:txBody>
          <a:bodyPr>
            <a:normAutofit fontScale="62500" lnSpcReduction="20000"/>
          </a:bodyPr>
          <a:lstStyle/>
          <a:p>
            <a:r>
              <a:rPr lang="es-ES" dirty="0" smtClean="0"/>
              <a:t>El software debe:</a:t>
            </a:r>
          </a:p>
          <a:p>
            <a:pPr lvl="2"/>
            <a:r>
              <a:rPr lang="es-ES" sz="1300" dirty="0" smtClean="0"/>
              <a:t>   </a:t>
            </a:r>
          </a:p>
          <a:p>
            <a:pPr lvl="1"/>
            <a:r>
              <a:rPr lang="es-ES" dirty="0" smtClean="0">
                <a:solidFill>
                  <a:srgbClr val="C00000"/>
                </a:solidFill>
              </a:rPr>
              <a:t>Simular </a:t>
            </a:r>
            <a:r>
              <a:rPr lang="es-ES" dirty="0">
                <a:solidFill>
                  <a:srgbClr val="C00000"/>
                </a:solidFill>
              </a:rPr>
              <a:t>el disparo de las </a:t>
            </a:r>
            <a:r>
              <a:rPr lang="es-ES" dirty="0" smtClean="0">
                <a:solidFill>
                  <a:srgbClr val="C00000"/>
                </a:solidFill>
              </a:rPr>
              <a:t>transiciones</a:t>
            </a:r>
          </a:p>
          <a:p>
            <a:pPr lvl="1"/>
            <a:r>
              <a:rPr lang="es-ES" dirty="0" smtClean="0">
                <a:solidFill>
                  <a:srgbClr val="C00000"/>
                </a:solidFill>
              </a:rPr>
              <a:t>Respetar </a:t>
            </a:r>
            <a:r>
              <a:rPr lang="es-ES" dirty="0">
                <a:solidFill>
                  <a:srgbClr val="C00000"/>
                </a:solidFill>
              </a:rPr>
              <a:t>las reglas de </a:t>
            </a:r>
            <a:r>
              <a:rPr lang="es-ES" dirty="0" smtClean="0">
                <a:solidFill>
                  <a:srgbClr val="C00000"/>
                </a:solidFill>
              </a:rPr>
              <a:t>evolución </a:t>
            </a:r>
            <a:r>
              <a:rPr lang="es-ES" dirty="0">
                <a:solidFill>
                  <a:srgbClr val="C00000"/>
                </a:solidFill>
              </a:rPr>
              <a:t>del </a:t>
            </a:r>
            <a:r>
              <a:rPr lang="es-ES" dirty="0" smtClean="0">
                <a:solidFill>
                  <a:srgbClr val="C00000"/>
                </a:solidFill>
              </a:rPr>
              <a:t>marcado del modelo de </a:t>
            </a:r>
            <a:r>
              <a:rPr lang="es-ES" dirty="0">
                <a:solidFill>
                  <a:srgbClr val="C00000"/>
                </a:solidFill>
              </a:rPr>
              <a:t>la red </a:t>
            </a:r>
            <a:r>
              <a:rPr lang="es-ES" dirty="0" smtClean="0">
                <a:solidFill>
                  <a:srgbClr val="C00000"/>
                </a:solidFill>
              </a:rPr>
              <a:t>(el estado </a:t>
            </a:r>
            <a:r>
              <a:rPr lang="es-ES" dirty="0">
                <a:solidFill>
                  <a:srgbClr val="C00000"/>
                </a:solidFill>
              </a:rPr>
              <a:t>del sistema </a:t>
            </a:r>
            <a:r>
              <a:rPr lang="es-ES" dirty="0" smtClean="0">
                <a:solidFill>
                  <a:srgbClr val="C00000"/>
                </a:solidFill>
              </a:rPr>
              <a:t>modelado)</a:t>
            </a:r>
          </a:p>
          <a:p>
            <a:pPr lvl="1"/>
            <a:endParaRPr lang="es-ES" dirty="0" smtClean="0">
              <a:solidFill>
                <a:srgbClr val="C00000"/>
              </a:solidFill>
            </a:endParaRPr>
          </a:p>
          <a:p>
            <a:pPr marL="1051560" lvl="2" indent="-457200">
              <a:buFont typeface="+mj-lt"/>
              <a:buAutoNum type="arabicPeriod"/>
            </a:pPr>
            <a:r>
              <a:rPr lang="es-ES" dirty="0" smtClean="0"/>
              <a:t>Estableciendo la regla de sensibilización </a:t>
            </a:r>
            <a:r>
              <a:rPr lang="es-ES" dirty="0"/>
              <a:t>de una </a:t>
            </a:r>
            <a:r>
              <a:rPr lang="es-ES" dirty="0" smtClean="0"/>
              <a:t>transición</a:t>
            </a:r>
          </a:p>
          <a:p>
            <a:pPr marL="1051560" lvl="2" indent="-457200">
              <a:buFont typeface="+mj-lt"/>
              <a:buAutoNum type="arabicPeriod"/>
            </a:pPr>
            <a:r>
              <a:rPr lang="es-ES" dirty="0"/>
              <a:t>Disparo de las transiciones sensibilizadas</a:t>
            </a:r>
          </a:p>
          <a:p>
            <a:pPr marL="1051560" lvl="2" indent="-457200">
              <a:buFont typeface="+mj-lt"/>
              <a:buAutoNum type="arabicPeriod"/>
            </a:pPr>
            <a:r>
              <a:rPr lang="es-ES" dirty="0" smtClean="0"/>
              <a:t>Actualización </a:t>
            </a:r>
            <a:r>
              <a:rPr lang="es-ES" dirty="0"/>
              <a:t>del </a:t>
            </a:r>
            <a:r>
              <a:rPr lang="es-ES" dirty="0" smtClean="0"/>
              <a:t>marcado</a:t>
            </a:r>
          </a:p>
          <a:p>
            <a:pPr marL="1051560" lvl="2" indent="-457200">
              <a:buFont typeface="+mj-lt"/>
              <a:buAutoNum type="arabicPeriod"/>
            </a:pPr>
            <a:endParaRPr lang="es-ES" dirty="0"/>
          </a:p>
          <a:p>
            <a:r>
              <a:rPr lang="es-ES" dirty="0" smtClean="0"/>
              <a:t>La evolución del </a:t>
            </a:r>
            <a:r>
              <a:rPr lang="es-ES" dirty="0"/>
              <a:t>estado </a:t>
            </a:r>
            <a:r>
              <a:rPr lang="es-ES" dirty="0" smtClean="0"/>
              <a:t>de la </a:t>
            </a:r>
            <a:r>
              <a:rPr lang="es-ES" dirty="0"/>
              <a:t>red, y en consecuencia las interpretaciones de </a:t>
            </a:r>
            <a:r>
              <a:rPr lang="es-ES" dirty="0" smtClean="0"/>
              <a:t>esta influyen </a:t>
            </a:r>
            <a:r>
              <a:rPr lang="es-ES" dirty="0"/>
              <a:t>muy directamente en los </a:t>
            </a:r>
            <a:r>
              <a:rPr lang="es-ES" dirty="0" smtClean="0"/>
              <a:t>algoritmos de implementación reduciendo </a:t>
            </a:r>
            <a:r>
              <a:rPr lang="es-ES" dirty="0"/>
              <a:t>el indeterminismo </a:t>
            </a:r>
            <a:r>
              <a:rPr lang="es-ES" dirty="0" smtClean="0"/>
              <a:t>implícito </a:t>
            </a:r>
            <a:r>
              <a:rPr lang="es-ES" dirty="0"/>
              <a:t>en el segundo </a:t>
            </a:r>
            <a:r>
              <a:rPr lang="es-ES" dirty="0" smtClean="0"/>
              <a:t>punto de </a:t>
            </a:r>
            <a:r>
              <a:rPr lang="es-ES" dirty="0"/>
              <a:t>la anterior regla de </a:t>
            </a:r>
            <a:r>
              <a:rPr lang="es-ES" dirty="0" smtClean="0"/>
              <a:t>disparo</a:t>
            </a:r>
          </a:p>
          <a:p>
            <a:pPr lvl="1"/>
            <a:endParaRPr lang="es-ES" dirty="0" smtClean="0"/>
          </a:p>
          <a:p>
            <a:r>
              <a:rPr lang="es-ES" dirty="0" smtClean="0"/>
              <a:t>Simplificaciones:</a:t>
            </a:r>
          </a:p>
          <a:p>
            <a:r>
              <a:rPr lang="es-ES" sz="1300" dirty="0"/>
              <a:t> </a:t>
            </a:r>
            <a:r>
              <a:rPr lang="es-ES" sz="1300" dirty="0" smtClean="0"/>
              <a:t> </a:t>
            </a:r>
          </a:p>
          <a:p>
            <a:pPr lvl="1"/>
            <a:r>
              <a:rPr lang="es-ES" dirty="0" smtClean="0">
                <a:solidFill>
                  <a:srgbClr val="C00000"/>
                </a:solidFill>
              </a:rPr>
              <a:t>Semántica </a:t>
            </a:r>
            <a:r>
              <a:rPr lang="es-ES" dirty="0">
                <a:solidFill>
                  <a:srgbClr val="C00000"/>
                </a:solidFill>
              </a:rPr>
              <a:t>de servidor </a:t>
            </a:r>
            <a:r>
              <a:rPr lang="es-ES" dirty="0" smtClean="0">
                <a:solidFill>
                  <a:srgbClr val="C00000"/>
                </a:solidFill>
              </a:rPr>
              <a:t>único</a:t>
            </a:r>
          </a:p>
          <a:p>
            <a:pPr lvl="1"/>
            <a:r>
              <a:rPr lang="es-ES" dirty="0">
                <a:solidFill>
                  <a:srgbClr val="C00000"/>
                </a:solidFill>
              </a:rPr>
              <a:t>Disparo inmediato de transiciones SYCO</a:t>
            </a:r>
          </a:p>
          <a:p>
            <a:pPr lvl="1"/>
            <a:r>
              <a:rPr lang="es-ES" dirty="0">
                <a:solidFill>
                  <a:srgbClr val="C00000"/>
                </a:solidFill>
              </a:rPr>
              <a:t>Comienzo inmediato de la </a:t>
            </a:r>
            <a:r>
              <a:rPr lang="es-ES" dirty="0" smtClean="0">
                <a:solidFill>
                  <a:srgbClr val="C00000"/>
                </a:solidFill>
              </a:rPr>
              <a:t>ejecución </a:t>
            </a:r>
            <a:r>
              <a:rPr lang="es-ES" dirty="0">
                <a:solidFill>
                  <a:srgbClr val="C00000"/>
                </a:solidFill>
              </a:rPr>
              <a:t>del </a:t>
            </a:r>
            <a:r>
              <a:rPr lang="es-ES" dirty="0" smtClean="0">
                <a:solidFill>
                  <a:srgbClr val="C00000"/>
                </a:solidFill>
              </a:rPr>
              <a:t>código </a:t>
            </a:r>
            <a:r>
              <a:rPr lang="es-ES" dirty="0">
                <a:solidFill>
                  <a:srgbClr val="C00000"/>
                </a:solidFill>
              </a:rPr>
              <a:t>asociado a las transiciones </a:t>
            </a:r>
            <a:r>
              <a:rPr lang="es-ES" dirty="0" smtClean="0">
                <a:solidFill>
                  <a:srgbClr val="C00000"/>
                </a:solidFill>
              </a:rPr>
              <a:t>CODE</a:t>
            </a:r>
          </a:p>
          <a:p>
            <a:pPr lvl="1"/>
            <a:r>
              <a:rPr lang="es-ES" dirty="0" smtClean="0">
                <a:solidFill>
                  <a:srgbClr val="C00000"/>
                </a:solidFill>
              </a:rPr>
              <a:t>Semántica </a:t>
            </a:r>
            <a:r>
              <a:rPr lang="es-ES" dirty="0">
                <a:solidFill>
                  <a:srgbClr val="C00000"/>
                </a:solidFill>
              </a:rPr>
              <a:t>de tiempo de </a:t>
            </a:r>
            <a:r>
              <a:rPr lang="es-ES" dirty="0" smtClean="0">
                <a:solidFill>
                  <a:srgbClr val="C00000"/>
                </a:solidFill>
              </a:rPr>
              <a:t>sensibilización</a:t>
            </a:r>
          </a:p>
          <a:p>
            <a:pPr lvl="1"/>
            <a:r>
              <a:rPr lang="es-ES" b="1" dirty="0" smtClean="0">
                <a:solidFill>
                  <a:srgbClr val="005828"/>
                </a:solidFill>
              </a:rPr>
              <a:t>Política </a:t>
            </a:r>
            <a:r>
              <a:rPr lang="es-ES" b="1" dirty="0">
                <a:solidFill>
                  <a:srgbClr val="005828"/>
                </a:solidFill>
              </a:rPr>
              <a:t>de </a:t>
            </a:r>
            <a:r>
              <a:rPr lang="es-ES" b="1" dirty="0" smtClean="0">
                <a:solidFill>
                  <a:srgbClr val="005828"/>
                </a:solidFill>
              </a:rPr>
              <a:t>resolución </a:t>
            </a:r>
            <a:r>
              <a:rPr lang="es-ES" b="1" dirty="0">
                <a:solidFill>
                  <a:srgbClr val="005828"/>
                </a:solidFill>
              </a:rPr>
              <a:t>de </a:t>
            </a:r>
            <a:r>
              <a:rPr lang="es-ES" b="1" dirty="0" smtClean="0">
                <a:solidFill>
                  <a:srgbClr val="005828"/>
                </a:solidFill>
              </a:rPr>
              <a:t>conflictos</a:t>
            </a:r>
          </a:p>
          <a:p>
            <a:pPr lvl="2"/>
            <a:r>
              <a:rPr lang="es-ES" dirty="0" smtClean="0">
                <a:latin typeface="Times New Roman" pitchFamily="18" charset="0"/>
                <a:cs typeface="Times New Roman" pitchFamily="18" charset="0"/>
              </a:rPr>
              <a:t>Primero </a:t>
            </a:r>
            <a:r>
              <a:rPr lang="es-ES" dirty="0">
                <a:latin typeface="Times New Roman" pitchFamily="18" charset="0"/>
                <a:cs typeface="Times New Roman" pitchFamily="18" charset="0"/>
              </a:rPr>
              <a:t>SYCO, que </a:t>
            </a:r>
            <a:r>
              <a:rPr lang="es-ES" dirty="0" smtClean="0">
                <a:latin typeface="Times New Roman" pitchFamily="18" charset="0"/>
                <a:cs typeface="Times New Roman" pitchFamily="18" charset="0"/>
              </a:rPr>
              <a:t>so n instantáneos, si hay varios de  implementa prioridad</a:t>
            </a:r>
          </a:p>
          <a:p>
            <a:pPr lvl="2"/>
            <a:r>
              <a:rPr lang="es-ES" dirty="0" smtClean="0">
                <a:latin typeface="Times New Roman" pitchFamily="18" charset="0"/>
                <a:cs typeface="Times New Roman" pitchFamily="18" charset="0"/>
              </a:rPr>
              <a:t>Segundo </a:t>
            </a:r>
            <a:r>
              <a:rPr lang="es-ES" dirty="0">
                <a:latin typeface="Times New Roman" pitchFamily="18" charset="0"/>
                <a:cs typeface="Times New Roman" pitchFamily="18" charset="0"/>
              </a:rPr>
              <a:t>CODE y </a:t>
            </a:r>
            <a:r>
              <a:rPr lang="es-ES" dirty="0" smtClean="0">
                <a:latin typeface="Times New Roman" pitchFamily="18" charset="0"/>
                <a:cs typeface="Times New Roman" pitchFamily="18" charset="0"/>
              </a:rPr>
              <a:t>TIME, se dispara antas el que termina antes </a:t>
            </a:r>
            <a:r>
              <a:rPr lang="es-ES" dirty="0">
                <a:latin typeface="Times New Roman" pitchFamily="18" charset="0"/>
                <a:cs typeface="Times New Roman" pitchFamily="18" charset="0"/>
              </a:rPr>
              <a:t>(tiempo de </a:t>
            </a:r>
            <a:r>
              <a:rPr lang="es-ES" dirty="0" smtClean="0">
                <a:latin typeface="Times New Roman" pitchFamily="18" charset="0"/>
                <a:cs typeface="Times New Roman" pitchFamily="18" charset="0"/>
              </a:rPr>
              <a:t>sensibilización </a:t>
            </a:r>
            <a:r>
              <a:rPr lang="es-ES" dirty="0">
                <a:latin typeface="Times New Roman" pitchFamily="18" charset="0"/>
                <a:cs typeface="Times New Roman" pitchFamily="18" charset="0"/>
              </a:rPr>
              <a:t>menor</a:t>
            </a:r>
            <a:r>
              <a:rPr lang="es-ES" dirty="0" smtClean="0">
                <a:latin typeface="Times New Roman" pitchFamily="18" charset="0"/>
                <a:cs typeface="Times New Roman" pitchFamily="18" charset="0"/>
              </a:rPr>
              <a:t>). En caso de igualdad </a:t>
            </a:r>
            <a:r>
              <a:rPr lang="es-ES" dirty="0">
                <a:latin typeface="Times New Roman" pitchFamily="18" charset="0"/>
                <a:cs typeface="Times New Roman" pitchFamily="18" charset="0"/>
              </a:rPr>
              <a:t>TIME </a:t>
            </a:r>
            <a:r>
              <a:rPr lang="es-ES" dirty="0" smtClean="0">
                <a:latin typeface="Times New Roman" pitchFamily="18" charset="0"/>
                <a:cs typeface="Times New Roman" pitchFamily="18" charset="0"/>
              </a:rPr>
              <a:t>más </a:t>
            </a:r>
            <a:r>
              <a:rPr lang="es-ES" dirty="0">
                <a:latin typeface="Times New Roman" pitchFamily="18" charset="0"/>
                <a:cs typeface="Times New Roman" pitchFamily="18" charset="0"/>
              </a:rPr>
              <a:t>prioritaria</a:t>
            </a:r>
          </a:p>
          <a:p>
            <a:pPr lvl="2"/>
            <a:endParaRPr lang="es-ES" dirty="0"/>
          </a:p>
          <a:p>
            <a:pPr lvl="2"/>
            <a:endParaRPr lang="es-ES" dirty="0"/>
          </a:p>
          <a:p>
            <a:pPr lvl="2"/>
            <a:endParaRPr lang="es-ES" dirty="0"/>
          </a:p>
          <a:p>
            <a:pPr lvl="2"/>
            <a:endParaRPr lang="es-ES" dirty="0"/>
          </a:p>
          <a:p>
            <a:pPr lvl="1"/>
            <a:endParaRPr lang="es-ES" dirty="0"/>
          </a:p>
          <a:p>
            <a:pPr lvl="1"/>
            <a:endParaRPr lang="es-ES" dirty="0"/>
          </a:p>
          <a:p>
            <a:pPr lvl="1"/>
            <a:endParaRPr lang="es-ES" dirty="0"/>
          </a:p>
          <a:p>
            <a:pPr lvl="1"/>
            <a:endParaRPr lang="es-ES" dirty="0" smtClean="0"/>
          </a:p>
          <a:p>
            <a:endParaRPr lang="es-ES" dirty="0"/>
          </a:p>
          <a:p>
            <a:endParaRPr lang="es-ES" dirty="0"/>
          </a:p>
          <a:p>
            <a:pPr lvl="1"/>
            <a:endParaRPr lang="es-ES" dirty="0"/>
          </a:p>
          <a:p>
            <a:pPr lvl="1"/>
            <a:endParaRPr lang="es-ES" dirty="0"/>
          </a:p>
          <a:p>
            <a:pPr lvl="1"/>
            <a:endParaRPr lang="es-ES" dirty="0"/>
          </a:p>
        </p:txBody>
      </p:sp>
    </p:spTree>
    <p:extLst>
      <p:ext uri="{BB962C8B-B14F-4D97-AF65-F5344CB8AC3E}">
        <p14:creationId xmlns:p14="http://schemas.microsoft.com/office/powerpoint/2010/main" val="40202821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Implementaciones </a:t>
            </a:r>
            <a:r>
              <a:rPr lang="es-ES" dirty="0" smtClean="0"/>
              <a:t>Secuencial/Concurrente</a:t>
            </a:r>
            <a:endParaRPr lang="es-ES" dirty="0"/>
          </a:p>
        </p:txBody>
      </p:sp>
      <p:sp>
        <p:nvSpPr>
          <p:cNvPr id="3" name="2 Marcador de contenido"/>
          <p:cNvSpPr>
            <a:spLocks noGrp="1"/>
          </p:cNvSpPr>
          <p:nvPr>
            <p:ph sz="quarter" idx="1"/>
          </p:nvPr>
        </p:nvSpPr>
        <p:spPr/>
        <p:txBody>
          <a:bodyPr/>
          <a:lstStyle/>
          <a:p>
            <a:r>
              <a:rPr lang="es-ES" dirty="0" smtClean="0"/>
              <a:t>Concurrencia ejecución simultanea</a:t>
            </a:r>
          </a:p>
          <a:p>
            <a:pPr lvl="1"/>
            <a:r>
              <a:rPr lang="es-ES" dirty="0"/>
              <a:t>la concurrencia en el disparo </a:t>
            </a:r>
            <a:r>
              <a:rPr lang="es-ES" dirty="0" smtClean="0"/>
              <a:t>puede  interpretarse como entrelazado</a:t>
            </a:r>
          </a:p>
          <a:p>
            <a:pPr lvl="1"/>
            <a:r>
              <a:rPr lang="es-ES" dirty="0"/>
              <a:t>puede pensarse en implementaciones secuenciales construidas con </a:t>
            </a:r>
            <a:r>
              <a:rPr lang="es-ES" dirty="0" smtClean="0"/>
              <a:t>procedimientos.</a:t>
            </a:r>
          </a:p>
          <a:p>
            <a:pPr lvl="1"/>
            <a:r>
              <a:rPr lang="es-ES" dirty="0"/>
              <a:t>una </a:t>
            </a:r>
            <a:r>
              <a:rPr lang="es-ES" dirty="0" smtClean="0"/>
              <a:t>implementación </a:t>
            </a:r>
            <a:r>
              <a:rPr lang="es-ES" dirty="0"/>
              <a:t>secuencial el orden de disparo de las transiciones concurrentes </a:t>
            </a:r>
            <a:r>
              <a:rPr lang="es-ES" dirty="0" smtClean="0"/>
              <a:t>tiene gran </a:t>
            </a:r>
            <a:r>
              <a:rPr lang="es-ES" dirty="0"/>
              <a:t>importancia desde el punto de vista del comportamiento del modelo</a:t>
            </a:r>
          </a:p>
        </p:txBody>
      </p:sp>
    </p:spTree>
    <p:extLst>
      <p:ext uri="{BB962C8B-B14F-4D97-AF65-F5344CB8AC3E}">
        <p14:creationId xmlns:p14="http://schemas.microsoft.com/office/powerpoint/2010/main" val="55752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Implicancia de las interpretaciones</a:t>
            </a:r>
            <a:endParaRPr lang="es-ES" dirty="0"/>
          </a:p>
        </p:txBody>
      </p:sp>
      <p:sp>
        <p:nvSpPr>
          <p:cNvPr id="3" name="2 Marcador de contenido"/>
          <p:cNvSpPr>
            <a:spLocks noGrp="1"/>
          </p:cNvSpPr>
          <p:nvPr>
            <p:ph sz="quarter" idx="1"/>
          </p:nvPr>
        </p:nvSpPr>
        <p:spPr>
          <a:xfrm>
            <a:off x="301752" y="1527048"/>
            <a:ext cx="8662736" cy="4926288"/>
          </a:xfrm>
        </p:spPr>
        <p:txBody>
          <a:bodyPr>
            <a:normAutofit lnSpcReduction="10000"/>
          </a:bodyPr>
          <a:lstStyle/>
          <a:p>
            <a:r>
              <a:rPr lang="es-ES" dirty="0" smtClean="0"/>
              <a:t>Si una transición </a:t>
            </a:r>
            <a:r>
              <a:rPr lang="es-ES" dirty="0"/>
              <a:t>modela la </a:t>
            </a:r>
            <a:r>
              <a:rPr lang="es-ES" dirty="0" smtClean="0"/>
              <a:t> finalización </a:t>
            </a:r>
            <a:r>
              <a:rPr lang="es-ES" dirty="0"/>
              <a:t>de una determinada actividad, puede haber restricciones </a:t>
            </a:r>
            <a:r>
              <a:rPr lang="es-ES" dirty="0" smtClean="0"/>
              <a:t>temporales </a:t>
            </a:r>
            <a:r>
              <a:rPr lang="es-ES" dirty="0"/>
              <a:t>para su disparo una vez que se encuentra </a:t>
            </a:r>
            <a:r>
              <a:rPr lang="es-ES" dirty="0" smtClean="0"/>
              <a:t>sensibilizada</a:t>
            </a:r>
          </a:p>
          <a:p>
            <a:r>
              <a:rPr lang="es-ES" dirty="0" smtClean="0"/>
              <a:t>Si </a:t>
            </a:r>
            <a:r>
              <a:rPr lang="es-ES" dirty="0"/>
              <a:t>dos o </a:t>
            </a:r>
            <a:r>
              <a:rPr lang="es-ES" dirty="0" smtClean="0"/>
              <a:t>mas </a:t>
            </a:r>
            <a:r>
              <a:rPr lang="es-ES" dirty="0"/>
              <a:t>transiciones se </a:t>
            </a:r>
            <a:r>
              <a:rPr lang="es-ES" dirty="0" smtClean="0"/>
              <a:t>encuentran en conflicto</a:t>
            </a:r>
            <a:r>
              <a:rPr lang="es-ES" dirty="0"/>
              <a:t>, su </a:t>
            </a:r>
            <a:r>
              <a:rPr lang="es-ES" dirty="0" smtClean="0"/>
              <a:t>sindicado (política) </a:t>
            </a:r>
            <a:r>
              <a:rPr lang="es-ES" dirty="0"/>
              <a:t>puede aportar </a:t>
            </a:r>
            <a:r>
              <a:rPr lang="es-ES" dirty="0" smtClean="0"/>
              <a:t>información </a:t>
            </a:r>
            <a:r>
              <a:rPr lang="es-ES" dirty="0"/>
              <a:t>sobre </a:t>
            </a:r>
            <a:r>
              <a:rPr lang="es-ES" dirty="0" smtClean="0"/>
              <a:t>como </a:t>
            </a:r>
            <a:r>
              <a:rPr lang="es-ES" dirty="0"/>
              <a:t>debe resolverse este </a:t>
            </a:r>
            <a:r>
              <a:rPr lang="es-ES" dirty="0" smtClean="0"/>
              <a:t>conflicto</a:t>
            </a:r>
            <a:r>
              <a:rPr lang="es-ES" dirty="0"/>
              <a:t>.</a:t>
            </a:r>
          </a:p>
          <a:p>
            <a:r>
              <a:rPr lang="es-ES" dirty="0"/>
              <a:t>Si las restricciones aportadas por la </a:t>
            </a:r>
            <a:r>
              <a:rPr lang="es-ES" dirty="0" smtClean="0"/>
              <a:t>interpretación </a:t>
            </a:r>
            <a:r>
              <a:rPr lang="es-ES" dirty="0"/>
              <a:t>son tenidas en cuenta, el comportamiento </a:t>
            </a:r>
            <a:r>
              <a:rPr lang="es-ES" dirty="0" smtClean="0"/>
              <a:t>del modelo </a:t>
            </a:r>
            <a:r>
              <a:rPr lang="es-ES" dirty="0"/>
              <a:t>se altera, se restringe, en realidad</a:t>
            </a:r>
            <a:r>
              <a:rPr lang="es-ES" dirty="0" smtClean="0"/>
              <a:t>.</a:t>
            </a:r>
          </a:p>
          <a:p>
            <a:r>
              <a:rPr lang="es-ES" dirty="0" smtClean="0"/>
              <a:t>Hay diversas </a:t>
            </a:r>
            <a:r>
              <a:rPr lang="es-ES" dirty="0"/>
              <a:t>extensiones interpretadas de redes de Petri, algunas de las </a:t>
            </a:r>
            <a:r>
              <a:rPr lang="es-ES" dirty="0" smtClean="0"/>
              <a:t>cuales consideran </a:t>
            </a:r>
            <a:r>
              <a:rPr lang="es-ES" dirty="0"/>
              <a:t>el tiempo</a:t>
            </a:r>
          </a:p>
          <a:p>
            <a:endParaRPr lang="es-ES" dirty="0"/>
          </a:p>
          <a:p>
            <a:endParaRPr lang="es-ES" dirty="0"/>
          </a:p>
        </p:txBody>
      </p:sp>
    </p:spTree>
    <p:extLst>
      <p:ext uri="{BB962C8B-B14F-4D97-AF65-F5344CB8AC3E}">
        <p14:creationId xmlns:p14="http://schemas.microsoft.com/office/powerpoint/2010/main" val="2789208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404664"/>
            <a:ext cx="8534400" cy="758952"/>
          </a:xfrm>
        </p:spPr>
        <p:txBody>
          <a:bodyPr>
            <a:noAutofit/>
          </a:bodyPr>
          <a:lstStyle/>
          <a:p>
            <a:r>
              <a:rPr lang="es-ES" sz="2800" dirty="0" smtClean="0"/>
              <a:t>Semánticas </a:t>
            </a:r>
            <a:r>
              <a:rPr lang="es-ES" sz="2800" dirty="0"/>
              <a:t>relacionadas con el grado de </a:t>
            </a:r>
            <a:r>
              <a:rPr lang="es-ES" sz="2800" dirty="0" smtClean="0"/>
              <a:t>sensibilización y la prioridad</a:t>
            </a:r>
            <a:endParaRPr lang="es-ES" sz="2800" dirty="0"/>
          </a:p>
        </p:txBody>
      </p:sp>
      <p:sp>
        <p:nvSpPr>
          <p:cNvPr id="3" name="2 Marcador de contenido"/>
          <p:cNvSpPr>
            <a:spLocks noGrp="1"/>
          </p:cNvSpPr>
          <p:nvPr>
            <p:ph sz="quarter" idx="1"/>
          </p:nvPr>
        </p:nvSpPr>
        <p:spPr/>
        <p:txBody>
          <a:bodyPr>
            <a:normAutofit fontScale="92500" lnSpcReduction="20000"/>
          </a:bodyPr>
          <a:lstStyle/>
          <a:p>
            <a:r>
              <a:rPr lang="es-ES" dirty="0"/>
              <a:t>G</a:t>
            </a:r>
            <a:r>
              <a:rPr lang="es-ES" dirty="0" smtClean="0"/>
              <a:t>rado </a:t>
            </a:r>
            <a:r>
              <a:rPr lang="es-ES" dirty="0"/>
              <a:t>de </a:t>
            </a:r>
            <a:r>
              <a:rPr lang="es-ES" dirty="0" smtClean="0"/>
              <a:t>sensibilización </a:t>
            </a:r>
            <a:r>
              <a:rPr lang="es-ES" dirty="0"/>
              <a:t>de una </a:t>
            </a:r>
            <a:r>
              <a:rPr lang="es-ES" dirty="0" smtClean="0"/>
              <a:t>transición </a:t>
            </a:r>
            <a:r>
              <a:rPr lang="es-ES" dirty="0"/>
              <a:t>(</a:t>
            </a:r>
            <a:r>
              <a:rPr lang="es-ES" i="1" dirty="0"/>
              <a:t>E</a:t>
            </a:r>
            <a:r>
              <a:rPr lang="es-ES" dirty="0"/>
              <a:t>(</a:t>
            </a:r>
            <a:r>
              <a:rPr lang="es-ES" i="1" dirty="0"/>
              <a:t>t</a:t>
            </a:r>
            <a:r>
              <a:rPr lang="es-ES" dirty="0" smtClean="0"/>
              <a:t>))</a:t>
            </a:r>
          </a:p>
          <a:p>
            <a:pPr marL="0" indent="0" algn="ctr">
              <a:buNone/>
            </a:pPr>
            <a:r>
              <a:rPr lang="es-ES" dirty="0" smtClean="0">
                <a:solidFill>
                  <a:srgbClr val="C00000"/>
                </a:solidFill>
              </a:rPr>
              <a:t>El numero </a:t>
            </a:r>
            <a:r>
              <a:rPr lang="es-ES" dirty="0">
                <a:solidFill>
                  <a:srgbClr val="C00000"/>
                </a:solidFill>
              </a:rPr>
              <a:t>de veces </a:t>
            </a:r>
            <a:r>
              <a:rPr lang="es-ES" dirty="0" smtClean="0">
                <a:solidFill>
                  <a:srgbClr val="C00000"/>
                </a:solidFill>
              </a:rPr>
              <a:t>que una transición </a:t>
            </a:r>
            <a:r>
              <a:rPr lang="es-ES" dirty="0">
                <a:solidFill>
                  <a:srgbClr val="C00000"/>
                </a:solidFill>
              </a:rPr>
              <a:t>puede ser disparada </a:t>
            </a:r>
            <a:r>
              <a:rPr lang="es-ES" dirty="0" smtClean="0">
                <a:solidFill>
                  <a:srgbClr val="C00000"/>
                </a:solidFill>
              </a:rPr>
              <a:t>concurrentemente</a:t>
            </a:r>
          </a:p>
          <a:p>
            <a:pPr marL="0" indent="0" algn="ctr">
              <a:buNone/>
            </a:pPr>
            <a:r>
              <a:rPr lang="es-ES" dirty="0" smtClean="0">
                <a:solidFill>
                  <a:srgbClr val="C00000"/>
                </a:solidFill>
              </a:rPr>
              <a:t>Servidor sencillo </a:t>
            </a:r>
            <a:r>
              <a:rPr lang="es-ES" dirty="0">
                <a:solidFill>
                  <a:srgbClr val="C00000"/>
                </a:solidFill>
              </a:rPr>
              <a:t>o </a:t>
            </a:r>
            <a:r>
              <a:rPr lang="es-ES" dirty="0" smtClean="0">
                <a:solidFill>
                  <a:srgbClr val="C00000"/>
                </a:solidFill>
              </a:rPr>
              <a:t>múltiple</a:t>
            </a:r>
          </a:p>
          <a:p>
            <a:pPr marL="0" indent="0" algn="ctr">
              <a:buNone/>
            </a:pPr>
            <a:r>
              <a:rPr lang="es-ES" sz="1100" dirty="0">
                <a:solidFill>
                  <a:srgbClr val="C00000"/>
                </a:solidFill>
              </a:rPr>
              <a:t>	</a:t>
            </a:r>
          </a:p>
          <a:p>
            <a:r>
              <a:rPr lang="es-ES" dirty="0"/>
              <a:t>Redes con prioridad</a:t>
            </a:r>
          </a:p>
          <a:p>
            <a:pPr marL="0" indent="0" algn="ctr">
              <a:buNone/>
            </a:pPr>
            <a:r>
              <a:rPr lang="es-ES" dirty="0">
                <a:solidFill>
                  <a:srgbClr val="C00000"/>
                </a:solidFill>
              </a:rPr>
              <a:t>la </a:t>
            </a:r>
            <a:r>
              <a:rPr lang="es-ES" dirty="0" smtClean="0">
                <a:solidFill>
                  <a:srgbClr val="C00000"/>
                </a:solidFill>
              </a:rPr>
              <a:t>asociación de prioridades </a:t>
            </a:r>
            <a:endParaRPr lang="es-ES" dirty="0">
              <a:solidFill>
                <a:srgbClr val="C00000"/>
              </a:solidFill>
            </a:endParaRPr>
          </a:p>
          <a:p>
            <a:pPr marL="0" indent="0" algn="ctr">
              <a:buNone/>
            </a:pPr>
            <a:r>
              <a:rPr lang="es-ES" dirty="0" smtClean="0">
                <a:solidFill>
                  <a:srgbClr val="C00000"/>
                </a:solidFill>
              </a:rPr>
              <a:t>un numero </a:t>
            </a:r>
            <a:r>
              <a:rPr lang="es-ES" dirty="0">
                <a:solidFill>
                  <a:srgbClr val="C00000"/>
                </a:solidFill>
              </a:rPr>
              <a:t>entero positivo </a:t>
            </a:r>
            <a:r>
              <a:rPr lang="es-ES" i="1" dirty="0">
                <a:solidFill>
                  <a:srgbClr val="C00000"/>
                </a:solidFill>
              </a:rPr>
              <a:t>π</a:t>
            </a:r>
            <a:r>
              <a:rPr lang="es-ES" dirty="0" smtClean="0">
                <a:solidFill>
                  <a:srgbClr val="C00000"/>
                </a:solidFill>
              </a:rPr>
              <a:t>(</a:t>
            </a:r>
            <a:r>
              <a:rPr lang="es-ES" i="1" dirty="0" smtClean="0">
                <a:solidFill>
                  <a:srgbClr val="C00000"/>
                </a:solidFill>
              </a:rPr>
              <a:t>t</a:t>
            </a:r>
            <a:r>
              <a:rPr lang="es-ES" dirty="0" smtClean="0">
                <a:solidFill>
                  <a:srgbClr val="C00000"/>
                </a:solidFill>
              </a:rPr>
              <a:t>) </a:t>
            </a:r>
            <a:r>
              <a:rPr lang="es-ES" dirty="0">
                <a:solidFill>
                  <a:srgbClr val="C00000"/>
                </a:solidFill>
              </a:rPr>
              <a:t>a las transiciones de la </a:t>
            </a:r>
            <a:r>
              <a:rPr lang="es-ES" dirty="0" smtClean="0">
                <a:solidFill>
                  <a:srgbClr val="C00000"/>
                </a:solidFill>
              </a:rPr>
              <a:t>red</a:t>
            </a:r>
          </a:p>
          <a:p>
            <a:pPr marL="0" indent="0" algn="ctr">
              <a:buNone/>
            </a:pPr>
            <a:r>
              <a:rPr lang="es-ES" sz="1200" dirty="0" smtClean="0">
                <a:solidFill>
                  <a:srgbClr val="C00000"/>
                </a:solidFill>
              </a:rPr>
              <a:t> </a:t>
            </a:r>
          </a:p>
          <a:p>
            <a:r>
              <a:rPr lang="es-ES" dirty="0"/>
              <a:t>La </a:t>
            </a:r>
            <a:r>
              <a:rPr lang="es-ES" dirty="0" smtClean="0"/>
              <a:t>asociación de </a:t>
            </a:r>
            <a:r>
              <a:rPr lang="es-ES" dirty="0"/>
              <a:t>prioridades tiene </a:t>
            </a:r>
            <a:r>
              <a:rPr lang="es-ES" dirty="0" smtClean="0"/>
              <a:t>influencia </a:t>
            </a:r>
            <a:r>
              <a:rPr lang="es-ES" dirty="0"/>
              <a:t>en la </a:t>
            </a:r>
            <a:r>
              <a:rPr lang="es-ES" dirty="0" smtClean="0"/>
              <a:t>resolución </a:t>
            </a:r>
            <a:r>
              <a:rPr lang="es-ES" dirty="0"/>
              <a:t>de </a:t>
            </a:r>
            <a:r>
              <a:rPr lang="es-ES" dirty="0" smtClean="0"/>
              <a:t>conflictos </a:t>
            </a:r>
            <a:r>
              <a:rPr lang="es-ES" dirty="0"/>
              <a:t>en </a:t>
            </a:r>
            <a:r>
              <a:rPr lang="es-ES" dirty="0" err="1"/>
              <a:t>RdP</a:t>
            </a:r>
            <a:r>
              <a:rPr lang="es-ES" dirty="0"/>
              <a:t>, de modo que se </a:t>
            </a:r>
            <a:r>
              <a:rPr lang="es-ES" dirty="0" smtClean="0"/>
              <a:t>sensibilizara </a:t>
            </a:r>
            <a:endParaRPr lang="es-ES" dirty="0"/>
          </a:p>
          <a:p>
            <a:pPr lvl="1"/>
            <a:r>
              <a:rPr lang="es-ES" dirty="0" smtClean="0"/>
              <a:t>será disparada únicamente </a:t>
            </a:r>
            <a:r>
              <a:rPr lang="es-ES" dirty="0"/>
              <a:t>la </a:t>
            </a:r>
            <a:r>
              <a:rPr lang="es-ES" dirty="0" smtClean="0"/>
              <a:t>transición </a:t>
            </a:r>
            <a:r>
              <a:rPr lang="es-ES" dirty="0"/>
              <a:t>con mayor prioridad de entre las </a:t>
            </a:r>
            <a:r>
              <a:rPr lang="es-ES" dirty="0" smtClean="0"/>
              <a:t>que cumplan </a:t>
            </a:r>
            <a:r>
              <a:rPr lang="es-ES" dirty="0"/>
              <a:t>la </a:t>
            </a:r>
            <a:r>
              <a:rPr lang="es-ES" dirty="0" smtClean="0"/>
              <a:t>condición </a:t>
            </a:r>
            <a:r>
              <a:rPr lang="es-ES" dirty="0"/>
              <a:t>de </a:t>
            </a:r>
            <a:r>
              <a:rPr lang="es-ES" dirty="0" smtClean="0"/>
              <a:t>sensibilización </a:t>
            </a:r>
            <a:r>
              <a:rPr lang="es-ES" dirty="0"/>
              <a:t>en la </a:t>
            </a:r>
            <a:r>
              <a:rPr lang="es-ES" dirty="0" err="1" smtClean="0"/>
              <a:t>RdP</a:t>
            </a:r>
            <a:endParaRPr lang="es-ES" dirty="0"/>
          </a:p>
          <a:p>
            <a:endParaRPr lang="es-ES" dirty="0"/>
          </a:p>
          <a:p>
            <a:endParaRPr lang="es-ES" dirty="0"/>
          </a:p>
          <a:p>
            <a:endParaRPr lang="es-ES" dirty="0"/>
          </a:p>
        </p:txBody>
      </p:sp>
    </p:spTree>
    <p:extLst>
      <p:ext uri="{BB962C8B-B14F-4D97-AF65-F5344CB8AC3E}">
        <p14:creationId xmlns:p14="http://schemas.microsoft.com/office/powerpoint/2010/main" val="2392860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Interpretaciones con </a:t>
            </a:r>
            <a:r>
              <a:rPr lang="es-ES" dirty="0" smtClean="0"/>
              <a:t>tiempo</a:t>
            </a:r>
            <a:endParaRPr lang="es-ES" dirty="0"/>
          </a:p>
        </p:txBody>
      </p:sp>
      <p:sp>
        <p:nvSpPr>
          <p:cNvPr id="3" name="2 Marcador de contenido"/>
          <p:cNvSpPr>
            <a:spLocks noGrp="1"/>
          </p:cNvSpPr>
          <p:nvPr>
            <p:ph sz="quarter" idx="1"/>
          </p:nvPr>
        </p:nvSpPr>
        <p:spPr>
          <a:xfrm>
            <a:off x="301752" y="1527048"/>
            <a:ext cx="8503920" cy="5070304"/>
          </a:xfrm>
        </p:spPr>
        <p:txBody>
          <a:bodyPr>
            <a:normAutofit fontScale="85000" lnSpcReduction="20000"/>
          </a:bodyPr>
          <a:lstStyle/>
          <a:p>
            <a:r>
              <a:rPr lang="es-ES" dirty="0" smtClean="0"/>
              <a:t>Indeterminismo</a:t>
            </a:r>
          </a:p>
          <a:p>
            <a:pPr marL="0" indent="0" algn="ctr">
              <a:buNone/>
            </a:pPr>
            <a:r>
              <a:rPr lang="es-ES" sz="2800" dirty="0">
                <a:solidFill>
                  <a:srgbClr val="C00000"/>
                </a:solidFill>
              </a:rPr>
              <a:t>N</a:t>
            </a:r>
            <a:r>
              <a:rPr lang="es-ES" sz="2800" dirty="0" smtClean="0">
                <a:solidFill>
                  <a:srgbClr val="C00000"/>
                </a:solidFill>
              </a:rPr>
              <a:t>o </a:t>
            </a:r>
            <a:r>
              <a:rPr lang="es-ES" sz="2800" dirty="0">
                <a:solidFill>
                  <a:srgbClr val="C00000"/>
                </a:solidFill>
              </a:rPr>
              <a:t>se </a:t>
            </a:r>
            <a:r>
              <a:rPr lang="es-ES" sz="2800" dirty="0" smtClean="0">
                <a:solidFill>
                  <a:srgbClr val="C00000"/>
                </a:solidFill>
              </a:rPr>
              <a:t>especifica cuando </a:t>
            </a:r>
            <a:r>
              <a:rPr lang="es-ES" sz="2800" dirty="0">
                <a:solidFill>
                  <a:srgbClr val="C00000"/>
                </a:solidFill>
              </a:rPr>
              <a:t>se </a:t>
            </a:r>
            <a:r>
              <a:rPr lang="es-ES" sz="2800" dirty="0" smtClean="0">
                <a:solidFill>
                  <a:srgbClr val="C00000"/>
                </a:solidFill>
              </a:rPr>
              <a:t>disparara </a:t>
            </a:r>
            <a:r>
              <a:rPr lang="es-ES" sz="2800" dirty="0">
                <a:solidFill>
                  <a:srgbClr val="C00000"/>
                </a:solidFill>
              </a:rPr>
              <a:t>una </a:t>
            </a:r>
            <a:r>
              <a:rPr lang="es-ES" sz="2800" dirty="0" smtClean="0">
                <a:solidFill>
                  <a:srgbClr val="C00000"/>
                </a:solidFill>
              </a:rPr>
              <a:t>transición que esta </a:t>
            </a:r>
            <a:r>
              <a:rPr lang="es-ES" sz="2800" dirty="0">
                <a:solidFill>
                  <a:srgbClr val="C00000"/>
                </a:solidFill>
              </a:rPr>
              <a:t>sensibilizada (incluso si se </a:t>
            </a:r>
            <a:r>
              <a:rPr lang="es-ES" sz="2800" dirty="0" smtClean="0">
                <a:solidFill>
                  <a:srgbClr val="C00000"/>
                </a:solidFill>
              </a:rPr>
              <a:t>disparara realmente)</a:t>
            </a:r>
          </a:p>
          <a:p>
            <a:pPr marL="0" indent="0" algn="ctr">
              <a:buNone/>
            </a:pPr>
            <a:r>
              <a:rPr lang="es-ES" sz="1000" dirty="0">
                <a:solidFill>
                  <a:srgbClr val="C00000"/>
                </a:solidFill>
              </a:rPr>
              <a:t> </a:t>
            </a:r>
            <a:r>
              <a:rPr lang="es-ES" sz="1000" dirty="0" smtClean="0">
                <a:solidFill>
                  <a:srgbClr val="C00000"/>
                </a:solidFill>
              </a:rPr>
              <a:t> </a:t>
            </a:r>
          </a:p>
          <a:p>
            <a:pPr marL="0" indent="0" algn="ctr">
              <a:buNone/>
            </a:pPr>
            <a:r>
              <a:rPr lang="es-ES" sz="2800" dirty="0" smtClean="0">
                <a:solidFill>
                  <a:srgbClr val="C00000"/>
                </a:solidFill>
              </a:rPr>
              <a:t>No se especifica  cual </a:t>
            </a:r>
            <a:r>
              <a:rPr lang="es-ES" sz="2800" dirty="0">
                <a:solidFill>
                  <a:srgbClr val="C00000"/>
                </a:solidFill>
              </a:rPr>
              <a:t>de entre un grupo </a:t>
            </a:r>
            <a:r>
              <a:rPr lang="es-ES" sz="2800" dirty="0" smtClean="0">
                <a:solidFill>
                  <a:srgbClr val="C00000"/>
                </a:solidFill>
              </a:rPr>
              <a:t>de transiciones en conflicto </a:t>
            </a:r>
            <a:r>
              <a:rPr lang="es-ES" sz="2800" dirty="0">
                <a:solidFill>
                  <a:srgbClr val="C00000"/>
                </a:solidFill>
              </a:rPr>
              <a:t>es la disparada</a:t>
            </a:r>
            <a:r>
              <a:rPr lang="es-ES" sz="2800" dirty="0" smtClean="0">
                <a:solidFill>
                  <a:srgbClr val="C00000"/>
                </a:solidFill>
              </a:rPr>
              <a:t>.</a:t>
            </a:r>
          </a:p>
          <a:p>
            <a:pPr marL="0" indent="0" algn="ctr">
              <a:buNone/>
            </a:pPr>
            <a:r>
              <a:rPr lang="es-ES" sz="1200" dirty="0">
                <a:solidFill>
                  <a:srgbClr val="C00000"/>
                </a:solidFill>
              </a:rPr>
              <a:t> </a:t>
            </a:r>
            <a:r>
              <a:rPr lang="es-ES" sz="1200" dirty="0" smtClean="0">
                <a:solidFill>
                  <a:srgbClr val="C00000"/>
                </a:solidFill>
              </a:rPr>
              <a:t> </a:t>
            </a:r>
            <a:endParaRPr lang="es-ES" sz="1200" dirty="0">
              <a:solidFill>
                <a:srgbClr val="C00000"/>
              </a:solidFill>
            </a:endParaRPr>
          </a:p>
          <a:p>
            <a:r>
              <a:rPr lang="es-ES" sz="2800" dirty="0" smtClean="0"/>
              <a:t>Las interpretaciones </a:t>
            </a:r>
            <a:r>
              <a:rPr lang="es-ES" sz="2800" dirty="0"/>
              <a:t>con tiempo de las </a:t>
            </a:r>
            <a:r>
              <a:rPr lang="es-ES" sz="2800" dirty="0" err="1"/>
              <a:t>RdP</a:t>
            </a:r>
            <a:r>
              <a:rPr lang="es-ES" sz="2800" dirty="0"/>
              <a:t> han </a:t>
            </a:r>
            <a:r>
              <a:rPr lang="es-ES" sz="2800" dirty="0" smtClean="0"/>
              <a:t>tratado de </a:t>
            </a:r>
            <a:r>
              <a:rPr lang="es-ES" sz="2800" dirty="0"/>
              <a:t>reducir el indeterminismo de distintas </a:t>
            </a:r>
            <a:r>
              <a:rPr lang="es-ES" sz="2800" dirty="0" smtClean="0"/>
              <a:t>maneras:</a:t>
            </a:r>
          </a:p>
          <a:p>
            <a:pPr lvl="1"/>
            <a:endParaRPr lang="es-ES" sz="2300" dirty="0" smtClean="0"/>
          </a:p>
          <a:p>
            <a:pPr lvl="1"/>
            <a:r>
              <a:rPr lang="es-ES" sz="2300" dirty="0" smtClean="0"/>
              <a:t>Las </a:t>
            </a:r>
            <a:r>
              <a:rPr lang="es-ES" sz="2300" dirty="0"/>
              <a:t>redes de Petri estocásticas, </a:t>
            </a:r>
            <a:r>
              <a:rPr lang="es-ES" sz="2300" dirty="0" err="1"/>
              <a:t>Stochastic</a:t>
            </a:r>
            <a:r>
              <a:rPr lang="es-ES" sz="2300" dirty="0"/>
              <a:t> PN lo hacen introduciendo una estimación estocástica del instante de disparo de las transiciones</a:t>
            </a:r>
          </a:p>
          <a:p>
            <a:pPr lvl="1"/>
            <a:r>
              <a:rPr lang="es-ES" sz="2300" dirty="0"/>
              <a:t>las redes de Petri temporizadas, </a:t>
            </a:r>
            <a:r>
              <a:rPr lang="es-ES" sz="2300" dirty="0" err="1"/>
              <a:t>Timed</a:t>
            </a:r>
            <a:r>
              <a:rPr lang="es-ES" sz="2300" dirty="0"/>
              <a:t> PN </a:t>
            </a:r>
            <a:r>
              <a:rPr lang="es-ES" sz="2300" dirty="0" smtClean="0"/>
              <a:t> </a:t>
            </a:r>
            <a:r>
              <a:rPr lang="es-ES" sz="2300" dirty="0"/>
              <a:t>con </a:t>
            </a:r>
            <a:r>
              <a:rPr lang="es-ES" sz="2300" dirty="0" smtClean="0"/>
              <a:t>un tiempo</a:t>
            </a:r>
          </a:p>
          <a:p>
            <a:pPr lvl="1"/>
            <a:r>
              <a:rPr lang="es-ES" sz="2300" dirty="0"/>
              <a:t>Las </a:t>
            </a:r>
            <a:r>
              <a:rPr lang="es-ES" sz="2300" dirty="0" err="1"/>
              <a:t>fuzzy-timing</a:t>
            </a:r>
            <a:r>
              <a:rPr lang="es-ES" sz="2300" dirty="0"/>
              <a:t> PN acotan los instantes en los que la </a:t>
            </a:r>
            <a:r>
              <a:rPr lang="es-ES" sz="2300" dirty="0" smtClean="0"/>
              <a:t>transición </a:t>
            </a:r>
            <a:r>
              <a:rPr lang="es-ES" sz="2300" dirty="0"/>
              <a:t>puede o debe </a:t>
            </a:r>
            <a:r>
              <a:rPr lang="es-ES" sz="2300" dirty="0" smtClean="0"/>
              <a:t>ser disparada</a:t>
            </a:r>
          </a:p>
          <a:p>
            <a:pPr lvl="1"/>
            <a:r>
              <a:rPr lang="es-ES" sz="2300" dirty="0"/>
              <a:t> </a:t>
            </a:r>
            <a:r>
              <a:rPr lang="es-ES" sz="2300" dirty="0" smtClean="0"/>
              <a:t> </a:t>
            </a:r>
            <a:endParaRPr lang="es-ES" sz="1300" dirty="0"/>
          </a:p>
          <a:p>
            <a:r>
              <a:rPr lang="es-ES" sz="2400" dirty="0"/>
              <a:t>Un tratamiento </a:t>
            </a:r>
            <a:r>
              <a:rPr lang="es-ES" sz="2400" dirty="0" smtClean="0"/>
              <a:t>estocástico </a:t>
            </a:r>
            <a:r>
              <a:rPr lang="es-ES" sz="2400" dirty="0"/>
              <a:t>no es admisible en sistemas de tiempo real</a:t>
            </a:r>
          </a:p>
          <a:p>
            <a:endParaRPr lang="es-ES" sz="2800" dirty="0"/>
          </a:p>
          <a:p>
            <a:pPr lvl="1"/>
            <a:endParaRPr lang="es-ES" dirty="0"/>
          </a:p>
        </p:txBody>
      </p:sp>
    </p:spTree>
    <p:extLst>
      <p:ext uri="{BB962C8B-B14F-4D97-AF65-F5344CB8AC3E}">
        <p14:creationId xmlns:p14="http://schemas.microsoft.com/office/powerpoint/2010/main" val="212166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896144"/>
          </a:xfrm>
        </p:spPr>
        <p:txBody>
          <a:bodyPr>
            <a:noAutofit/>
          </a:bodyPr>
          <a:lstStyle/>
          <a:p>
            <a:r>
              <a:rPr lang="es-ES" sz="2800" dirty="0" smtClean="0"/>
              <a:t>Semántica </a:t>
            </a:r>
            <a:r>
              <a:rPr lang="es-ES" sz="2800" dirty="0"/>
              <a:t>de tiempo de disparo o de tiempo de </a:t>
            </a:r>
            <a:r>
              <a:rPr lang="es-ES" sz="2800" dirty="0" smtClean="0"/>
              <a:t>sensibilización</a:t>
            </a:r>
            <a:endParaRPr lang="es-ES" sz="2800" dirty="0"/>
          </a:p>
        </p:txBody>
      </p:sp>
      <p:sp>
        <p:nvSpPr>
          <p:cNvPr id="3" name="2 Marcador de contenido"/>
          <p:cNvSpPr>
            <a:spLocks noGrp="1"/>
          </p:cNvSpPr>
          <p:nvPr>
            <p:ph sz="quarter" idx="1"/>
          </p:nvPr>
        </p:nvSpPr>
        <p:spPr>
          <a:xfrm>
            <a:off x="107504" y="1412776"/>
            <a:ext cx="8928992" cy="5328592"/>
          </a:xfrm>
        </p:spPr>
        <p:txBody>
          <a:bodyPr>
            <a:normAutofit fontScale="62500" lnSpcReduction="20000"/>
          </a:bodyPr>
          <a:lstStyle/>
          <a:p>
            <a:r>
              <a:rPr lang="es-ES" dirty="0"/>
              <a:t>E</a:t>
            </a:r>
            <a:r>
              <a:rPr lang="es-ES" dirty="0" smtClean="0"/>
              <a:t>s </a:t>
            </a:r>
            <a:r>
              <a:rPr lang="es-ES" dirty="0"/>
              <a:t>posible encontrar dos formas de interpretar </a:t>
            </a:r>
            <a:r>
              <a:rPr lang="es-ES" dirty="0" smtClean="0"/>
              <a:t>(semántica) </a:t>
            </a:r>
            <a:r>
              <a:rPr lang="es-ES" dirty="0"/>
              <a:t>el </a:t>
            </a:r>
            <a:r>
              <a:rPr lang="es-ES" dirty="0" smtClean="0"/>
              <a:t>parámetro temporal </a:t>
            </a:r>
            <a:r>
              <a:rPr lang="es-ES" dirty="0"/>
              <a:t>asociado a una </a:t>
            </a:r>
            <a:r>
              <a:rPr lang="es-ES" dirty="0" smtClean="0"/>
              <a:t>transición, </a:t>
            </a:r>
            <a:r>
              <a:rPr lang="es-ES" dirty="0"/>
              <a:t>lo que puede afectar a la regla de </a:t>
            </a:r>
            <a:r>
              <a:rPr lang="es-ES" dirty="0" smtClean="0"/>
              <a:t>evolución </a:t>
            </a:r>
            <a:r>
              <a:rPr lang="es-ES" dirty="0"/>
              <a:t>del marcado en </a:t>
            </a:r>
            <a:r>
              <a:rPr lang="es-ES" dirty="0" smtClean="0"/>
              <a:t>dos formas</a:t>
            </a:r>
            <a:r>
              <a:rPr lang="es-ES" dirty="0"/>
              <a:t>, </a:t>
            </a:r>
            <a:r>
              <a:rPr lang="es-ES" dirty="0" smtClean="0"/>
              <a:t>según </a:t>
            </a:r>
            <a:r>
              <a:rPr lang="es-ES" dirty="0"/>
              <a:t>se mantenga o no la atomicidad del disparo:</a:t>
            </a:r>
          </a:p>
          <a:p>
            <a:pPr lvl="1"/>
            <a:r>
              <a:rPr lang="es-ES" b="1" dirty="0">
                <a:solidFill>
                  <a:srgbClr val="C00000"/>
                </a:solidFill>
              </a:rPr>
              <a:t>Cuando el </a:t>
            </a:r>
            <a:r>
              <a:rPr lang="es-ES" b="1" dirty="0" smtClean="0">
                <a:solidFill>
                  <a:srgbClr val="C00000"/>
                </a:solidFill>
              </a:rPr>
              <a:t>parámetro </a:t>
            </a:r>
            <a:r>
              <a:rPr lang="es-ES" b="1" dirty="0">
                <a:solidFill>
                  <a:srgbClr val="C00000"/>
                </a:solidFill>
              </a:rPr>
              <a:t>temporal determina el tiempo que ha de transcurrir desde que </a:t>
            </a:r>
            <a:r>
              <a:rPr lang="es-ES" b="1" dirty="0" smtClean="0">
                <a:solidFill>
                  <a:srgbClr val="C00000"/>
                </a:solidFill>
              </a:rPr>
              <a:t>una transición </a:t>
            </a:r>
            <a:r>
              <a:rPr lang="es-ES" b="1" dirty="0">
                <a:solidFill>
                  <a:srgbClr val="C00000"/>
                </a:solidFill>
              </a:rPr>
              <a:t>queda sensibilizada hasta que se </a:t>
            </a:r>
            <a:r>
              <a:rPr lang="es-ES" b="1" dirty="0" smtClean="0">
                <a:solidFill>
                  <a:srgbClr val="C00000"/>
                </a:solidFill>
              </a:rPr>
              <a:t>dispara</a:t>
            </a:r>
          </a:p>
          <a:p>
            <a:pPr lvl="2"/>
            <a:r>
              <a:rPr lang="es-ES" sz="900" dirty="0" smtClean="0">
                <a:solidFill>
                  <a:srgbClr val="C00000"/>
                </a:solidFill>
              </a:rPr>
              <a:t> </a:t>
            </a:r>
          </a:p>
          <a:p>
            <a:pPr lvl="2"/>
            <a:r>
              <a:rPr lang="es-ES" dirty="0">
                <a:solidFill>
                  <a:srgbClr val="C00000"/>
                </a:solidFill>
              </a:rPr>
              <a:t>L</a:t>
            </a:r>
            <a:r>
              <a:rPr lang="es-ES" dirty="0" smtClean="0">
                <a:solidFill>
                  <a:srgbClr val="C00000"/>
                </a:solidFill>
              </a:rPr>
              <a:t>a </a:t>
            </a:r>
            <a:r>
              <a:rPr lang="es-ES" dirty="0">
                <a:solidFill>
                  <a:srgbClr val="C00000"/>
                </a:solidFill>
              </a:rPr>
              <a:t>retirada </a:t>
            </a:r>
            <a:r>
              <a:rPr lang="es-ES" dirty="0" smtClean="0">
                <a:solidFill>
                  <a:srgbClr val="C00000"/>
                </a:solidFill>
              </a:rPr>
              <a:t>y colocación </a:t>
            </a:r>
            <a:r>
              <a:rPr lang="es-ES" dirty="0">
                <a:solidFill>
                  <a:srgbClr val="C00000"/>
                </a:solidFill>
              </a:rPr>
              <a:t>de marcas </a:t>
            </a:r>
            <a:r>
              <a:rPr lang="es-ES" dirty="0" smtClean="0">
                <a:solidFill>
                  <a:srgbClr val="C00000"/>
                </a:solidFill>
              </a:rPr>
              <a:t>se produce de </a:t>
            </a:r>
            <a:r>
              <a:rPr lang="es-ES" dirty="0">
                <a:solidFill>
                  <a:srgbClr val="C00000"/>
                </a:solidFill>
              </a:rPr>
              <a:t>forma </a:t>
            </a:r>
            <a:r>
              <a:rPr lang="es-ES" dirty="0" smtClean="0">
                <a:solidFill>
                  <a:srgbClr val="C00000"/>
                </a:solidFill>
              </a:rPr>
              <a:t>atómica, </a:t>
            </a:r>
            <a:r>
              <a:rPr lang="es-ES" dirty="0">
                <a:solidFill>
                  <a:srgbClr val="C00000"/>
                </a:solidFill>
              </a:rPr>
              <a:t>se habla de tiempo de </a:t>
            </a:r>
            <a:r>
              <a:rPr lang="es-ES" dirty="0" smtClean="0">
                <a:solidFill>
                  <a:srgbClr val="C00000"/>
                </a:solidFill>
              </a:rPr>
              <a:t>sensibilización </a:t>
            </a:r>
            <a:r>
              <a:rPr lang="es-ES" dirty="0">
                <a:solidFill>
                  <a:srgbClr val="C00000"/>
                </a:solidFill>
              </a:rPr>
              <a:t>(</a:t>
            </a:r>
            <a:r>
              <a:rPr lang="es-ES" dirty="0" err="1">
                <a:solidFill>
                  <a:srgbClr val="C00000"/>
                </a:solidFill>
              </a:rPr>
              <a:t>enabling</a:t>
            </a:r>
            <a:r>
              <a:rPr lang="es-ES" dirty="0">
                <a:solidFill>
                  <a:srgbClr val="C00000"/>
                </a:solidFill>
              </a:rPr>
              <a:t> time</a:t>
            </a:r>
            <a:r>
              <a:rPr lang="es-ES" dirty="0" smtClean="0">
                <a:solidFill>
                  <a:srgbClr val="C00000"/>
                </a:solidFill>
              </a:rPr>
              <a:t>)</a:t>
            </a:r>
          </a:p>
          <a:p>
            <a:pPr lvl="4"/>
            <a:endParaRPr lang="es-ES" dirty="0" smtClean="0">
              <a:solidFill>
                <a:srgbClr val="C00000"/>
              </a:solidFill>
            </a:endParaRPr>
          </a:p>
          <a:p>
            <a:pPr lvl="1"/>
            <a:r>
              <a:rPr lang="es-ES" b="1" dirty="0">
                <a:solidFill>
                  <a:srgbClr val="C00000"/>
                </a:solidFill>
              </a:rPr>
              <a:t>El </a:t>
            </a:r>
            <a:r>
              <a:rPr lang="es-ES" b="1" dirty="0" smtClean="0">
                <a:solidFill>
                  <a:srgbClr val="C00000"/>
                </a:solidFill>
              </a:rPr>
              <a:t>parámetro </a:t>
            </a:r>
            <a:r>
              <a:rPr lang="es-ES" b="1" dirty="0">
                <a:solidFill>
                  <a:srgbClr val="C00000"/>
                </a:solidFill>
              </a:rPr>
              <a:t>temporal puede determinar </a:t>
            </a:r>
            <a:r>
              <a:rPr lang="es-ES" b="1" dirty="0" smtClean="0">
                <a:solidFill>
                  <a:srgbClr val="C00000"/>
                </a:solidFill>
              </a:rPr>
              <a:t>también </a:t>
            </a:r>
            <a:r>
              <a:rPr lang="es-ES" b="1" dirty="0">
                <a:solidFill>
                  <a:srgbClr val="C00000"/>
                </a:solidFill>
              </a:rPr>
              <a:t>el tiempo que debe transcurrir entre </a:t>
            </a:r>
            <a:r>
              <a:rPr lang="es-ES" b="1" dirty="0" smtClean="0">
                <a:solidFill>
                  <a:srgbClr val="C00000"/>
                </a:solidFill>
              </a:rPr>
              <a:t>la retirada (instantánea) </a:t>
            </a:r>
            <a:r>
              <a:rPr lang="es-ES" b="1" dirty="0">
                <a:solidFill>
                  <a:srgbClr val="C00000"/>
                </a:solidFill>
              </a:rPr>
              <a:t>de marcas de los lugares de entrada, y </a:t>
            </a:r>
            <a:r>
              <a:rPr lang="es-ES" b="1" dirty="0" smtClean="0">
                <a:solidFill>
                  <a:srgbClr val="C00000"/>
                </a:solidFill>
              </a:rPr>
              <a:t>la colocación (instantánea) de marcas </a:t>
            </a:r>
            <a:r>
              <a:rPr lang="es-ES" b="1" dirty="0">
                <a:solidFill>
                  <a:srgbClr val="C00000"/>
                </a:solidFill>
              </a:rPr>
              <a:t>en los lugares de salida</a:t>
            </a:r>
            <a:r>
              <a:rPr lang="es-ES" dirty="0">
                <a:solidFill>
                  <a:srgbClr val="C00000"/>
                </a:solidFill>
              </a:rPr>
              <a:t>; en este caso se habla de tiempo de disparo </a:t>
            </a:r>
            <a:r>
              <a:rPr lang="es-ES" dirty="0" smtClean="0">
                <a:solidFill>
                  <a:srgbClr val="C00000"/>
                </a:solidFill>
              </a:rPr>
              <a:t>(ring </a:t>
            </a:r>
            <a:r>
              <a:rPr lang="es-ES" dirty="0">
                <a:solidFill>
                  <a:srgbClr val="C00000"/>
                </a:solidFill>
              </a:rPr>
              <a:t>time</a:t>
            </a:r>
            <a:r>
              <a:rPr lang="es-ES" dirty="0" smtClean="0">
                <a:solidFill>
                  <a:srgbClr val="C00000"/>
                </a:solidFill>
              </a:rPr>
              <a:t>). </a:t>
            </a:r>
          </a:p>
          <a:p>
            <a:pPr lvl="2"/>
            <a:r>
              <a:rPr lang="es-ES" sz="900" dirty="0">
                <a:solidFill>
                  <a:srgbClr val="C00000"/>
                </a:solidFill>
              </a:rPr>
              <a:t> </a:t>
            </a:r>
            <a:r>
              <a:rPr lang="es-ES" sz="900" dirty="0" smtClean="0">
                <a:solidFill>
                  <a:srgbClr val="C00000"/>
                </a:solidFill>
              </a:rPr>
              <a:t> </a:t>
            </a:r>
          </a:p>
          <a:p>
            <a:pPr lvl="2"/>
            <a:r>
              <a:rPr lang="es-ES" dirty="0" smtClean="0">
                <a:solidFill>
                  <a:srgbClr val="C00000"/>
                </a:solidFill>
              </a:rPr>
              <a:t>Esto </a:t>
            </a:r>
            <a:r>
              <a:rPr lang="es-ES" dirty="0">
                <a:solidFill>
                  <a:srgbClr val="C00000"/>
                </a:solidFill>
              </a:rPr>
              <a:t>es, el disparo de la </a:t>
            </a:r>
            <a:r>
              <a:rPr lang="es-ES" dirty="0" smtClean="0">
                <a:solidFill>
                  <a:srgbClr val="C00000"/>
                </a:solidFill>
              </a:rPr>
              <a:t>transición </a:t>
            </a:r>
            <a:r>
              <a:rPr lang="es-ES" dirty="0">
                <a:solidFill>
                  <a:srgbClr val="C00000"/>
                </a:solidFill>
              </a:rPr>
              <a:t>tiene tres fases (retirada de marcas de entrada, </a:t>
            </a:r>
            <a:r>
              <a:rPr lang="es-ES" dirty="0" smtClean="0">
                <a:solidFill>
                  <a:srgbClr val="C00000"/>
                </a:solidFill>
              </a:rPr>
              <a:t>disparo, colocación </a:t>
            </a:r>
            <a:r>
              <a:rPr lang="es-ES" dirty="0">
                <a:solidFill>
                  <a:srgbClr val="C00000"/>
                </a:solidFill>
              </a:rPr>
              <a:t>de marcas de salida) y no es </a:t>
            </a:r>
            <a:r>
              <a:rPr lang="es-ES" dirty="0" smtClean="0">
                <a:solidFill>
                  <a:srgbClr val="C00000"/>
                </a:solidFill>
              </a:rPr>
              <a:t>atómico, </a:t>
            </a:r>
            <a:r>
              <a:rPr lang="es-ES" dirty="0">
                <a:solidFill>
                  <a:srgbClr val="C00000"/>
                </a:solidFill>
              </a:rPr>
              <a:t>sino que tienen una ¨</a:t>
            </a:r>
            <a:r>
              <a:rPr lang="es-ES" dirty="0" smtClean="0">
                <a:solidFill>
                  <a:srgbClr val="C00000"/>
                </a:solidFill>
              </a:rPr>
              <a:t>duración¨, esta interpretación </a:t>
            </a:r>
            <a:r>
              <a:rPr lang="es-ES" dirty="0">
                <a:solidFill>
                  <a:srgbClr val="C00000"/>
                </a:solidFill>
              </a:rPr>
              <a:t>es </a:t>
            </a:r>
            <a:r>
              <a:rPr lang="es-ES" dirty="0" smtClean="0">
                <a:solidFill>
                  <a:srgbClr val="C00000"/>
                </a:solidFill>
              </a:rPr>
              <a:t> </a:t>
            </a:r>
            <a:r>
              <a:rPr lang="es-ES" dirty="0">
                <a:solidFill>
                  <a:srgbClr val="C00000"/>
                </a:solidFill>
              </a:rPr>
              <a:t>conocida como </a:t>
            </a:r>
            <a:r>
              <a:rPr lang="es-ES" dirty="0" smtClean="0">
                <a:solidFill>
                  <a:srgbClr val="C00000"/>
                </a:solidFill>
              </a:rPr>
              <a:t>semántica </a:t>
            </a:r>
            <a:r>
              <a:rPr lang="es-ES" dirty="0">
                <a:solidFill>
                  <a:srgbClr val="C00000"/>
                </a:solidFill>
              </a:rPr>
              <a:t>de </a:t>
            </a:r>
            <a:r>
              <a:rPr lang="es-ES" dirty="0" smtClean="0">
                <a:solidFill>
                  <a:srgbClr val="C00000"/>
                </a:solidFill>
              </a:rPr>
              <a:t>duración.</a:t>
            </a:r>
          </a:p>
          <a:p>
            <a:pPr lvl="2"/>
            <a:endParaRPr lang="es-ES" dirty="0" smtClean="0">
              <a:solidFill>
                <a:srgbClr val="C00000"/>
              </a:solidFill>
            </a:endParaRPr>
          </a:p>
          <a:p>
            <a:r>
              <a:rPr lang="es-ES" dirty="0" smtClean="0"/>
              <a:t>La </a:t>
            </a:r>
            <a:r>
              <a:rPr lang="es-ES" dirty="0"/>
              <a:t>segunda </a:t>
            </a:r>
            <a:r>
              <a:rPr lang="es-ES" dirty="0" smtClean="0"/>
              <a:t>interpretación es </a:t>
            </a:r>
            <a:r>
              <a:rPr lang="es-ES" dirty="0"/>
              <a:t>un caso particular de la primera, que </a:t>
            </a:r>
            <a:r>
              <a:rPr lang="es-ES" dirty="0" smtClean="0"/>
              <a:t>puede ser </a:t>
            </a:r>
            <a:r>
              <a:rPr lang="es-ES" dirty="0"/>
              <a:t>simulado por una </a:t>
            </a:r>
            <a:r>
              <a:rPr lang="es-ES" dirty="0" smtClean="0"/>
              <a:t>secuencia:</a:t>
            </a:r>
          </a:p>
          <a:p>
            <a:pPr lvl="1"/>
            <a:r>
              <a:rPr lang="es-ES" dirty="0" smtClean="0"/>
              <a:t>'disparo </a:t>
            </a:r>
            <a:r>
              <a:rPr lang="es-ES" dirty="0"/>
              <a:t>inmediato de comienzo de </a:t>
            </a:r>
            <a:r>
              <a:rPr lang="es-ES" dirty="0" smtClean="0"/>
              <a:t>transición' </a:t>
            </a:r>
            <a:r>
              <a:rPr lang="es-ES" dirty="0"/>
              <a:t>+ 'actividad en </a:t>
            </a:r>
            <a:r>
              <a:rPr lang="es-ES" dirty="0" smtClean="0"/>
              <a:t>curso‘ + </a:t>
            </a:r>
            <a:r>
              <a:rPr lang="es-ES" dirty="0"/>
              <a:t>'disparo inmediato de </a:t>
            </a:r>
            <a:r>
              <a:rPr lang="es-ES" dirty="0" smtClean="0"/>
              <a:t>transición </a:t>
            </a:r>
            <a:r>
              <a:rPr lang="es-ES" dirty="0"/>
              <a:t>de </a:t>
            </a:r>
            <a:r>
              <a:rPr lang="es-ES" dirty="0" smtClean="0"/>
              <a:t>¯</a:t>
            </a:r>
            <a:r>
              <a:rPr lang="es-ES" dirty="0" smtClean="0"/>
              <a:t>después de n intervalos de tiempo</a:t>
            </a:r>
            <a:r>
              <a:rPr lang="es-ES" dirty="0" smtClean="0"/>
              <a:t>'.</a:t>
            </a:r>
            <a:endParaRPr lang="es-ES" dirty="0" smtClean="0"/>
          </a:p>
          <a:p>
            <a:r>
              <a:rPr lang="es-ES" dirty="0"/>
              <a:t> Entre otras cosas, la interpretación de tiempo de disparo no permite el modelado de actividades interrumpibles, lo que la </a:t>
            </a:r>
            <a:r>
              <a:rPr lang="es-ES" dirty="0" smtClean="0"/>
              <a:t>incapacitara para su </a:t>
            </a:r>
            <a:r>
              <a:rPr lang="es-ES" dirty="0"/>
              <a:t>uso en el modelado de sistemas de tiempo real. Por </a:t>
            </a:r>
            <a:r>
              <a:rPr lang="es-ES" dirty="0" smtClean="0"/>
              <a:t>ello, elegiremos </a:t>
            </a:r>
            <a:r>
              <a:rPr lang="es-ES" dirty="0"/>
              <a:t>la </a:t>
            </a:r>
            <a:r>
              <a:rPr lang="es-ES" dirty="0" smtClean="0"/>
              <a:t>semántica interpretativa </a:t>
            </a:r>
            <a:r>
              <a:rPr lang="es-ES" dirty="0"/>
              <a:t>de tiempo de </a:t>
            </a:r>
            <a:r>
              <a:rPr lang="es-ES" dirty="0" smtClean="0"/>
              <a:t>sensibilización </a:t>
            </a:r>
            <a:r>
              <a:rPr lang="es-ES" dirty="0"/>
              <a:t>para el disparo de una </a:t>
            </a:r>
            <a:r>
              <a:rPr lang="es-ES" dirty="0" smtClean="0"/>
              <a:t>transición </a:t>
            </a:r>
            <a:r>
              <a:rPr lang="es-ES" dirty="0"/>
              <a:t>con tiempo</a:t>
            </a:r>
          </a:p>
          <a:p>
            <a:endParaRPr lang="es-ES" dirty="0">
              <a:solidFill>
                <a:srgbClr val="C00000"/>
              </a:solidFill>
            </a:endParaRPr>
          </a:p>
        </p:txBody>
      </p:sp>
    </p:spTree>
    <p:extLst>
      <p:ext uri="{BB962C8B-B14F-4D97-AF65-F5344CB8AC3E}">
        <p14:creationId xmlns:p14="http://schemas.microsoft.com/office/powerpoint/2010/main" val="3048515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2800" dirty="0"/>
              <a:t>Formas de </a:t>
            </a:r>
            <a:r>
              <a:rPr lang="es-ES" sz="2800" dirty="0" smtClean="0"/>
              <a:t>especificar </a:t>
            </a:r>
            <a:r>
              <a:rPr lang="es-ES" sz="2800" dirty="0"/>
              <a:t>el tiempo asociado a las </a:t>
            </a:r>
            <a:r>
              <a:rPr lang="es-ES" sz="2800" dirty="0" smtClean="0"/>
              <a:t>transiciones</a:t>
            </a:r>
            <a:endParaRPr lang="es-ES" sz="2800" dirty="0"/>
          </a:p>
        </p:txBody>
      </p:sp>
      <p:sp>
        <p:nvSpPr>
          <p:cNvPr id="3" name="2 Marcador de contenido"/>
          <p:cNvSpPr>
            <a:spLocks noGrp="1"/>
          </p:cNvSpPr>
          <p:nvPr>
            <p:ph sz="quarter" idx="1"/>
          </p:nvPr>
        </p:nvSpPr>
        <p:spPr>
          <a:xfrm>
            <a:off x="179512" y="1527048"/>
            <a:ext cx="8784976" cy="4782272"/>
          </a:xfrm>
        </p:spPr>
        <p:txBody>
          <a:bodyPr>
            <a:normAutofit lnSpcReduction="10000"/>
          </a:bodyPr>
          <a:lstStyle/>
          <a:p>
            <a:r>
              <a:rPr lang="es-ES" i="1" dirty="0"/>
              <a:t>Redes de Petri </a:t>
            </a:r>
            <a:r>
              <a:rPr lang="es-ES" i="1" dirty="0" smtClean="0"/>
              <a:t> con </a:t>
            </a:r>
            <a:r>
              <a:rPr lang="es-ES" dirty="0" err="1" smtClean="0"/>
              <a:t>Delay</a:t>
            </a:r>
            <a:endParaRPr lang="es-ES" dirty="0" smtClean="0"/>
          </a:p>
          <a:p>
            <a:pPr lvl="1"/>
            <a:r>
              <a:rPr lang="es-ES" dirty="0">
                <a:solidFill>
                  <a:srgbClr val="C00000"/>
                </a:solidFill>
              </a:rPr>
              <a:t>E</a:t>
            </a:r>
            <a:r>
              <a:rPr lang="es-ES" dirty="0" smtClean="0">
                <a:solidFill>
                  <a:srgbClr val="C00000"/>
                </a:solidFill>
              </a:rPr>
              <a:t>l </a:t>
            </a:r>
            <a:r>
              <a:rPr lang="es-ES" dirty="0">
                <a:solidFill>
                  <a:srgbClr val="C00000"/>
                </a:solidFill>
              </a:rPr>
              <a:t>tiempo asociado al disparo de una </a:t>
            </a:r>
            <a:r>
              <a:rPr lang="es-ES" dirty="0" smtClean="0">
                <a:solidFill>
                  <a:srgbClr val="C00000"/>
                </a:solidFill>
              </a:rPr>
              <a:t>transición</a:t>
            </a:r>
          </a:p>
          <a:p>
            <a:pPr lvl="1"/>
            <a:r>
              <a:rPr lang="es-ES" dirty="0">
                <a:solidFill>
                  <a:srgbClr val="C00000"/>
                </a:solidFill>
              </a:rPr>
              <a:t>C</a:t>
            </a:r>
            <a:r>
              <a:rPr lang="es-ES" dirty="0" smtClean="0">
                <a:solidFill>
                  <a:srgbClr val="C00000"/>
                </a:solidFill>
              </a:rPr>
              <a:t>ada transición </a:t>
            </a:r>
            <a:r>
              <a:rPr lang="es-ES" dirty="0">
                <a:solidFill>
                  <a:srgbClr val="C00000"/>
                </a:solidFill>
              </a:rPr>
              <a:t>modela </a:t>
            </a:r>
            <a:r>
              <a:rPr lang="es-ES" dirty="0" smtClean="0">
                <a:solidFill>
                  <a:srgbClr val="C00000"/>
                </a:solidFill>
              </a:rPr>
              <a:t>el final </a:t>
            </a:r>
            <a:r>
              <a:rPr lang="es-ES" dirty="0">
                <a:solidFill>
                  <a:srgbClr val="C00000"/>
                </a:solidFill>
              </a:rPr>
              <a:t>de una </a:t>
            </a:r>
            <a:r>
              <a:rPr lang="es-ES" dirty="0" smtClean="0">
                <a:solidFill>
                  <a:srgbClr val="C00000"/>
                </a:solidFill>
              </a:rPr>
              <a:t>actividad (representará </a:t>
            </a:r>
            <a:r>
              <a:rPr lang="es-ES" dirty="0">
                <a:solidFill>
                  <a:srgbClr val="C00000"/>
                </a:solidFill>
              </a:rPr>
              <a:t>la </a:t>
            </a:r>
            <a:r>
              <a:rPr lang="es-ES" dirty="0" smtClean="0">
                <a:solidFill>
                  <a:srgbClr val="C00000"/>
                </a:solidFill>
              </a:rPr>
              <a:t>duración </a:t>
            </a:r>
            <a:r>
              <a:rPr lang="es-ES" dirty="0">
                <a:solidFill>
                  <a:srgbClr val="C00000"/>
                </a:solidFill>
              </a:rPr>
              <a:t>de la </a:t>
            </a:r>
            <a:r>
              <a:rPr lang="es-ES" dirty="0" smtClean="0">
                <a:solidFill>
                  <a:srgbClr val="C00000"/>
                </a:solidFill>
              </a:rPr>
              <a:t>actividad)</a:t>
            </a:r>
          </a:p>
          <a:p>
            <a:pPr lvl="1"/>
            <a:r>
              <a:rPr lang="es-ES" dirty="0" smtClean="0">
                <a:solidFill>
                  <a:srgbClr val="C00000"/>
                </a:solidFill>
              </a:rPr>
              <a:t>Se puede hacer explicita </a:t>
            </a:r>
            <a:r>
              <a:rPr lang="es-ES" dirty="0">
                <a:solidFill>
                  <a:srgbClr val="C00000"/>
                </a:solidFill>
              </a:rPr>
              <a:t>esta dependencia </a:t>
            </a:r>
            <a:r>
              <a:rPr lang="es-ES" dirty="0" smtClean="0">
                <a:solidFill>
                  <a:srgbClr val="C00000"/>
                </a:solidFill>
              </a:rPr>
              <a:t>especificando los </a:t>
            </a:r>
            <a:r>
              <a:rPr lang="es-ES" dirty="0" err="1" smtClean="0">
                <a:solidFill>
                  <a:srgbClr val="C00000"/>
                </a:solidFill>
              </a:rPr>
              <a:t>delay</a:t>
            </a:r>
            <a:r>
              <a:rPr lang="es-ES" dirty="0" smtClean="0">
                <a:solidFill>
                  <a:srgbClr val="C00000"/>
                </a:solidFill>
              </a:rPr>
              <a:t> </a:t>
            </a:r>
            <a:r>
              <a:rPr lang="es-ES" dirty="0">
                <a:solidFill>
                  <a:srgbClr val="C00000"/>
                </a:solidFill>
              </a:rPr>
              <a:t>de las transiciones mediante expresiones en </a:t>
            </a:r>
            <a:r>
              <a:rPr lang="es-ES" dirty="0" smtClean="0">
                <a:solidFill>
                  <a:srgbClr val="C00000"/>
                </a:solidFill>
              </a:rPr>
              <a:t>funciones </a:t>
            </a:r>
            <a:r>
              <a:rPr lang="es-ES" dirty="0">
                <a:solidFill>
                  <a:srgbClr val="C00000"/>
                </a:solidFill>
              </a:rPr>
              <a:t>de </a:t>
            </a:r>
            <a:r>
              <a:rPr lang="es-ES" dirty="0" err="1">
                <a:solidFill>
                  <a:srgbClr val="C00000"/>
                </a:solidFill>
              </a:rPr>
              <a:t>timestamps</a:t>
            </a:r>
            <a:r>
              <a:rPr lang="es-ES" dirty="0">
                <a:solidFill>
                  <a:srgbClr val="C00000"/>
                </a:solidFill>
              </a:rPr>
              <a:t> o colores asociados </a:t>
            </a:r>
            <a:r>
              <a:rPr lang="es-ES" dirty="0" smtClean="0">
                <a:solidFill>
                  <a:srgbClr val="C00000"/>
                </a:solidFill>
              </a:rPr>
              <a:t>a las marca</a:t>
            </a:r>
          </a:p>
          <a:p>
            <a:r>
              <a:rPr lang="es-ES" i="1" dirty="0"/>
              <a:t>Redes de Petri con tiempo</a:t>
            </a:r>
            <a:endParaRPr lang="es-ES" dirty="0"/>
          </a:p>
          <a:p>
            <a:pPr lvl="1"/>
            <a:r>
              <a:rPr lang="es-ES" sz="2300" dirty="0" smtClean="0">
                <a:solidFill>
                  <a:srgbClr val="C00000"/>
                </a:solidFill>
              </a:rPr>
              <a:t>Se especifica el </a:t>
            </a:r>
            <a:r>
              <a:rPr lang="es-ES" sz="2300" dirty="0">
                <a:solidFill>
                  <a:srgbClr val="C00000"/>
                </a:solidFill>
              </a:rPr>
              <a:t>tiempo de disparo de una </a:t>
            </a:r>
            <a:r>
              <a:rPr lang="es-ES" sz="2300" dirty="0" smtClean="0">
                <a:solidFill>
                  <a:srgbClr val="C00000"/>
                </a:solidFill>
              </a:rPr>
              <a:t>transición mediante </a:t>
            </a:r>
            <a:r>
              <a:rPr lang="es-ES" sz="2300" dirty="0">
                <a:solidFill>
                  <a:srgbClr val="C00000"/>
                </a:solidFill>
              </a:rPr>
              <a:t>la </a:t>
            </a:r>
            <a:r>
              <a:rPr lang="es-ES" sz="2300" dirty="0" smtClean="0">
                <a:solidFill>
                  <a:srgbClr val="C00000"/>
                </a:solidFill>
              </a:rPr>
              <a:t>asociación </a:t>
            </a:r>
            <a:r>
              <a:rPr lang="es-ES" sz="2300" dirty="0">
                <a:solidFill>
                  <a:srgbClr val="C00000"/>
                </a:solidFill>
              </a:rPr>
              <a:t>de un intervalo que abarque todas las posibilidades de </a:t>
            </a:r>
            <a:r>
              <a:rPr lang="es-ES" sz="2300" dirty="0" smtClean="0">
                <a:solidFill>
                  <a:srgbClr val="C00000"/>
                </a:solidFill>
              </a:rPr>
              <a:t>duración </a:t>
            </a:r>
            <a:r>
              <a:rPr lang="es-ES" sz="2300" dirty="0">
                <a:solidFill>
                  <a:srgbClr val="C00000"/>
                </a:solidFill>
              </a:rPr>
              <a:t>de </a:t>
            </a:r>
            <a:r>
              <a:rPr lang="es-ES" sz="2300" dirty="0" smtClean="0">
                <a:solidFill>
                  <a:srgbClr val="C00000"/>
                </a:solidFill>
              </a:rPr>
              <a:t>la actividad.</a:t>
            </a:r>
          </a:p>
          <a:p>
            <a:pPr lvl="2"/>
            <a:r>
              <a:rPr lang="es-ES" sz="2400" dirty="0" smtClean="0"/>
              <a:t>Esto permite le análisis </a:t>
            </a:r>
            <a:r>
              <a:rPr lang="es-ES" sz="2400" dirty="0"/>
              <a:t>del peor caso, o el </a:t>
            </a:r>
            <a:r>
              <a:rPr lang="es-ES" sz="2400" dirty="0" smtClean="0"/>
              <a:t>calculo de limites </a:t>
            </a:r>
            <a:r>
              <a:rPr lang="es-ES" sz="2400" dirty="0"/>
              <a:t>de tiempo de </a:t>
            </a:r>
            <a:r>
              <a:rPr lang="es-ES" sz="2400" dirty="0" smtClean="0"/>
              <a:t>ejecución.</a:t>
            </a:r>
            <a:endParaRPr lang="es-ES" sz="2400" dirty="0"/>
          </a:p>
          <a:p>
            <a:pPr lvl="2"/>
            <a:endParaRPr lang="es-ES" sz="2100" dirty="0"/>
          </a:p>
          <a:p>
            <a:pPr lvl="1"/>
            <a:endParaRPr lang="es-ES" dirty="0"/>
          </a:p>
          <a:p>
            <a:pPr lvl="1"/>
            <a:endParaRPr lang="es-ES" dirty="0"/>
          </a:p>
          <a:p>
            <a:pPr lvl="1"/>
            <a:endParaRPr lang="es-ES" dirty="0"/>
          </a:p>
          <a:p>
            <a:pPr lvl="1"/>
            <a:endParaRPr lang="es-ES" dirty="0"/>
          </a:p>
        </p:txBody>
      </p:sp>
    </p:spTree>
    <p:extLst>
      <p:ext uri="{BB962C8B-B14F-4D97-AF65-F5344CB8AC3E}">
        <p14:creationId xmlns:p14="http://schemas.microsoft.com/office/powerpoint/2010/main" val="96430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Semántica </a:t>
            </a:r>
            <a:r>
              <a:rPr lang="es-ES" dirty="0"/>
              <a:t>de tiempo </a:t>
            </a:r>
            <a:r>
              <a:rPr lang="es-ES" dirty="0" smtClean="0"/>
              <a:t>débil </a:t>
            </a:r>
            <a:r>
              <a:rPr lang="es-ES" dirty="0"/>
              <a:t>y </a:t>
            </a:r>
            <a:r>
              <a:rPr lang="es-ES" dirty="0" smtClean="0"/>
              <a:t>fuerte</a:t>
            </a:r>
            <a:endParaRPr lang="es-ES" dirty="0"/>
          </a:p>
        </p:txBody>
      </p:sp>
      <p:sp>
        <p:nvSpPr>
          <p:cNvPr id="3" name="2 Marcador de contenido"/>
          <p:cNvSpPr>
            <a:spLocks noGrp="1"/>
          </p:cNvSpPr>
          <p:nvPr>
            <p:ph sz="quarter" idx="1"/>
          </p:nvPr>
        </p:nvSpPr>
        <p:spPr>
          <a:xfrm>
            <a:off x="179512" y="1340768"/>
            <a:ext cx="8784976" cy="5256584"/>
          </a:xfrm>
        </p:spPr>
        <p:txBody>
          <a:bodyPr>
            <a:normAutofit fontScale="92500" lnSpcReduction="10000"/>
          </a:bodyPr>
          <a:lstStyle/>
          <a:p>
            <a:r>
              <a:rPr lang="es-ES" dirty="0"/>
              <a:t>Semántica de tiempo fuerte, (</a:t>
            </a:r>
            <a:r>
              <a:rPr lang="es-ES" dirty="0" err="1"/>
              <a:t>strong</a:t>
            </a:r>
            <a:r>
              <a:rPr lang="es-ES" dirty="0"/>
              <a:t> time </a:t>
            </a:r>
            <a:r>
              <a:rPr lang="es-ES" dirty="0" err="1"/>
              <a:t>semantic</a:t>
            </a:r>
            <a:r>
              <a:rPr lang="es-ES" dirty="0"/>
              <a:t>)</a:t>
            </a:r>
          </a:p>
          <a:p>
            <a:pPr lvl="1"/>
            <a:r>
              <a:rPr lang="es-ES" dirty="0" smtClean="0">
                <a:solidFill>
                  <a:srgbClr val="C00000"/>
                </a:solidFill>
              </a:rPr>
              <a:t>Se debe indicar específicamente en que momento y con que condiciones se debe realizar el disparo</a:t>
            </a:r>
          </a:p>
          <a:p>
            <a:pPr lvl="1"/>
            <a:r>
              <a:rPr lang="es-ES" dirty="0" smtClean="0">
                <a:solidFill>
                  <a:srgbClr val="C00000"/>
                </a:solidFill>
              </a:rPr>
              <a:t>Es apropiada </a:t>
            </a:r>
            <a:r>
              <a:rPr lang="es-ES" dirty="0">
                <a:solidFill>
                  <a:srgbClr val="C00000"/>
                </a:solidFill>
              </a:rPr>
              <a:t>para el modelado de sistemas de </a:t>
            </a:r>
            <a:r>
              <a:rPr lang="es-ES" dirty="0" smtClean="0">
                <a:solidFill>
                  <a:srgbClr val="C00000"/>
                </a:solidFill>
              </a:rPr>
              <a:t>tiempo Real</a:t>
            </a:r>
            <a:endParaRPr lang="es-ES" dirty="0">
              <a:solidFill>
                <a:srgbClr val="C00000"/>
              </a:solidFill>
            </a:endParaRPr>
          </a:p>
          <a:p>
            <a:r>
              <a:rPr lang="pt-BR" dirty="0" err="1" smtClean="0"/>
              <a:t>Semántica</a:t>
            </a:r>
            <a:r>
              <a:rPr lang="pt-BR" dirty="0" smtClean="0"/>
              <a:t> </a:t>
            </a:r>
            <a:r>
              <a:rPr lang="pt-BR" dirty="0"/>
              <a:t>de </a:t>
            </a:r>
            <a:r>
              <a:rPr lang="pt-BR" dirty="0" smtClean="0"/>
              <a:t>tempo débil </a:t>
            </a:r>
            <a:r>
              <a:rPr lang="pt-BR" dirty="0"/>
              <a:t>(</a:t>
            </a:r>
            <a:r>
              <a:rPr lang="pt-BR" i="1" dirty="0" err="1" smtClean="0"/>
              <a:t>weak</a:t>
            </a:r>
            <a:r>
              <a:rPr lang="pt-BR" i="1" dirty="0"/>
              <a:t> </a:t>
            </a:r>
            <a:r>
              <a:rPr lang="es-ES" i="1" dirty="0" smtClean="0"/>
              <a:t>time </a:t>
            </a:r>
            <a:r>
              <a:rPr lang="es-ES" i="1" dirty="0" err="1"/>
              <a:t>semantic</a:t>
            </a:r>
            <a:r>
              <a:rPr lang="es-ES" dirty="0" smtClean="0"/>
              <a:t>)</a:t>
            </a:r>
          </a:p>
          <a:p>
            <a:pPr lvl="1"/>
            <a:r>
              <a:rPr lang="es-ES" sz="2300" dirty="0" smtClean="0">
                <a:solidFill>
                  <a:srgbClr val="C00000"/>
                </a:solidFill>
              </a:rPr>
              <a:t>La transición </a:t>
            </a:r>
            <a:r>
              <a:rPr lang="es-ES" sz="2300" dirty="0">
                <a:solidFill>
                  <a:srgbClr val="C00000"/>
                </a:solidFill>
              </a:rPr>
              <a:t>no </a:t>
            </a:r>
            <a:r>
              <a:rPr lang="es-ES" sz="2300" dirty="0" smtClean="0">
                <a:solidFill>
                  <a:srgbClr val="C00000"/>
                </a:solidFill>
              </a:rPr>
              <a:t>esta </a:t>
            </a:r>
            <a:r>
              <a:rPr lang="es-ES" sz="2300" dirty="0">
                <a:solidFill>
                  <a:srgbClr val="C00000"/>
                </a:solidFill>
              </a:rPr>
              <a:t>obligada a disparar, pero si lo hace, debe </a:t>
            </a:r>
            <a:r>
              <a:rPr lang="es-ES" sz="2300" dirty="0" smtClean="0">
                <a:solidFill>
                  <a:srgbClr val="C00000"/>
                </a:solidFill>
              </a:rPr>
              <a:t>ser en </a:t>
            </a:r>
            <a:r>
              <a:rPr lang="es-ES" sz="2300" dirty="0">
                <a:solidFill>
                  <a:srgbClr val="C00000"/>
                </a:solidFill>
              </a:rPr>
              <a:t>el intervalo </a:t>
            </a:r>
            <a:r>
              <a:rPr lang="es-ES" sz="2300" dirty="0" smtClean="0">
                <a:solidFill>
                  <a:srgbClr val="C00000"/>
                </a:solidFill>
              </a:rPr>
              <a:t>especiado</a:t>
            </a:r>
          </a:p>
          <a:p>
            <a:pPr lvl="1"/>
            <a:r>
              <a:rPr lang="es-ES" sz="2300" dirty="0">
                <a:solidFill>
                  <a:srgbClr val="C00000"/>
                </a:solidFill>
              </a:rPr>
              <a:t>Esta semántica puede ser útil cuando se trata de modelar una acciones que puede ocurrir únicamente durante un periodo de tiempo, pero que no necesariamente </a:t>
            </a:r>
            <a:r>
              <a:rPr lang="es-ES" sz="2300" dirty="0" smtClean="0">
                <a:solidFill>
                  <a:srgbClr val="C00000"/>
                </a:solidFill>
              </a:rPr>
              <a:t>debe ocurrir.</a:t>
            </a:r>
          </a:p>
          <a:p>
            <a:pPr lvl="1"/>
            <a:r>
              <a:rPr lang="es-ES" sz="900" dirty="0" smtClean="0"/>
              <a:t>    </a:t>
            </a:r>
          </a:p>
          <a:p>
            <a:r>
              <a:rPr lang="es-ES" sz="2800" dirty="0"/>
              <a:t>Sin embargo, esta </a:t>
            </a:r>
            <a:r>
              <a:rPr lang="es-ES" sz="2800" dirty="0" smtClean="0"/>
              <a:t>ultima </a:t>
            </a:r>
            <a:r>
              <a:rPr lang="es-ES" sz="2800" dirty="0"/>
              <a:t>puede ser modelada, de acuerdo a la </a:t>
            </a:r>
            <a:r>
              <a:rPr lang="es-ES" sz="2800" dirty="0" smtClean="0"/>
              <a:t>semántica </a:t>
            </a:r>
            <a:r>
              <a:rPr lang="es-ES" sz="2800" dirty="0"/>
              <a:t>fuerte, con </a:t>
            </a:r>
            <a:r>
              <a:rPr lang="es-ES" sz="2800" dirty="0" smtClean="0"/>
              <a:t>una transición </a:t>
            </a:r>
            <a:r>
              <a:rPr lang="es-ES" sz="2800" dirty="0"/>
              <a:t>en </a:t>
            </a:r>
            <a:r>
              <a:rPr lang="es-ES" sz="2800" dirty="0" smtClean="0"/>
              <a:t>conflicto </a:t>
            </a:r>
            <a:r>
              <a:rPr lang="es-ES" sz="2800" dirty="0"/>
              <a:t>que aborte la posibilidad de </a:t>
            </a:r>
            <a:r>
              <a:rPr lang="es-ES" sz="2800" dirty="0" smtClean="0"/>
              <a:t>ejecución. </a:t>
            </a:r>
            <a:r>
              <a:rPr lang="es-ES" sz="2800" dirty="0"/>
              <a:t>Esta </a:t>
            </a:r>
            <a:r>
              <a:rPr lang="es-ES" sz="2800" dirty="0" smtClean="0"/>
              <a:t>ultima </a:t>
            </a:r>
            <a:r>
              <a:rPr lang="es-ES" sz="2800" dirty="0"/>
              <a:t>alternativa, </a:t>
            </a:r>
            <a:r>
              <a:rPr lang="es-ES" sz="2800" dirty="0" smtClean="0"/>
              <a:t>además, es mas </a:t>
            </a:r>
            <a:r>
              <a:rPr lang="es-ES" sz="2800" dirty="0"/>
              <a:t>clara.</a:t>
            </a:r>
          </a:p>
          <a:p>
            <a:pPr lvl="1"/>
            <a:endParaRPr lang="es-ES" dirty="0"/>
          </a:p>
          <a:p>
            <a:endParaRPr lang="es-ES" dirty="0"/>
          </a:p>
        </p:txBody>
      </p:sp>
    </p:spTree>
    <p:extLst>
      <p:ext uri="{BB962C8B-B14F-4D97-AF65-F5344CB8AC3E}">
        <p14:creationId xmlns:p14="http://schemas.microsoft.com/office/powerpoint/2010/main" val="613178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10657</TotalTime>
  <Words>4503</Words>
  <Application>Microsoft Office PowerPoint</Application>
  <PresentationFormat>Presentación en pantalla (4:3)</PresentationFormat>
  <Paragraphs>418</Paragraphs>
  <Slides>35</Slides>
  <Notes>1</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35</vt:i4>
      </vt:variant>
    </vt:vector>
  </HeadingPairs>
  <TitlesOfParts>
    <vt:vector size="37" baseType="lpstr">
      <vt:lpstr>Civil</vt:lpstr>
      <vt:lpstr>Paintbrush Picture</vt:lpstr>
      <vt:lpstr>Redes de Petri  tiempo real</vt:lpstr>
      <vt:lpstr>Justificación</vt:lpstr>
      <vt:lpstr>Formalismos de redes de Petri</vt:lpstr>
      <vt:lpstr>Implicancia de las interpretaciones</vt:lpstr>
      <vt:lpstr>Semánticas relacionadas con el grado de sensibilización y la prioridad</vt:lpstr>
      <vt:lpstr>Interpretaciones con tiempo</vt:lpstr>
      <vt:lpstr>Semántica de tiempo de disparo o de tiempo de sensibilización</vt:lpstr>
      <vt:lpstr>Formas de especificar el tiempo asociado a las transiciones</vt:lpstr>
      <vt:lpstr>Semántica de tiempo débil y fuerte</vt:lpstr>
      <vt:lpstr>Redes de Petri con Tiempo (RdPT)</vt:lpstr>
      <vt:lpstr>Regla de disparo</vt:lpstr>
      <vt:lpstr>Casos Particulares de Disparo</vt:lpstr>
      <vt:lpstr>Estado de una  Rede de Petri Temporal</vt:lpstr>
      <vt:lpstr>Subclases de RdPT y otras interpretaciones temporales</vt:lpstr>
      <vt:lpstr>Formalismo a utilizar</vt:lpstr>
      <vt:lpstr>Modelado de sistemas de tiempo real mediante RdP con Tiempo</vt:lpstr>
      <vt:lpstr>Tipos de transiciones</vt:lpstr>
      <vt:lpstr>Modelado de situaciones habituales</vt:lpstr>
      <vt:lpstr>Modelado de situaciones habituales</vt:lpstr>
      <vt:lpstr>Modelado de situaciones habituales</vt:lpstr>
      <vt:lpstr>Modelado de situaciones habituales</vt:lpstr>
      <vt:lpstr>Modelado de situaciones habituales.</vt:lpstr>
      <vt:lpstr>Restricciones del Modelo</vt:lpstr>
      <vt:lpstr>Ejemplos de modelado</vt:lpstr>
      <vt:lpstr>Caso de estudio</vt:lpstr>
      <vt:lpstr>Caso de estudio</vt:lpstr>
      <vt:lpstr>Caso de estudio</vt:lpstr>
      <vt:lpstr>Caso de estudio</vt:lpstr>
      <vt:lpstr>Caso de estudio</vt:lpstr>
      <vt:lpstr>RdPT que modela el sistema de control de la bomba de extracción de agua de la mina</vt:lpstr>
      <vt:lpstr>RdPT que modela la lectura de los sensores del sistema</vt:lpstr>
      <vt:lpstr>Planificación</vt:lpstr>
      <vt:lpstr>Análisis</vt:lpstr>
      <vt:lpstr>La implementación. Aspectos generales</vt:lpstr>
      <vt:lpstr>Implementaciones Secuencial/Concurrente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orlando</dc:creator>
  <cp:lastModifiedBy>omicolini</cp:lastModifiedBy>
  <cp:revision>63</cp:revision>
  <dcterms:created xsi:type="dcterms:W3CDTF">2012-05-22T14:04:37Z</dcterms:created>
  <dcterms:modified xsi:type="dcterms:W3CDTF">2016-05-24T22:00:47Z</dcterms:modified>
</cp:coreProperties>
</file>