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3" r:id="rId2"/>
    <p:sldId id="258" r:id="rId3"/>
    <p:sldId id="265" r:id="rId4"/>
    <p:sldId id="286" r:id="rId5"/>
    <p:sldId id="287" r:id="rId6"/>
    <p:sldId id="299" r:id="rId7"/>
    <p:sldId id="288" r:id="rId8"/>
    <p:sldId id="264" r:id="rId9"/>
    <p:sldId id="293" r:id="rId10"/>
    <p:sldId id="294" r:id="rId11"/>
    <p:sldId id="266" r:id="rId12"/>
    <p:sldId id="295" r:id="rId13"/>
    <p:sldId id="296" r:id="rId14"/>
    <p:sldId id="297" r:id="rId15"/>
    <p:sldId id="270" r:id="rId16"/>
    <p:sldId id="298" r:id="rId17"/>
    <p:sldId id="267" r:id="rId18"/>
    <p:sldId id="26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4FF"/>
    <a:srgbClr val="ECECEC"/>
    <a:srgbClr val="017188"/>
    <a:srgbClr val="F0E8DE"/>
    <a:srgbClr val="919693"/>
    <a:srgbClr val="343C49"/>
    <a:srgbClr val="DAD9DE"/>
    <a:srgbClr val="6C7A84"/>
    <a:srgbClr val="84DEFC"/>
    <a:srgbClr val="F1FD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0" autoAdjust="0"/>
    <p:restoredTop sz="74348"/>
  </p:normalViewPr>
  <p:slideViewPr>
    <p:cSldViewPr snapToGrid="0" showGuides="1">
      <p:cViewPr varScale="1">
        <p:scale>
          <a:sx n="87" d="100"/>
          <a:sy n="87" d="100"/>
        </p:scale>
        <p:origin x="1352" y="192"/>
      </p:cViewPr>
      <p:guideLst>
        <p:guide orient="horz" pos="225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BC91A-B7D8-134B-A85A-C971BB29FDE0}" type="datetimeFigureOut">
              <a:rPr kumimoji="1" lang="ko-KR" altLang="en-US" smtClean="0"/>
              <a:t>2025. 4. 1.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E4176-6B07-1C41-BC36-43672FE3CE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00782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“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스마트 </a:t>
            </a:r>
            <a:r>
              <a:rPr lang="ko-KR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컨트랙트는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우리가 블록체인에서 어떤 조건을 정해두면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그 조건이 만족됐을 때 자동으로 실행되는 계약입니다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.”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E4176-6B07-1C41-BC36-43672FE3CEC7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2853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“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이 실습을 통해 느낀 건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보안이라는 게 생각보다 어려운 </a:t>
            </a:r>
            <a:r>
              <a:rPr lang="ko-KR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기술이라기보다는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순서를 잘 지키고 습관을 들이는 것이 더 중요하다는 점이었어요</a:t>
            </a:r>
            <a:r>
              <a:rPr lang="en-US" altLang="ko-KR" sz="1800" kern="10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.” 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E4176-6B07-1C41-BC36-43672FE3CEC7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8807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E4176-6B07-1C41-BC36-43672FE3CEC7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2186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E4176-6B07-1C41-BC36-43672FE3CEC7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9107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“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문제는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이 계약이 한번 배포되면 누구도 바꿀 수 없다는 겁니다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수정도 안 되고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삭제도 안 돼요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.”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“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그래서 코드에 작은 실수 하나만 있어도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수십억 원의 피해로 이어질 수 있습니다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.”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E4176-6B07-1C41-BC36-43672FE3CEC7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7716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C89F1-F099-8387-8C75-E46A6CEF3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0D919E3-F6D1-6F80-6804-4DD65CACDF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3C81038-8DA0-B27C-95EF-4B30CA7789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“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문제는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이 계약이 한번 배포되면 누구도 바꿀 수 없다는 겁니다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수정도 안 되고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삭제도 안 돼요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.”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“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그래서 코드에 작은 실수 하나만 있어도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수십억 원의 피해로 이어질 수 있습니다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.”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08BA7F-CA04-77B7-CCEA-962F6C9C36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E4176-6B07-1C41-BC36-43672FE3CEC7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319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“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실제로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2016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년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DAO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해킹 사건에서는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이더리움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기반의 </a:t>
            </a:r>
            <a:r>
              <a:rPr lang="ko-KR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탈중앙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조직에서 약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6000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만 달러의 </a:t>
            </a:r>
            <a:r>
              <a:rPr lang="ko-KR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이더가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탈취됐습니다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.”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“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이 사건은 결국 </a:t>
            </a:r>
            <a:r>
              <a:rPr lang="ko-KR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이더리움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하드포크로까지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이어졌고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지금도 블록체인 보안의 대표 사례로 계속 언급되고 있어요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.”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E4176-6B07-1C41-BC36-43672FE3CEC7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4397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“DAO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스마트 </a:t>
            </a:r>
            <a:r>
              <a:rPr lang="ko-KR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컨트랙트의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핵심 문제는 바로 이 부분이었습니다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.”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solidity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Copy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Edit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  <a:buNone/>
            </a:pPr>
            <a:r>
              <a:rPr lang="en-US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msg.sender.call.value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(amount)();  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balances[</a:t>
            </a:r>
            <a:r>
              <a:rPr lang="en-US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msg.sender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] -= amount;  </a:t>
            </a:r>
          </a:p>
          <a:p>
            <a:pPr latinLnBrk="1">
              <a:spcAft>
                <a:spcPts val="800"/>
              </a:spcAft>
              <a:buNone/>
            </a:pP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“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출금을 먼저 하고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그다음에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잔액을 깎는 </a:t>
            </a:r>
            <a:r>
              <a:rPr lang="ko-KR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구조죠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이 순서가 위험합니다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.”</a:t>
            </a:r>
          </a:p>
          <a:p>
            <a:pPr latinLnBrk="1">
              <a:spcAft>
                <a:spcPts val="800"/>
              </a:spcAft>
              <a:buNone/>
            </a:pPr>
            <a:endParaRPr lang="en-US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“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왜냐하면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call.value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로 외부 </a:t>
            </a:r>
            <a:r>
              <a:rPr lang="ko-KR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컨트랙트에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돈을 보낼 때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그 외부 </a:t>
            </a:r>
            <a:r>
              <a:rPr lang="ko-KR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컨트랙트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안에 또다시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withdraw</a:t>
            </a:r>
            <a:r>
              <a:rPr lang="ko-KR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를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호출하는 코드가 있을 수 있거든요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.”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“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그럼 공격자가 돈을 받자마자 다시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withdraw</a:t>
            </a:r>
            <a:r>
              <a:rPr lang="ko-KR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를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호출하고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그 사이에 아직 잔액이 </a:t>
            </a:r>
            <a:r>
              <a:rPr lang="ko-KR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그대로니까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계속 출금이 반복됩니다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.”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E4176-6B07-1C41-BC36-43672FE3CEC7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5630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“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실습에서는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VulnerableBank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컨트랙트에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10 ETH</a:t>
            </a:r>
            <a:r>
              <a:rPr lang="ko-KR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를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정상 사용자가 입금한 상태에서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공격자는 단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1 ETH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만 입금하고 공격을 시작했어요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.”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“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결과적으로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공격자는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10 ETH</a:t>
            </a:r>
            <a:r>
              <a:rPr lang="ko-KR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를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반복 호출로 다 인출해갑니다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.”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E4176-6B07-1C41-BC36-43672FE3CEC7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09316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“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이 문제를 해결하는 방법은 크게 두 가지입니다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.”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“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첫째는 출금 로직에서 잔액을 먼저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0</a:t>
            </a:r>
            <a:r>
              <a:rPr lang="ko-KR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으로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만드는 겁니다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이렇게 하면 그 다음 호출이 들어와도 이미 잔액이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0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이기 때문에 더 이상 출금이 안 돼요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.”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“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둘째는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OpenZeppelin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에서 제공하는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ReentrancyGuard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라는 보안 기능을 사용하는 겁니다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.”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E4176-6B07-1C41-BC36-43672FE3CEC7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8333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“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이걸 쓰면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nonReentrant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라는 키워드 하나로 재진입 자체를 원천 차단할 수 있어요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.”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“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제가 작성한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SecureBank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테스트에서는 공격자가 똑같은 방식으로 공격을 시도했지만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트랜잭션이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reverted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되면서 실패했습니다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.”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E4176-6B07-1C41-BC36-43672FE3CEC7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4100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 “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잔액도 그대로 유지되고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아무 피해도 없었습니다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.”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E4176-6B07-1C41-BC36-43672FE3CEC7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86707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BCA8E-9333-1A22-8D6C-82B722AF1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4C31B4-6BE5-7C44-56EC-AF6EBE24A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7ABBF-32EF-7FE5-C7EC-6FC483CB3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t>2025. 4. 1.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6E8EED-C703-8DFF-8BC6-8E14E91FD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1FA66A-F5E6-3555-DD68-9418AB22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37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8ED6C-5183-A3FB-1A03-797A1D8CE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F050E2-AAE2-825E-6686-9B6F6531A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3B9788-4959-86F2-9B63-0FD8A162A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F920C9-87ED-E541-CA6D-B8E4E817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t>2025. 4. 1.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7A7335-EAEE-ACDB-396B-5B98DACC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843874-E41E-D21C-891E-7BEBBCEAD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44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E314F-E467-35EF-4F00-603D5830B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5E4629-7EB6-787C-5B77-44E349D7E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9E16D5-3A7C-950D-70B1-30EB2D92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t>2025. 4. 1.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4C0A0D-326F-2397-9114-A0D8DB699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9F77D4-2B62-D295-622F-11DC5BEF6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326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D5072C-363A-3523-AD61-1B211EF25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B27046-E80F-B9C6-5F50-974FBF8AB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E7CC4A-74E9-CF69-1444-2EC892A6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t>2025. 4. 1.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80EBEF-7225-ABF1-494A-172059F67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DC465E-95E6-5FB7-F923-8A5054F8E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43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2FDEE-C897-F129-D246-B32B8E95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E1BD4-D9D9-FEC7-0C3F-360852DB2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A6FE90-D859-F938-13E6-BAAA70C8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t>2025. 4. 1.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DDF352-075F-272E-2F53-F85D6A902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34B452-0FA6-383B-1481-59F5EB30D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2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86095-1742-B860-1825-480299171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573687-87D8-7034-EF12-057997BAD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CA4964-316D-BF52-3259-00D33469E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t>2025. 4. 1.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49A15B-A458-C5FD-C763-290E1647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2925DD-0C98-0F0B-23D3-92672DBDD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96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967BC-4278-5FF8-8579-9466CAE98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7E2CCE-5787-4972-0ADB-5ABD85810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12C45C-2B58-6298-6D0D-1004932F2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EF1905-C7DE-F249-27BA-8A1D15465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t>2025. 4. 1.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4E9606-DED8-A0C5-13E6-B8669EB3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837C64-B2C3-2E00-15E6-4CB954C5D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49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B11D4-3611-61D6-5467-072C8CF78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1B5751-3842-6443-CC8C-32FC46DAA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AAB91A-8C96-5B49-0AE2-CCAFA98FF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EC570F-2EC3-BA5B-2B61-8701351AE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D72C66-37FF-5D37-D8DA-B3F4A01D3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79DB17-00E3-CBB2-212E-4E184D7F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t>2025. 4. 1.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C0F0B4-B15D-70B5-4D8F-19A3D100D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A8191F-8E35-311A-0ACC-7C51A3782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00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14434-86EA-5F4D-DB5E-94C503F4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4701CB-78BD-8716-9B8E-9C655D983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t>2025. 4. 1.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2565ED-13CF-5451-6FBE-204E065BC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BA4CA3-8260-23C9-B14D-2820F6E1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01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69EA3E-9787-6A4F-6F0B-F6ADC809FB9C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9201A1-5D41-A577-3DCD-55055102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t>2025. 4. 1.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B7C009-AC52-2E17-DB36-213CA106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97DDDA-5FB7-20DE-6893-D7B24819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83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69EA3E-9787-6A4F-6F0B-F6ADC809FB9C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9201A1-5D41-A577-3DCD-55055102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t>2025. 4. 1.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B7C009-AC52-2E17-DB36-213CA106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97DDDA-5FB7-20DE-6893-D7B24819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873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59282-6318-1FDD-1EC2-338E85681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0E4C4-FFA8-A132-883C-2FFDEB6BC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DAD9D8-45F8-071D-F97E-250AA36FE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62BE8C-4F48-C745-0FF2-FEB9C3CD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t>2025. 4. 1.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D7D53F-2E5E-FCE0-7FAB-0EF17EE23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EF84C0-2B17-AD6D-5DBB-09836717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48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4AD12C-E34C-2CFC-6012-AA49B50D9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96D85B-6C15-7A9B-0C6D-8F0FF9582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374A3F-C782-2EDE-055B-98C8434A0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EAAD8-1AEE-45A5-920F-D51CAF4BDD7D}" type="datetimeFigureOut">
              <a:rPr lang="ko-KR" altLang="en-US" smtClean="0"/>
              <a:t>2025. 4. 1.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49CC79-1BD6-A4E8-EA80-D5EE06E7B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DA7DB-5A38-8891-D878-570510BCB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FE49E-BC3B-461C-BC75-017900532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5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7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3FA9500-EA3E-B795-B595-3B72015441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3F33F6C4-6B8E-C891-642C-0B19DC3BC471}"/>
              </a:ext>
            </a:extLst>
          </p:cNvPr>
          <p:cNvGrpSpPr/>
          <p:nvPr/>
        </p:nvGrpSpPr>
        <p:grpSpPr>
          <a:xfrm>
            <a:off x="-995313" y="1438508"/>
            <a:ext cx="13975332" cy="4493941"/>
            <a:chOff x="-1196035" y="1761893"/>
            <a:chExt cx="13975332" cy="4493941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463D27EF-8904-9836-43AC-6F29128F1866}"/>
                </a:ext>
              </a:extLst>
            </p:cNvPr>
            <p:cNvSpPr/>
            <p:nvPr/>
          </p:nvSpPr>
          <p:spPr>
            <a:xfrm>
              <a:off x="-1196035" y="1761893"/>
              <a:ext cx="13975332" cy="3802565"/>
            </a:xfrm>
            <a:custGeom>
              <a:avLst/>
              <a:gdLst>
                <a:gd name="connsiteX0" fmla="*/ 0 w 13526429"/>
                <a:gd name="connsiteY0" fmla="*/ 2146610 h 4293219"/>
                <a:gd name="connsiteX1" fmla="*/ 6763215 w 13526429"/>
                <a:gd name="connsiteY1" fmla="*/ 0 h 4293219"/>
                <a:gd name="connsiteX2" fmla="*/ 13526430 w 13526429"/>
                <a:gd name="connsiteY2" fmla="*/ 2146610 h 4293219"/>
                <a:gd name="connsiteX3" fmla="*/ 6763215 w 13526429"/>
                <a:gd name="connsiteY3" fmla="*/ 4293220 h 4293219"/>
                <a:gd name="connsiteX4" fmla="*/ 0 w 13526429"/>
                <a:gd name="connsiteY4" fmla="*/ 2146610 h 4293219"/>
                <a:gd name="connsiteX0" fmla="*/ 0 w 13732399"/>
                <a:gd name="connsiteY0" fmla="*/ 2219094 h 4365704"/>
                <a:gd name="connsiteX1" fmla="*/ 6763215 w 13732399"/>
                <a:gd name="connsiteY1" fmla="*/ 72484 h 4365704"/>
                <a:gd name="connsiteX2" fmla="*/ 11519210 w 13732399"/>
                <a:gd name="connsiteY2" fmla="*/ 663499 h 4365704"/>
                <a:gd name="connsiteX3" fmla="*/ 13526430 w 13732399"/>
                <a:gd name="connsiteY3" fmla="*/ 2219094 h 4365704"/>
                <a:gd name="connsiteX4" fmla="*/ 6763215 w 13732399"/>
                <a:gd name="connsiteY4" fmla="*/ 4365704 h 4365704"/>
                <a:gd name="connsiteX5" fmla="*/ 0 w 13732399"/>
                <a:gd name="connsiteY5" fmla="*/ 2219094 h 4365704"/>
                <a:gd name="connsiteX0" fmla="*/ 190205 w 13922604"/>
                <a:gd name="connsiteY0" fmla="*/ 2219094 h 4365704"/>
                <a:gd name="connsiteX1" fmla="*/ 2308937 w 13922604"/>
                <a:gd name="connsiteY1" fmla="*/ 641195 h 4365704"/>
                <a:gd name="connsiteX2" fmla="*/ 6953420 w 13922604"/>
                <a:gd name="connsiteY2" fmla="*/ 72484 h 4365704"/>
                <a:gd name="connsiteX3" fmla="*/ 11709415 w 13922604"/>
                <a:gd name="connsiteY3" fmla="*/ 663499 h 4365704"/>
                <a:gd name="connsiteX4" fmla="*/ 13716635 w 13922604"/>
                <a:gd name="connsiteY4" fmla="*/ 2219094 h 4365704"/>
                <a:gd name="connsiteX5" fmla="*/ 6953420 w 13922604"/>
                <a:gd name="connsiteY5" fmla="*/ 4365704 h 4365704"/>
                <a:gd name="connsiteX6" fmla="*/ 190205 w 13922604"/>
                <a:gd name="connsiteY6" fmla="*/ 2219094 h 4365704"/>
                <a:gd name="connsiteX0" fmla="*/ 190205 w 13922604"/>
                <a:gd name="connsiteY0" fmla="*/ 2249946 h 4396556"/>
                <a:gd name="connsiteX1" fmla="*/ 2308937 w 13922604"/>
                <a:gd name="connsiteY1" fmla="*/ 672047 h 4396556"/>
                <a:gd name="connsiteX2" fmla="*/ 6953420 w 13922604"/>
                <a:gd name="connsiteY2" fmla="*/ 103336 h 4396556"/>
                <a:gd name="connsiteX3" fmla="*/ 11709415 w 13922604"/>
                <a:gd name="connsiteY3" fmla="*/ 694351 h 4396556"/>
                <a:gd name="connsiteX4" fmla="*/ 13716635 w 13922604"/>
                <a:gd name="connsiteY4" fmla="*/ 2249946 h 4396556"/>
                <a:gd name="connsiteX5" fmla="*/ 6953420 w 13922604"/>
                <a:gd name="connsiteY5" fmla="*/ 4396556 h 4396556"/>
                <a:gd name="connsiteX6" fmla="*/ 190205 w 13922604"/>
                <a:gd name="connsiteY6" fmla="*/ 2249946 h 4396556"/>
                <a:gd name="connsiteX0" fmla="*/ 165972 w 14255210"/>
                <a:gd name="connsiteY0" fmla="*/ 3677302 h 4587624"/>
                <a:gd name="connsiteX1" fmla="*/ 2641543 w 14255210"/>
                <a:gd name="connsiteY1" fmla="*/ 672047 h 4587624"/>
                <a:gd name="connsiteX2" fmla="*/ 7286026 w 14255210"/>
                <a:gd name="connsiteY2" fmla="*/ 103336 h 4587624"/>
                <a:gd name="connsiteX3" fmla="*/ 12042021 w 14255210"/>
                <a:gd name="connsiteY3" fmla="*/ 694351 h 4587624"/>
                <a:gd name="connsiteX4" fmla="*/ 14049241 w 14255210"/>
                <a:gd name="connsiteY4" fmla="*/ 2249946 h 4587624"/>
                <a:gd name="connsiteX5" fmla="*/ 7286026 w 14255210"/>
                <a:gd name="connsiteY5" fmla="*/ 4396556 h 4587624"/>
                <a:gd name="connsiteX6" fmla="*/ 165972 w 14255210"/>
                <a:gd name="connsiteY6" fmla="*/ 3677302 h 4587624"/>
                <a:gd name="connsiteX0" fmla="*/ 0 w 14089238"/>
                <a:gd name="connsiteY0" fmla="*/ 3741918 h 4652240"/>
                <a:gd name="connsiteX1" fmla="*/ 7120054 w 14089238"/>
                <a:gd name="connsiteY1" fmla="*/ 167952 h 4652240"/>
                <a:gd name="connsiteX2" fmla="*/ 11876049 w 14089238"/>
                <a:gd name="connsiteY2" fmla="*/ 758967 h 4652240"/>
                <a:gd name="connsiteX3" fmla="*/ 13883269 w 14089238"/>
                <a:gd name="connsiteY3" fmla="*/ 2314562 h 4652240"/>
                <a:gd name="connsiteX4" fmla="*/ 7120054 w 14089238"/>
                <a:gd name="connsiteY4" fmla="*/ 4461172 h 4652240"/>
                <a:gd name="connsiteX5" fmla="*/ 0 w 14089238"/>
                <a:gd name="connsiteY5" fmla="*/ 3741918 h 4652240"/>
                <a:gd name="connsiteX0" fmla="*/ 53613 w 14142851"/>
                <a:gd name="connsiteY0" fmla="*/ 3741918 h 5378453"/>
                <a:gd name="connsiteX1" fmla="*/ 7173667 w 14142851"/>
                <a:gd name="connsiteY1" fmla="*/ 167952 h 5378453"/>
                <a:gd name="connsiteX2" fmla="*/ 11929662 w 14142851"/>
                <a:gd name="connsiteY2" fmla="*/ 758967 h 5378453"/>
                <a:gd name="connsiteX3" fmla="*/ 13936882 w 14142851"/>
                <a:gd name="connsiteY3" fmla="*/ 2314562 h 5378453"/>
                <a:gd name="connsiteX4" fmla="*/ 4441618 w 14142851"/>
                <a:gd name="connsiteY4" fmla="*/ 5342118 h 5378453"/>
                <a:gd name="connsiteX5" fmla="*/ 53613 w 14142851"/>
                <a:gd name="connsiteY5" fmla="*/ 3741918 h 5378453"/>
                <a:gd name="connsiteX0" fmla="*/ 49412 w 14439733"/>
                <a:gd name="connsiteY0" fmla="*/ 2563278 h 5268573"/>
                <a:gd name="connsiteX1" fmla="*/ 7470549 w 14439733"/>
                <a:gd name="connsiteY1" fmla="*/ 93282 h 5268573"/>
                <a:gd name="connsiteX2" fmla="*/ 12226544 w 14439733"/>
                <a:gd name="connsiteY2" fmla="*/ 684297 h 5268573"/>
                <a:gd name="connsiteX3" fmla="*/ 14233764 w 14439733"/>
                <a:gd name="connsiteY3" fmla="*/ 2239892 h 5268573"/>
                <a:gd name="connsiteX4" fmla="*/ 4738500 w 14439733"/>
                <a:gd name="connsiteY4" fmla="*/ 5267448 h 5268573"/>
                <a:gd name="connsiteX5" fmla="*/ 49412 w 14439733"/>
                <a:gd name="connsiteY5" fmla="*/ 2563278 h 5268573"/>
                <a:gd name="connsiteX0" fmla="*/ 48591 w 14137567"/>
                <a:gd name="connsiteY0" fmla="*/ 2563278 h 5279198"/>
                <a:gd name="connsiteX1" fmla="*/ 7469728 w 14137567"/>
                <a:gd name="connsiteY1" fmla="*/ 93282 h 5279198"/>
                <a:gd name="connsiteX2" fmla="*/ 12225723 w 14137567"/>
                <a:gd name="connsiteY2" fmla="*/ 684297 h 5279198"/>
                <a:gd name="connsiteX3" fmla="*/ 13898407 w 14137567"/>
                <a:gd name="connsiteY3" fmla="*/ 3466527 h 5279198"/>
                <a:gd name="connsiteX4" fmla="*/ 4737679 w 14137567"/>
                <a:gd name="connsiteY4" fmla="*/ 5267448 h 5279198"/>
                <a:gd name="connsiteX5" fmla="*/ 48591 w 14137567"/>
                <a:gd name="connsiteY5" fmla="*/ 2563278 h 5279198"/>
                <a:gd name="connsiteX0" fmla="*/ 47458 w 13725908"/>
                <a:gd name="connsiteY0" fmla="*/ 2563278 h 5352790"/>
                <a:gd name="connsiteX1" fmla="*/ 7468595 w 13725908"/>
                <a:gd name="connsiteY1" fmla="*/ 93282 h 5352790"/>
                <a:gd name="connsiteX2" fmla="*/ 12224590 w 13725908"/>
                <a:gd name="connsiteY2" fmla="*/ 684297 h 5352790"/>
                <a:gd name="connsiteX3" fmla="*/ 13417772 w 13725908"/>
                <a:gd name="connsiteY3" fmla="*/ 4392078 h 5352790"/>
                <a:gd name="connsiteX4" fmla="*/ 4736546 w 13725908"/>
                <a:gd name="connsiteY4" fmla="*/ 5267448 h 5352790"/>
                <a:gd name="connsiteX5" fmla="*/ 47458 w 13725908"/>
                <a:gd name="connsiteY5" fmla="*/ 2563278 h 535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25908" h="5352790">
                  <a:moveTo>
                    <a:pt x="47458" y="2563278"/>
                  </a:moveTo>
                  <a:cubicBezTo>
                    <a:pt x="502800" y="1700917"/>
                    <a:pt x="5439073" y="406445"/>
                    <a:pt x="7468595" y="93282"/>
                  </a:cubicBezTo>
                  <a:cubicBezTo>
                    <a:pt x="9498117" y="-219881"/>
                    <a:pt x="11097388" y="326529"/>
                    <a:pt x="12224590" y="684297"/>
                  </a:cubicBezTo>
                  <a:cubicBezTo>
                    <a:pt x="13351792" y="1042065"/>
                    <a:pt x="14210438" y="3775044"/>
                    <a:pt x="13417772" y="4392078"/>
                  </a:cubicBezTo>
                  <a:cubicBezTo>
                    <a:pt x="12625106" y="5009112"/>
                    <a:pt x="6964932" y="5572248"/>
                    <a:pt x="4736546" y="5267448"/>
                  </a:cubicBezTo>
                  <a:cubicBezTo>
                    <a:pt x="2508160" y="4962648"/>
                    <a:pt x="-407884" y="3425639"/>
                    <a:pt x="47458" y="2563278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AD5E8FB-4ECB-0FE5-50F2-F9573239F5DA}"/>
                </a:ext>
              </a:extLst>
            </p:cNvPr>
            <p:cNvSpPr txBox="1"/>
            <p:nvPr/>
          </p:nvSpPr>
          <p:spPr>
            <a:xfrm>
              <a:off x="2225738" y="2921621"/>
              <a:ext cx="7629013" cy="1261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800" dirty="0" err="1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이더리움과</a:t>
              </a:r>
              <a:r>
                <a:rPr lang="ko-KR" altLang="en-US" sz="38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스마트 </a:t>
              </a:r>
              <a:r>
                <a:rPr lang="ko-KR" altLang="en-US" sz="3800" dirty="0" err="1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컨트랙트</a:t>
              </a:r>
              <a:r>
                <a:rPr lang="ko-KR" altLang="en-US" sz="38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보안</a:t>
              </a:r>
              <a:r>
                <a:rPr lang="en-US" altLang="ko-KR" sz="38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:</a:t>
              </a:r>
            </a:p>
            <a:p>
              <a:pPr algn="ctr"/>
              <a:r>
                <a:rPr lang="en" altLang="ko-KR" sz="38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DAO </a:t>
              </a:r>
              <a:r>
                <a:rPr lang="ko-KR" altLang="en-US" sz="38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해킹과 재진입 공격 실습</a:t>
              </a:r>
              <a:endParaRPr lang="ko-KR" altLang="en-US" sz="38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pic>
          <p:nvPicPr>
            <p:cNvPr id="15" name="그래픽 14" descr="가로줄로 채워진 원">
              <a:extLst>
                <a:ext uri="{FF2B5EF4-FFF2-40B4-BE49-F238E27FC236}">
                  <a16:creationId xmlns:a16="http://schemas.microsoft.com/office/drawing/2014/main" id="{4ACDD8B4-2ABA-CBFD-B8B9-F72065E54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2593" y="1761893"/>
              <a:ext cx="2202381" cy="2202381"/>
            </a:xfrm>
            <a:prstGeom prst="rect">
              <a:avLst/>
            </a:prstGeom>
          </p:spPr>
        </p:pic>
        <p:pic>
          <p:nvPicPr>
            <p:cNvPr id="16" name="그래픽 15" descr="가로줄로 채워진 원">
              <a:extLst>
                <a:ext uri="{FF2B5EF4-FFF2-40B4-BE49-F238E27FC236}">
                  <a16:creationId xmlns:a16="http://schemas.microsoft.com/office/drawing/2014/main" id="{2AFC23EE-49E4-D3E0-AC7B-3DADBE00C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41874" y="3695300"/>
              <a:ext cx="2560534" cy="2560534"/>
            </a:xfrm>
            <a:prstGeom prst="rect">
              <a:avLst/>
            </a:prstGeom>
          </p:spPr>
        </p:pic>
      </p:grp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E728352-64C4-EA6C-25AD-65AC25FFE18B}"/>
              </a:ext>
            </a:extLst>
          </p:cNvPr>
          <p:cNvCxnSpPr>
            <a:cxnSpLocks/>
          </p:cNvCxnSpPr>
          <p:nvPr/>
        </p:nvCxnSpPr>
        <p:spPr>
          <a:xfrm>
            <a:off x="334536" y="345687"/>
            <a:ext cx="225254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3EF0C5F-A466-A7E1-87E4-1DB43FA3990D}"/>
              </a:ext>
            </a:extLst>
          </p:cNvPr>
          <p:cNvSpPr txBox="1"/>
          <p:nvPr/>
        </p:nvSpPr>
        <p:spPr>
          <a:xfrm>
            <a:off x="312234" y="430880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베이직 스터디 발표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C23AC2-38BE-535F-431B-4442BB7ABF4B}"/>
              </a:ext>
            </a:extLst>
          </p:cNvPr>
          <p:cNvSpPr txBox="1"/>
          <p:nvPr/>
        </p:nvSpPr>
        <p:spPr>
          <a:xfrm>
            <a:off x="11125967" y="63091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임수지</a:t>
            </a:r>
          </a:p>
        </p:txBody>
      </p:sp>
    </p:spTree>
    <p:extLst>
      <p:ext uri="{BB962C8B-B14F-4D97-AF65-F5344CB8AC3E}">
        <p14:creationId xmlns:p14="http://schemas.microsoft.com/office/powerpoint/2010/main" val="301099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D2904-33E0-090D-1C40-0B6CE6F6B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위쪽 모서리 1">
            <a:extLst>
              <a:ext uri="{FF2B5EF4-FFF2-40B4-BE49-F238E27FC236}">
                <a16:creationId xmlns:a16="http://schemas.microsoft.com/office/drawing/2014/main" id="{0971C11B-CDC1-8995-F7C6-219B9436332A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6102E4-7145-EA2A-0C4E-9D3FF23355B9}"/>
              </a:ext>
            </a:extLst>
          </p:cNvPr>
          <p:cNvSpPr txBox="1"/>
          <p:nvPr/>
        </p:nvSpPr>
        <p:spPr>
          <a:xfrm>
            <a:off x="1159727" y="518533"/>
            <a:ext cx="2499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재진입 공격 실습</a:t>
            </a:r>
            <a:r>
              <a:rPr lang="en-US" altLang="ko-KR" sz="1100" b="1" dirty="0"/>
              <a:t>: </a:t>
            </a:r>
            <a:r>
              <a:rPr lang="ko-KR" altLang="en-US" sz="1100" b="1" dirty="0"/>
              <a:t>취약 </a:t>
            </a:r>
            <a:r>
              <a:rPr lang="ko-KR" altLang="en-US" sz="1100" b="1" dirty="0" err="1"/>
              <a:t>컨트랙트</a:t>
            </a:r>
            <a:r>
              <a:rPr lang="ko-KR" altLang="en-US" sz="1100" b="1" dirty="0"/>
              <a:t> 분석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1C02E6-2D0B-27C0-2740-92D82D4A3413}"/>
              </a:ext>
            </a:extLst>
          </p:cNvPr>
          <p:cNvSpPr txBox="1"/>
          <p:nvPr/>
        </p:nvSpPr>
        <p:spPr>
          <a:xfrm>
            <a:off x="444544" y="175075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35F2E1-0008-F597-A9DD-153E4BFC0113}"/>
              </a:ext>
            </a:extLst>
          </p:cNvPr>
          <p:cNvSpPr txBox="1"/>
          <p:nvPr/>
        </p:nvSpPr>
        <p:spPr>
          <a:xfrm>
            <a:off x="1159727" y="140060"/>
            <a:ext cx="3121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accent1">
                    <a:lumMod val="50000"/>
                  </a:schemeClr>
                </a:solidFill>
              </a:rPr>
              <a:t>실습 시나리오 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74B29A-9E96-ECC8-CED2-F9891B4AA4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484"/>
          <a:stretch/>
        </p:blipFill>
        <p:spPr>
          <a:xfrm>
            <a:off x="0" y="1430592"/>
            <a:ext cx="6233652" cy="475786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42167D-2C86-43AD-BA29-E0B407562F3F}"/>
              </a:ext>
            </a:extLst>
          </p:cNvPr>
          <p:cNvSpPr/>
          <p:nvPr/>
        </p:nvSpPr>
        <p:spPr>
          <a:xfrm>
            <a:off x="123427" y="4748981"/>
            <a:ext cx="5820173" cy="1253612"/>
          </a:xfrm>
          <a:prstGeom prst="rect">
            <a:avLst/>
          </a:prstGeom>
          <a:noFill/>
          <a:ln w="825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C4E346F-8BAC-3400-7BFD-191CD860B26A}"/>
              </a:ext>
            </a:extLst>
          </p:cNvPr>
          <p:cNvSpPr/>
          <p:nvPr/>
        </p:nvSpPr>
        <p:spPr>
          <a:xfrm>
            <a:off x="199627" y="3982065"/>
            <a:ext cx="5820173" cy="454266"/>
          </a:xfrm>
          <a:prstGeom prst="rect">
            <a:avLst/>
          </a:prstGeom>
          <a:noFill/>
          <a:ln w="825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0F7DAC-0D70-4708-51C0-87858FA4709F}"/>
              </a:ext>
            </a:extLst>
          </p:cNvPr>
          <p:cNvSpPr txBox="1"/>
          <p:nvPr/>
        </p:nvSpPr>
        <p:spPr>
          <a:xfrm>
            <a:off x="6433279" y="4023377"/>
            <a:ext cx="432682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(</a:t>
            </a:r>
            <a:r>
              <a:rPr kumimoji="1" lang="ko-KR" altLang="en-US" sz="2800" dirty="0"/>
              <a:t>다른 사람이 넣은 금액 </a:t>
            </a:r>
            <a:r>
              <a:rPr kumimoji="1" lang="en-US" altLang="ko-KR" sz="2800" dirty="0"/>
              <a:t>10)</a:t>
            </a:r>
          </a:p>
          <a:p>
            <a:endParaRPr kumimoji="1" lang="en-US" altLang="ko-KR" sz="2800" dirty="0"/>
          </a:p>
          <a:p>
            <a:r>
              <a:rPr kumimoji="1" lang="en-US" altLang="ko-KR" sz="2800" dirty="0"/>
              <a:t>1</a:t>
            </a:r>
            <a:r>
              <a:rPr kumimoji="1" lang="ko-KR" altLang="en-US" sz="2800" dirty="0"/>
              <a:t>만 입금하고</a:t>
            </a:r>
            <a:endParaRPr kumimoji="1" lang="en-US" altLang="ko-KR" sz="2800" dirty="0"/>
          </a:p>
          <a:p>
            <a:r>
              <a:rPr kumimoji="1" lang="en-US" altLang="ko-KR" sz="2800" dirty="0"/>
              <a:t>10</a:t>
            </a:r>
            <a:r>
              <a:rPr kumimoji="1" lang="ko-KR" altLang="en-US" sz="2800" dirty="0"/>
              <a:t>을 출금할 수 있음</a:t>
            </a:r>
            <a:endParaRPr kumimoji="1" lang="en-US" altLang="ko-KR" sz="2800" dirty="0"/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2D580D74-0506-EB81-5D87-BD30157771CD}"/>
              </a:ext>
            </a:extLst>
          </p:cNvPr>
          <p:cNvCxnSpPr/>
          <p:nvPr/>
        </p:nvCxnSpPr>
        <p:spPr>
          <a:xfrm flipV="1">
            <a:off x="5943600" y="5427408"/>
            <a:ext cx="641957" cy="1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B265D30E-FAB6-F8D4-EC4D-06A46B830CFE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6019800" y="4209198"/>
            <a:ext cx="473380" cy="44243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096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내, 벽, 욕실, 바둑판식이(가) 표시된 사진&#10;&#10;자동 생성된 설명">
            <a:extLst>
              <a:ext uri="{FF2B5EF4-FFF2-40B4-BE49-F238E27FC236}">
                <a16:creationId xmlns:a16="http://schemas.microsoft.com/office/drawing/2014/main" id="{FCF8EEB9-6C36-D678-969B-95008B5C24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3F7474-ED75-9D5F-29E1-C00B1A21456B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래픽 3" descr="가로줄로 채워진 원">
            <a:extLst>
              <a:ext uri="{FF2B5EF4-FFF2-40B4-BE49-F238E27FC236}">
                <a16:creationId xmlns:a16="http://schemas.microsoft.com/office/drawing/2014/main" id="{8D48E086-7ACE-7E17-8A3D-0D67B96B8DE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315" y="724830"/>
            <a:ext cx="2202381" cy="2202381"/>
          </a:xfrm>
          <a:prstGeom prst="rect">
            <a:avLst/>
          </a:prstGeom>
        </p:spPr>
      </p:pic>
      <p:pic>
        <p:nvPicPr>
          <p:cNvPr id="5" name="그래픽 4" descr="가로줄로 채워진 원">
            <a:extLst>
              <a:ext uri="{FF2B5EF4-FFF2-40B4-BE49-F238E27FC236}">
                <a16:creationId xmlns:a16="http://schemas.microsoft.com/office/drawing/2014/main" id="{1B34D3BC-DC04-6CA2-035E-D48BBB2CC56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42596" y="3969856"/>
            <a:ext cx="2560534" cy="2560534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D12D8A24-FCC6-A2C8-35F8-5BC534D3372F}"/>
              </a:ext>
            </a:extLst>
          </p:cNvPr>
          <p:cNvGrpSpPr/>
          <p:nvPr/>
        </p:nvGrpSpPr>
        <p:grpSpPr>
          <a:xfrm>
            <a:off x="2699573" y="2188553"/>
            <a:ext cx="7419019" cy="1053574"/>
            <a:chOff x="3803546" y="2667813"/>
            <a:chExt cx="7419019" cy="105357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AF2223-683C-C944-F8CA-68539AE3FA54}"/>
                </a:ext>
              </a:extLst>
            </p:cNvPr>
            <p:cNvSpPr txBox="1"/>
            <p:nvPr/>
          </p:nvSpPr>
          <p:spPr>
            <a:xfrm>
              <a:off x="3803546" y="3136612"/>
              <a:ext cx="74190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</a:rPr>
                <a:t>보안 적용 실습</a:t>
              </a:r>
              <a:r>
                <a:rPr lang="en-US" altLang="ko-KR" sz="3200" b="1" dirty="0">
                  <a:solidFill>
                    <a:schemeClr val="bg1"/>
                  </a:solidFill>
                </a:rPr>
                <a:t>: </a:t>
              </a:r>
              <a:r>
                <a:rPr lang="ko-KR" altLang="en-US" sz="3200" b="1" dirty="0">
                  <a:solidFill>
                    <a:schemeClr val="bg1"/>
                  </a:solidFill>
                </a:rPr>
                <a:t>방어 코드와 실패 테스트</a:t>
              </a:r>
              <a:endParaRPr lang="en-US" altLang="ko-KR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6C7412-49A8-C898-54B1-A13FDFB7C4C6}"/>
                </a:ext>
              </a:extLst>
            </p:cNvPr>
            <p:cNvSpPr txBox="1"/>
            <p:nvPr/>
          </p:nvSpPr>
          <p:spPr>
            <a:xfrm>
              <a:off x="3803546" y="2667813"/>
              <a:ext cx="8691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Part 3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1106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60CF2A-652C-869E-4B09-DFCE2E619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위쪽 모서리 1">
            <a:extLst>
              <a:ext uri="{FF2B5EF4-FFF2-40B4-BE49-F238E27FC236}">
                <a16:creationId xmlns:a16="http://schemas.microsoft.com/office/drawing/2014/main" id="{3CC23748-7269-8FF9-80D7-F6F224CA07F2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25D305-12F2-64D0-988C-95AADF541D17}"/>
              </a:ext>
            </a:extLst>
          </p:cNvPr>
          <p:cNvSpPr txBox="1"/>
          <p:nvPr/>
        </p:nvSpPr>
        <p:spPr>
          <a:xfrm>
            <a:off x="1159727" y="140060"/>
            <a:ext cx="4317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accent1">
                    <a:lumMod val="50000"/>
                  </a:schemeClr>
                </a:solidFill>
              </a:rPr>
              <a:t>어떤 방식으로 방어했는가</a:t>
            </a:r>
            <a:r>
              <a:rPr lang="en-US" altLang="ko-KR" sz="2000" b="1" spc="600" dirty="0">
                <a:solidFill>
                  <a:schemeClr val="accent1">
                    <a:lumMod val="50000"/>
                  </a:schemeClr>
                </a:solidFill>
              </a:rPr>
              <a:t>?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3C5C57-41CB-E035-1398-0D7341CAA4BE}"/>
              </a:ext>
            </a:extLst>
          </p:cNvPr>
          <p:cNvSpPr txBox="1"/>
          <p:nvPr/>
        </p:nvSpPr>
        <p:spPr>
          <a:xfrm>
            <a:off x="1159727" y="518533"/>
            <a:ext cx="26725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보안 적용 실습</a:t>
            </a:r>
            <a:r>
              <a:rPr lang="en-US" altLang="ko-KR" sz="1100" b="1" dirty="0"/>
              <a:t>: </a:t>
            </a:r>
            <a:r>
              <a:rPr lang="ko-KR" altLang="en-US" sz="1100" b="1" dirty="0"/>
              <a:t>방어 코드와 실패 테스트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4E536-730E-0136-AE62-44EE2BE8044F}"/>
              </a:ext>
            </a:extLst>
          </p:cNvPr>
          <p:cNvSpPr txBox="1"/>
          <p:nvPr/>
        </p:nvSpPr>
        <p:spPr>
          <a:xfrm>
            <a:off x="444544" y="175075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07DC30B-4609-AABC-BBF0-E27E1C7E9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35" y="1122929"/>
            <a:ext cx="5460465" cy="542500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1665AD0-0B98-14D6-6649-15DF187C5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354" y="1122928"/>
            <a:ext cx="5256603" cy="542500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B2707F-531F-C709-7CAB-CCEB2039F992}"/>
              </a:ext>
            </a:extLst>
          </p:cNvPr>
          <p:cNvSpPr/>
          <p:nvPr/>
        </p:nvSpPr>
        <p:spPr>
          <a:xfrm>
            <a:off x="1283110" y="4114800"/>
            <a:ext cx="4572000" cy="1474839"/>
          </a:xfrm>
          <a:prstGeom prst="rect">
            <a:avLst/>
          </a:prstGeom>
          <a:noFill/>
          <a:ln w="825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BAA8AB-4692-DC0C-B168-988B5359ADD5}"/>
              </a:ext>
            </a:extLst>
          </p:cNvPr>
          <p:cNvSpPr/>
          <p:nvPr/>
        </p:nvSpPr>
        <p:spPr>
          <a:xfrm>
            <a:off x="6825538" y="4260233"/>
            <a:ext cx="4572000" cy="1474839"/>
          </a:xfrm>
          <a:prstGeom prst="rect">
            <a:avLst/>
          </a:prstGeom>
          <a:noFill/>
          <a:ln w="825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7E95ED-EFEF-4D37-220F-189B2C9C9FD2}"/>
              </a:ext>
            </a:extLst>
          </p:cNvPr>
          <p:cNvSpPr txBox="1"/>
          <p:nvPr/>
        </p:nvSpPr>
        <p:spPr>
          <a:xfrm>
            <a:off x="6345008" y="500535"/>
            <a:ext cx="5003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0</a:t>
            </a:r>
            <a:r>
              <a:rPr kumimoji="1" lang="ko-KR" altLang="en-US" sz="2800" dirty="0" err="1"/>
              <a:t>으로</a:t>
            </a:r>
            <a:r>
              <a:rPr kumimoji="1" lang="ko-KR" altLang="en-US" sz="2800" dirty="0"/>
              <a:t> 바꾼 후 출금하도록 변경</a:t>
            </a:r>
            <a:endParaRPr kumimoji="1"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383701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047397-B892-7060-E2C7-F85C03BE8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위쪽 모서리 1">
            <a:extLst>
              <a:ext uri="{FF2B5EF4-FFF2-40B4-BE49-F238E27FC236}">
                <a16:creationId xmlns:a16="http://schemas.microsoft.com/office/drawing/2014/main" id="{7D59D7D9-877D-88B4-DEF1-AB3CAECD1408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5AAB7F-C77B-3CDF-1DB1-B04623FF64EF}"/>
              </a:ext>
            </a:extLst>
          </p:cNvPr>
          <p:cNvSpPr txBox="1"/>
          <p:nvPr/>
        </p:nvSpPr>
        <p:spPr>
          <a:xfrm>
            <a:off x="1159727" y="140060"/>
            <a:ext cx="2454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accent1">
                    <a:lumMod val="50000"/>
                  </a:schemeClr>
                </a:solidFill>
              </a:rPr>
              <a:t>보안 코드 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6035BA-C550-E8EB-1A2C-E180B80A5D84}"/>
              </a:ext>
            </a:extLst>
          </p:cNvPr>
          <p:cNvSpPr txBox="1"/>
          <p:nvPr/>
        </p:nvSpPr>
        <p:spPr>
          <a:xfrm>
            <a:off x="1159727" y="518533"/>
            <a:ext cx="26725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보안 적용 실습</a:t>
            </a:r>
            <a:r>
              <a:rPr lang="en-US" altLang="ko-KR" sz="1100" b="1" dirty="0"/>
              <a:t>: </a:t>
            </a:r>
            <a:r>
              <a:rPr lang="ko-KR" altLang="en-US" sz="1100" b="1" dirty="0"/>
              <a:t>방어 코드와 실패 테스트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0765B-2B1A-3935-B37A-91BEEA765EC0}"/>
              </a:ext>
            </a:extLst>
          </p:cNvPr>
          <p:cNvSpPr txBox="1"/>
          <p:nvPr/>
        </p:nvSpPr>
        <p:spPr>
          <a:xfrm>
            <a:off x="444544" y="175075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DF342A4-0A19-E4CD-11C6-E7DC4D6A58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484"/>
          <a:stretch/>
        </p:blipFill>
        <p:spPr>
          <a:xfrm>
            <a:off x="0" y="1430592"/>
            <a:ext cx="6233652" cy="475786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E18C2C7-FCFF-7CCB-2C99-98706D086DA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207"/>
          <a:stretch/>
        </p:blipFill>
        <p:spPr>
          <a:xfrm>
            <a:off x="5958348" y="1430592"/>
            <a:ext cx="6233652" cy="475786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F02381-9601-FE56-5B84-9F44BCCEB133}"/>
              </a:ext>
            </a:extLst>
          </p:cNvPr>
          <p:cNvSpPr/>
          <p:nvPr/>
        </p:nvSpPr>
        <p:spPr>
          <a:xfrm>
            <a:off x="123427" y="4748981"/>
            <a:ext cx="5820173" cy="1253612"/>
          </a:xfrm>
          <a:prstGeom prst="rect">
            <a:avLst/>
          </a:prstGeom>
          <a:noFill/>
          <a:ln w="825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B72CD0B-3F18-052D-7007-BC63477E7F94}"/>
              </a:ext>
            </a:extLst>
          </p:cNvPr>
          <p:cNvSpPr/>
          <p:nvPr/>
        </p:nvSpPr>
        <p:spPr>
          <a:xfrm>
            <a:off x="199627" y="3982065"/>
            <a:ext cx="5820173" cy="454266"/>
          </a:xfrm>
          <a:prstGeom prst="rect">
            <a:avLst/>
          </a:prstGeom>
          <a:noFill/>
          <a:ln w="825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7217ED-240B-D54F-61BE-640924550F08}"/>
              </a:ext>
            </a:extLst>
          </p:cNvPr>
          <p:cNvSpPr/>
          <p:nvPr/>
        </p:nvSpPr>
        <p:spPr>
          <a:xfrm>
            <a:off x="6206743" y="4273069"/>
            <a:ext cx="5943600" cy="454266"/>
          </a:xfrm>
          <a:prstGeom prst="rect">
            <a:avLst/>
          </a:prstGeom>
          <a:noFill/>
          <a:ln w="825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B9311E-E884-13D3-E44D-E05F23A18AA4}"/>
              </a:ext>
            </a:extLst>
          </p:cNvPr>
          <p:cNvSpPr/>
          <p:nvPr/>
        </p:nvSpPr>
        <p:spPr>
          <a:xfrm>
            <a:off x="6165087" y="5179108"/>
            <a:ext cx="6026913" cy="676959"/>
          </a:xfrm>
          <a:prstGeom prst="rect">
            <a:avLst/>
          </a:prstGeom>
          <a:noFill/>
          <a:ln w="825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1F3366-08E3-7169-8C34-F937BA85DDA8}"/>
              </a:ext>
            </a:extLst>
          </p:cNvPr>
          <p:cNvSpPr txBox="1"/>
          <p:nvPr/>
        </p:nvSpPr>
        <p:spPr>
          <a:xfrm>
            <a:off x="6462995" y="678769"/>
            <a:ext cx="5097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/>
              <a:t>공격해도 출금 트랜잭션 거절됨</a:t>
            </a:r>
            <a:endParaRPr kumimoji="1"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503825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837F8-F958-A2A4-5B16-F99851EC0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위쪽 모서리 1">
            <a:extLst>
              <a:ext uri="{FF2B5EF4-FFF2-40B4-BE49-F238E27FC236}">
                <a16:creationId xmlns:a16="http://schemas.microsoft.com/office/drawing/2014/main" id="{A438F10E-9E78-F0F1-9ACB-725B5282FC25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974314-7403-0243-3197-64AB00A8BF97}"/>
              </a:ext>
            </a:extLst>
          </p:cNvPr>
          <p:cNvSpPr txBox="1"/>
          <p:nvPr/>
        </p:nvSpPr>
        <p:spPr>
          <a:xfrm>
            <a:off x="1159727" y="140060"/>
            <a:ext cx="1986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accent1">
                    <a:lumMod val="50000"/>
                  </a:schemeClr>
                </a:solidFill>
              </a:rPr>
              <a:t>테스트 결과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5A9A4B-3D6D-954F-6F98-48561499383D}"/>
              </a:ext>
            </a:extLst>
          </p:cNvPr>
          <p:cNvSpPr txBox="1"/>
          <p:nvPr/>
        </p:nvSpPr>
        <p:spPr>
          <a:xfrm>
            <a:off x="1159727" y="518533"/>
            <a:ext cx="26725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보안 적용 실습</a:t>
            </a:r>
            <a:r>
              <a:rPr lang="en-US" altLang="ko-KR" sz="1100" b="1" dirty="0"/>
              <a:t>: </a:t>
            </a:r>
            <a:r>
              <a:rPr lang="ko-KR" altLang="en-US" sz="1100" b="1" dirty="0"/>
              <a:t>방어 코드와 실패 테스트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04DC0-FC60-20BF-B784-8D397F498B90}"/>
              </a:ext>
            </a:extLst>
          </p:cNvPr>
          <p:cNvSpPr txBox="1"/>
          <p:nvPr/>
        </p:nvSpPr>
        <p:spPr>
          <a:xfrm>
            <a:off x="444544" y="175075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D2ACC3D-6585-FBB9-1CDC-848380E91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158616"/>
            <a:ext cx="7772400" cy="543838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DBC1CB-CAF4-E6EC-4D96-1C158E7FCDAB}"/>
              </a:ext>
            </a:extLst>
          </p:cNvPr>
          <p:cNvSpPr/>
          <p:nvPr/>
        </p:nvSpPr>
        <p:spPr>
          <a:xfrm>
            <a:off x="2495989" y="4671275"/>
            <a:ext cx="7311687" cy="490660"/>
          </a:xfrm>
          <a:prstGeom prst="rect">
            <a:avLst/>
          </a:prstGeom>
          <a:noFill/>
          <a:ln w="825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D919CE-5DAB-D8CC-9870-EB09333F4718}"/>
              </a:ext>
            </a:extLst>
          </p:cNvPr>
          <p:cNvSpPr txBox="1"/>
          <p:nvPr/>
        </p:nvSpPr>
        <p:spPr>
          <a:xfrm>
            <a:off x="4412968" y="482852"/>
            <a:ext cx="7220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/>
              <a:t>기본적인 거래가 잘 되는 것을 확인할 수 있음</a:t>
            </a:r>
            <a:endParaRPr kumimoji="1" lang="en-US" altLang="ko-KR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DF89AE-9F64-BBD0-C8B2-FABE8A181D18}"/>
              </a:ext>
            </a:extLst>
          </p:cNvPr>
          <p:cNvSpPr txBox="1"/>
          <p:nvPr/>
        </p:nvSpPr>
        <p:spPr>
          <a:xfrm>
            <a:off x="10093865" y="4593439"/>
            <a:ext cx="1781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Balance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 err="1"/>
              <a:t>으로</a:t>
            </a:r>
            <a:endParaRPr kumimoji="1" lang="en-US" altLang="ko-KR" dirty="0"/>
          </a:p>
          <a:p>
            <a:r>
              <a:rPr kumimoji="1" lang="ko-KR" altLang="en-US" dirty="0"/>
              <a:t>먼저 변경</a:t>
            </a:r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33BCBC96-98EC-0AA3-1D5E-F47A5C919E3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9807676" y="4916604"/>
            <a:ext cx="286189" cy="1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523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식물이(가) 표시된 사진&#10;&#10;자동 생성된 설명">
            <a:extLst>
              <a:ext uri="{FF2B5EF4-FFF2-40B4-BE49-F238E27FC236}">
                <a16:creationId xmlns:a16="http://schemas.microsoft.com/office/drawing/2014/main" id="{36E065CE-5CB0-BEE1-EA18-C89E4047FBD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32302D7-8E0D-D260-E6EA-A8918776D4A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08CB9-5726-E7CA-0093-3F5B804AA0A5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래픽 6" descr="가로줄로 채워진 원">
            <a:extLst>
              <a:ext uri="{FF2B5EF4-FFF2-40B4-BE49-F238E27FC236}">
                <a16:creationId xmlns:a16="http://schemas.microsoft.com/office/drawing/2014/main" id="{32AA6A66-EA98-CFA0-AAD4-E83A5254183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2596" y="3371915"/>
            <a:ext cx="2560534" cy="2560534"/>
          </a:xfrm>
          <a:prstGeom prst="rect">
            <a:avLst/>
          </a:prstGeom>
        </p:spPr>
      </p:pic>
      <p:pic>
        <p:nvPicPr>
          <p:cNvPr id="11" name="그래픽 10" descr="가로줄로 채워진 원">
            <a:extLst>
              <a:ext uri="{FF2B5EF4-FFF2-40B4-BE49-F238E27FC236}">
                <a16:creationId xmlns:a16="http://schemas.microsoft.com/office/drawing/2014/main" id="{024DE618-26BD-FB34-4246-AF0BB02C785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3315" y="724830"/>
            <a:ext cx="2202381" cy="2202381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3EC9CFD7-8B1B-CFA8-A6B1-52A605AE232C}"/>
              </a:ext>
            </a:extLst>
          </p:cNvPr>
          <p:cNvGrpSpPr/>
          <p:nvPr/>
        </p:nvGrpSpPr>
        <p:grpSpPr>
          <a:xfrm>
            <a:off x="2699573" y="2188553"/>
            <a:ext cx="2832827" cy="1053574"/>
            <a:chOff x="3803546" y="2667813"/>
            <a:chExt cx="2832827" cy="105357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F77BE8A-C51E-13C9-0F54-17CAA9B1AF7F}"/>
                </a:ext>
              </a:extLst>
            </p:cNvPr>
            <p:cNvSpPr txBox="1"/>
            <p:nvPr/>
          </p:nvSpPr>
          <p:spPr>
            <a:xfrm>
              <a:off x="3803546" y="3136612"/>
              <a:ext cx="28328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</a:rPr>
                <a:t>실무 보안 적용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FEFB6D8-DCA6-0C07-5CC5-335034D3F35F}"/>
                </a:ext>
              </a:extLst>
            </p:cNvPr>
            <p:cNvSpPr txBox="1"/>
            <p:nvPr/>
          </p:nvSpPr>
          <p:spPr>
            <a:xfrm>
              <a:off x="3803546" y="2667813"/>
              <a:ext cx="8787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Part 4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6678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879ACA-9202-AB5A-9C8A-35558E393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위쪽 모서리 1">
            <a:extLst>
              <a:ext uri="{FF2B5EF4-FFF2-40B4-BE49-F238E27FC236}">
                <a16:creationId xmlns:a16="http://schemas.microsoft.com/office/drawing/2014/main" id="{51B53C4D-6E06-0D27-AC75-B93492C2159C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6E70E-0495-2612-7101-A911651F2D09}"/>
              </a:ext>
            </a:extLst>
          </p:cNvPr>
          <p:cNvSpPr txBox="1"/>
          <p:nvPr/>
        </p:nvSpPr>
        <p:spPr>
          <a:xfrm>
            <a:off x="1159727" y="140060"/>
            <a:ext cx="5253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accent1">
                    <a:lumMod val="50000"/>
                  </a:schemeClr>
                </a:solidFill>
              </a:rPr>
              <a:t>실무에선 어떻게 적용할 수 있나</a:t>
            </a:r>
            <a:r>
              <a:rPr lang="en-US" altLang="ko-KR" sz="2000" b="1" spc="600" dirty="0">
                <a:solidFill>
                  <a:schemeClr val="accent1">
                    <a:lumMod val="50000"/>
                  </a:schemeClr>
                </a:solidFill>
              </a:rPr>
              <a:t>?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8F8CC3-364C-DE5C-B045-F90E734CAD96}"/>
              </a:ext>
            </a:extLst>
          </p:cNvPr>
          <p:cNvSpPr txBox="1"/>
          <p:nvPr/>
        </p:nvSpPr>
        <p:spPr>
          <a:xfrm>
            <a:off x="1159727" y="518533"/>
            <a:ext cx="1095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실무 보안 적용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AC2FAB-F39C-5237-C456-B10B675886C6}"/>
              </a:ext>
            </a:extLst>
          </p:cNvPr>
          <p:cNvSpPr txBox="1"/>
          <p:nvPr/>
        </p:nvSpPr>
        <p:spPr>
          <a:xfrm>
            <a:off x="444544" y="175075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80C02A4-B024-D5F8-3C50-7D6E38373919}"/>
              </a:ext>
            </a:extLst>
          </p:cNvPr>
          <p:cNvSpPr/>
          <p:nvPr/>
        </p:nvSpPr>
        <p:spPr>
          <a:xfrm>
            <a:off x="1561606" y="1401075"/>
            <a:ext cx="10226213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2953645-7118-CB60-9091-F5AB45030840}"/>
              </a:ext>
            </a:extLst>
          </p:cNvPr>
          <p:cNvSpPr/>
          <p:nvPr/>
        </p:nvSpPr>
        <p:spPr>
          <a:xfrm>
            <a:off x="1569904" y="3095025"/>
            <a:ext cx="10226213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F9E700B-3C01-C0D7-D444-49892196FD8E}"/>
              </a:ext>
            </a:extLst>
          </p:cNvPr>
          <p:cNvSpPr/>
          <p:nvPr/>
        </p:nvSpPr>
        <p:spPr>
          <a:xfrm>
            <a:off x="1578199" y="4788975"/>
            <a:ext cx="10226213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08A1745-2114-C0F5-3CD8-1C96B686ACFA}"/>
              </a:ext>
            </a:extLst>
          </p:cNvPr>
          <p:cNvSpPr/>
          <p:nvPr/>
        </p:nvSpPr>
        <p:spPr>
          <a:xfrm>
            <a:off x="557947" y="1401075"/>
            <a:ext cx="1003659" cy="14172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4AFC428-A44E-21DE-049F-023A598A2ED8}"/>
              </a:ext>
            </a:extLst>
          </p:cNvPr>
          <p:cNvSpPr/>
          <p:nvPr/>
        </p:nvSpPr>
        <p:spPr>
          <a:xfrm>
            <a:off x="557947" y="3095025"/>
            <a:ext cx="1003659" cy="14172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4F4A359-D81D-B777-BADD-D801B5F8DD10}"/>
              </a:ext>
            </a:extLst>
          </p:cNvPr>
          <p:cNvSpPr/>
          <p:nvPr/>
        </p:nvSpPr>
        <p:spPr>
          <a:xfrm>
            <a:off x="557947" y="4788975"/>
            <a:ext cx="1003659" cy="14172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6FE070-7E2A-F990-8056-16010CBD9F22}"/>
              </a:ext>
            </a:extLst>
          </p:cNvPr>
          <p:cNvSpPr txBox="1"/>
          <p:nvPr/>
        </p:nvSpPr>
        <p:spPr>
          <a:xfrm>
            <a:off x="792897" y="1736558"/>
            <a:ext cx="552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1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415A82-0216-4269-D6F5-6856308679CE}"/>
              </a:ext>
            </a:extLst>
          </p:cNvPr>
          <p:cNvSpPr txBox="1"/>
          <p:nvPr/>
        </p:nvSpPr>
        <p:spPr>
          <a:xfrm>
            <a:off x="792897" y="3439543"/>
            <a:ext cx="552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2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7F9E7E-6644-313C-A094-2D3171888669}"/>
              </a:ext>
            </a:extLst>
          </p:cNvPr>
          <p:cNvSpPr txBox="1"/>
          <p:nvPr/>
        </p:nvSpPr>
        <p:spPr>
          <a:xfrm>
            <a:off x="779440" y="5132368"/>
            <a:ext cx="578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3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41E130-E9A5-B328-957B-3EC51EC57C24}"/>
              </a:ext>
            </a:extLst>
          </p:cNvPr>
          <p:cNvSpPr txBox="1"/>
          <p:nvPr/>
        </p:nvSpPr>
        <p:spPr>
          <a:xfrm>
            <a:off x="1778296" y="1878863"/>
            <a:ext cx="2292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상태 먼저 변경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5B48DC-16EC-3717-7AD4-D4DB6A8FAAA0}"/>
              </a:ext>
            </a:extLst>
          </p:cNvPr>
          <p:cNvSpPr txBox="1"/>
          <p:nvPr/>
        </p:nvSpPr>
        <p:spPr>
          <a:xfrm>
            <a:off x="1778296" y="3562653"/>
            <a:ext cx="3177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외부 호출은 나중에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557E7C-67AC-B406-4C3D-BFF47E1F3962}"/>
              </a:ext>
            </a:extLst>
          </p:cNvPr>
          <p:cNvSpPr txBox="1"/>
          <p:nvPr/>
        </p:nvSpPr>
        <p:spPr>
          <a:xfrm>
            <a:off x="1778296" y="5266763"/>
            <a:ext cx="4003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배포 전에는 보안 도구로 체크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24D05046-D943-A662-C52C-0A8B6DF2A58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8684" b="15192"/>
          <a:stretch/>
        </p:blipFill>
        <p:spPr>
          <a:xfrm>
            <a:off x="5781368" y="1401075"/>
            <a:ext cx="5256603" cy="1417242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70CAC00E-1EF0-C833-2555-859AFF7CC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635" y="4502664"/>
            <a:ext cx="4632336" cy="190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30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A5D7BE4-5366-C5A6-EF8F-A84A399BAB3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FF9B24-62C1-C4F6-27DC-7CA6C3F88BF9}"/>
              </a:ext>
            </a:extLst>
          </p:cNvPr>
          <p:cNvSpPr txBox="1"/>
          <p:nvPr/>
        </p:nvSpPr>
        <p:spPr>
          <a:xfrm>
            <a:off x="4128154" y="2587084"/>
            <a:ext cx="393569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800" b="1" dirty="0">
                <a:solidFill>
                  <a:schemeClr val="accent6">
                    <a:lumMod val="50000"/>
                  </a:schemeClr>
                </a:solidFill>
              </a:rPr>
              <a:t>Q&amp;A</a:t>
            </a:r>
            <a:endParaRPr lang="ko-KR" altLang="en-US" sz="13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C2245-D1F6-8E19-9E27-D887708518BB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699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식물, 자기이(가) 표시된 사진&#10;&#10;자동 생성된 설명">
            <a:extLst>
              <a:ext uri="{FF2B5EF4-FFF2-40B4-BE49-F238E27FC236}">
                <a16:creationId xmlns:a16="http://schemas.microsoft.com/office/drawing/2014/main" id="{0C74A7D2-0815-B3F5-99D0-8D3B78C8369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1266" y="0"/>
            <a:ext cx="121920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64E68E6-BBC6-E6ED-F214-C6F91429E80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1A852E-05D3-371A-5037-9449ADE93A11}"/>
              </a:ext>
            </a:extLst>
          </p:cNvPr>
          <p:cNvSpPr txBox="1"/>
          <p:nvPr/>
        </p:nvSpPr>
        <p:spPr>
          <a:xfrm>
            <a:off x="778325" y="3046878"/>
            <a:ext cx="7244484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감사합니다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br>
              <a:rPr lang="en-US" altLang="ko-KR" sz="3200" b="1" dirty="0">
                <a:solidFill>
                  <a:schemeClr val="bg1"/>
                </a:solidFill>
              </a:rPr>
            </a:br>
            <a:endParaRPr lang="en-US" altLang="ko-KR" sz="3200" b="1" dirty="0">
              <a:solidFill>
                <a:schemeClr val="bg1"/>
              </a:solidFill>
            </a:endParaRPr>
          </a:p>
          <a:p>
            <a:endParaRPr lang="en-US" altLang="ko-KR" sz="3200" b="1" dirty="0">
              <a:solidFill>
                <a:schemeClr val="bg1"/>
              </a:solidFill>
            </a:endParaRPr>
          </a:p>
          <a:p>
            <a:r>
              <a:rPr lang="ko-KR" altLang="en-US" sz="2400" b="1" dirty="0">
                <a:solidFill>
                  <a:schemeClr val="bg1"/>
                </a:solidFill>
                <a:highlight>
                  <a:srgbClr val="0000FF"/>
                </a:highlight>
              </a:rPr>
              <a:t>모든 내용은 아래 </a:t>
            </a:r>
            <a:r>
              <a:rPr lang="ko-KR" altLang="en-US" sz="2400" b="1" dirty="0" err="1">
                <a:solidFill>
                  <a:schemeClr val="bg1"/>
                </a:solidFill>
                <a:highlight>
                  <a:srgbClr val="0000FF"/>
                </a:highlight>
              </a:rPr>
              <a:t>깃헙에</a:t>
            </a:r>
            <a:r>
              <a:rPr lang="ko-KR" altLang="en-US" sz="2400" b="1" dirty="0">
                <a:solidFill>
                  <a:schemeClr val="bg1"/>
                </a:solidFill>
                <a:highlight>
                  <a:srgbClr val="0000FF"/>
                </a:highlight>
              </a:rPr>
              <a:t> 있습니다</a:t>
            </a:r>
            <a:r>
              <a:rPr lang="en-US" altLang="ko-KR" sz="2400" b="1" dirty="0">
                <a:solidFill>
                  <a:schemeClr val="bg1"/>
                </a:solidFill>
                <a:highlight>
                  <a:srgbClr val="0000FF"/>
                </a:highlight>
              </a:rPr>
              <a:t>.</a:t>
            </a:r>
          </a:p>
          <a:p>
            <a:r>
              <a:rPr lang="en-US" altLang="ko-KR" sz="2400" b="1" dirty="0">
                <a:solidFill>
                  <a:schemeClr val="bg1"/>
                </a:solidFill>
                <a:highlight>
                  <a:srgbClr val="0000FF"/>
                </a:highlight>
              </a:rPr>
              <a:t>https://</a:t>
            </a:r>
            <a:r>
              <a:rPr lang="en-US" altLang="ko-KR" sz="2400" b="1" dirty="0" err="1">
                <a:solidFill>
                  <a:schemeClr val="bg1"/>
                </a:solidFill>
                <a:highlight>
                  <a:srgbClr val="0000FF"/>
                </a:highlight>
              </a:rPr>
              <a:t>github.com</a:t>
            </a:r>
            <a:r>
              <a:rPr lang="en-US" altLang="ko-KR" sz="2400" b="1" dirty="0">
                <a:solidFill>
                  <a:schemeClr val="bg1"/>
                </a:solidFill>
                <a:highlight>
                  <a:srgbClr val="0000FF"/>
                </a:highlight>
              </a:rPr>
              <a:t>/</a:t>
            </a:r>
            <a:r>
              <a:rPr lang="en-US" altLang="ko-KR" sz="2400" b="1" dirty="0" err="1">
                <a:solidFill>
                  <a:schemeClr val="bg1"/>
                </a:solidFill>
                <a:highlight>
                  <a:srgbClr val="0000FF"/>
                </a:highlight>
              </a:rPr>
              <a:t>errorinusermane</a:t>
            </a:r>
            <a:r>
              <a:rPr lang="en-US" altLang="ko-KR" sz="2400" b="1" dirty="0">
                <a:solidFill>
                  <a:schemeClr val="bg1"/>
                </a:solidFill>
                <a:highlight>
                  <a:srgbClr val="0000FF"/>
                </a:highlight>
              </a:rPr>
              <a:t>/dao-</a:t>
            </a:r>
            <a:r>
              <a:rPr lang="en-US" altLang="ko-KR" sz="2400" b="1" dirty="0" err="1">
                <a:solidFill>
                  <a:schemeClr val="bg1"/>
                </a:solidFill>
                <a:highlight>
                  <a:srgbClr val="0000FF"/>
                </a:highlight>
              </a:rPr>
              <a:t>rekt</a:t>
            </a:r>
            <a:r>
              <a:rPr lang="en-US" altLang="ko-KR" sz="2400" b="1" dirty="0">
                <a:solidFill>
                  <a:schemeClr val="bg1"/>
                </a:solidFill>
                <a:highlight>
                  <a:srgbClr val="0000FF"/>
                </a:highlight>
              </a:rPr>
              <a:t>-security</a:t>
            </a:r>
          </a:p>
        </p:txBody>
      </p:sp>
    </p:spTree>
    <p:extLst>
      <p:ext uri="{BB962C8B-B14F-4D97-AF65-F5344CB8AC3E}">
        <p14:creationId xmlns:p14="http://schemas.microsoft.com/office/powerpoint/2010/main" val="48485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71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파란색이(가) 표시된 사진&#10;&#10;자동 생성된 설명">
            <a:extLst>
              <a:ext uri="{FF2B5EF4-FFF2-40B4-BE49-F238E27FC236}">
                <a16:creationId xmlns:a16="http://schemas.microsoft.com/office/drawing/2014/main" id="{91E1A21F-F31B-4B33-A6E3-F3C2EB4E2D3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9E9CA44-7137-4F4B-298F-A96DC36AEB02}"/>
              </a:ext>
            </a:extLst>
          </p:cNvPr>
          <p:cNvCxnSpPr>
            <a:cxnSpLocks/>
          </p:cNvCxnSpPr>
          <p:nvPr/>
        </p:nvCxnSpPr>
        <p:spPr>
          <a:xfrm>
            <a:off x="970156" y="1293541"/>
            <a:ext cx="51258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0FB5E41-E1F8-83F1-11C0-E8DBC40184CC}"/>
              </a:ext>
            </a:extLst>
          </p:cNvPr>
          <p:cNvSpPr txBox="1"/>
          <p:nvPr/>
        </p:nvSpPr>
        <p:spPr>
          <a:xfrm>
            <a:off x="970156" y="634505"/>
            <a:ext cx="1037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16D26-4909-CDA9-96C6-7A230DCEE617}"/>
              </a:ext>
            </a:extLst>
          </p:cNvPr>
          <p:cNvSpPr txBox="1"/>
          <p:nvPr/>
        </p:nvSpPr>
        <p:spPr>
          <a:xfrm>
            <a:off x="1680117" y="753825"/>
            <a:ext cx="2523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table of contents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7FFD3C-8111-884F-54EE-C41465E2B148}"/>
              </a:ext>
            </a:extLst>
          </p:cNvPr>
          <p:cNvSpPr txBox="1"/>
          <p:nvPr/>
        </p:nvSpPr>
        <p:spPr>
          <a:xfrm>
            <a:off x="2626112" y="2140633"/>
            <a:ext cx="382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스마트 </a:t>
            </a:r>
            <a:r>
              <a:rPr lang="ko-KR" altLang="en-US" dirty="0" err="1">
                <a:solidFill>
                  <a:schemeClr val="bg1"/>
                </a:solidFill>
              </a:rPr>
              <a:t>컨트랙트</a:t>
            </a:r>
            <a:r>
              <a:rPr lang="ko-KR" altLang="en-US" dirty="0">
                <a:solidFill>
                  <a:schemeClr val="bg1"/>
                </a:solidFill>
              </a:rPr>
              <a:t> 보안의 중요성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14978B-DB62-97C0-EFEF-AB601ED7FCDB}"/>
              </a:ext>
            </a:extLst>
          </p:cNvPr>
          <p:cNvSpPr txBox="1"/>
          <p:nvPr/>
        </p:nvSpPr>
        <p:spPr>
          <a:xfrm>
            <a:off x="1680117" y="2094467"/>
            <a:ext cx="297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4F2992-161B-E064-929E-2AA14EE5D2B5}"/>
              </a:ext>
            </a:extLst>
          </p:cNvPr>
          <p:cNvSpPr txBox="1"/>
          <p:nvPr/>
        </p:nvSpPr>
        <p:spPr>
          <a:xfrm>
            <a:off x="2626111" y="3127955"/>
            <a:ext cx="402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재진입 공격 실습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취약 </a:t>
            </a:r>
            <a:r>
              <a:rPr lang="ko-KR" altLang="en-US" dirty="0" err="1">
                <a:solidFill>
                  <a:schemeClr val="bg1"/>
                </a:solidFill>
              </a:rPr>
              <a:t>컨트랙트</a:t>
            </a:r>
            <a:r>
              <a:rPr lang="ko-KR" altLang="en-US" dirty="0">
                <a:solidFill>
                  <a:schemeClr val="bg1"/>
                </a:solidFill>
              </a:rPr>
              <a:t> 분석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FBED93-DC1E-5B99-4ADF-5DD380FB33AB}"/>
              </a:ext>
            </a:extLst>
          </p:cNvPr>
          <p:cNvSpPr txBox="1"/>
          <p:nvPr/>
        </p:nvSpPr>
        <p:spPr>
          <a:xfrm>
            <a:off x="1680117" y="3081789"/>
            <a:ext cx="297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1CC41A-1BA8-FDB9-6111-E762A3CA9124}"/>
              </a:ext>
            </a:extLst>
          </p:cNvPr>
          <p:cNvSpPr txBox="1"/>
          <p:nvPr/>
        </p:nvSpPr>
        <p:spPr>
          <a:xfrm>
            <a:off x="2626112" y="4115277"/>
            <a:ext cx="434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보안 적용 실습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방어 코드와 실패 테스트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4D3582-B8CB-6876-7185-2B7BA6734520}"/>
              </a:ext>
            </a:extLst>
          </p:cNvPr>
          <p:cNvSpPr txBox="1"/>
          <p:nvPr/>
        </p:nvSpPr>
        <p:spPr>
          <a:xfrm>
            <a:off x="1680117" y="4069111"/>
            <a:ext cx="297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1D553C-236F-4C70-5FF1-844C66E94DCA}"/>
              </a:ext>
            </a:extLst>
          </p:cNvPr>
          <p:cNvSpPr txBox="1"/>
          <p:nvPr/>
        </p:nvSpPr>
        <p:spPr>
          <a:xfrm>
            <a:off x="2626112" y="5102599"/>
            <a:ext cx="252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실무 보안 적용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E54ACA-0455-09F1-D2A5-28FDC53E29B3}"/>
              </a:ext>
            </a:extLst>
          </p:cNvPr>
          <p:cNvSpPr txBox="1"/>
          <p:nvPr/>
        </p:nvSpPr>
        <p:spPr>
          <a:xfrm>
            <a:off x="1680117" y="5056433"/>
            <a:ext cx="297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D409D9D-3156-482B-1AD2-D387E9782768}"/>
              </a:ext>
            </a:extLst>
          </p:cNvPr>
          <p:cNvCxnSpPr>
            <a:cxnSpLocks/>
          </p:cNvCxnSpPr>
          <p:nvPr/>
        </p:nvCxnSpPr>
        <p:spPr>
          <a:xfrm>
            <a:off x="970156" y="6319024"/>
            <a:ext cx="51258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A040E4-DB41-7D4F-8482-9E08206CE20C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347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C5346DA8-52B4-21FD-61FC-4DD0231153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0EBD9C-014A-FF8A-7404-3042953FA71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763484-5FB1-03C3-E967-B3AAD38864FF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래픽 8" descr="가로줄로 채워진 원">
            <a:extLst>
              <a:ext uri="{FF2B5EF4-FFF2-40B4-BE49-F238E27FC236}">
                <a16:creationId xmlns:a16="http://schemas.microsoft.com/office/drawing/2014/main" id="{D68F7B0B-6084-8493-31A5-A6844917EEC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315" y="1438508"/>
            <a:ext cx="2202381" cy="2202381"/>
          </a:xfrm>
          <a:prstGeom prst="rect">
            <a:avLst/>
          </a:prstGeom>
        </p:spPr>
      </p:pic>
      <p:pic>
        <p:nvPicPr>
          <p:cNvPr id="10" name="그래픽 9" descr="가로줄로 채워진 원">
            <a:extLst>
              <a:ext uri="{FF2B5EF4-FFF2-40B4-BE49-F238E27FC236}">
                <a16:creationId xmlns:a16="http://schemas.microsoft.com/office/drawing/2014/main" id="{9CB23F57-EF5C-CE7C-6250-FAD80738B3B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42596" y="3371915"/>
            <a:ext cx="2560534" cy="2560534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D53580-39CF-B91E-F04C-82D4DB780E1B}"/>
              </a:ext>
            </a:extLst>
          </p:cNvPr>
          <p:cNvGrpSpPr/>
          <p:nvPr/>
        </p:nvGrpSpPr>
        <p:grpSpPr>
          <a:xfrm>
            <a:off x="2699573" y="2902231"/>
            <a:ext cx="5798382" cy="1053574"/>
            <a:chOff x="3803546" y="2667813"/>
            <a:chExt cx="5798382" cy="105357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1361BF-24AD-BD18-8407-3DD219FC341F}"/>
                </a:ext>
              </a:extLst>
            </p:cNvPr>
            <p:cNvSpPr txBox="1"/>
            <p:nvPr/>
          </p:nvSpPr>
          <p:spPr>
            <a:xfrm>
              <a:off x="3803546" y="3136612"/>
              <a:ext cx="57983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</a:rPr>
                <a:t>스마트 </a:t>
              </a:r>
              <a:r>
                <a:rPr lang="ko-KR" altLang="en-US" sz="3200" b="1" dirty="0" err="1">
                  <a:solidFill>
                    <a:schemeClr val="bg1"/>
                  </a:solidFill>
                </a:rPr>
                <a:t>컨트랙트</a:t>
              </a:r>
              <a:r>
                <a:rPr lang="ko-KR" altLang="en-US" sz="3200" b="1" dirty="0">
                  <a:solidFill>
                    <a:schemeClr val="bg1"/>
                  </a:solidFill>
                </a:rPr>
                <a:t> 보안의 중요성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763B768-27E0-8E24-0EBD-D6C0B8A35B2F}"/>
                </a:ext>
              </a:extLst>
            </p:cNvPr>
            <p:cNvSpPr txBox="1"/>
            <p:nvPr/>
          </p:nvSpPr>
          <p:spPr>
            <a:xfrm>
              <a:off x="3803546" y="2667813"/>
              <a:ext cx="8306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Part 1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242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E1815-DB90-C76F-2CC8-118D6BF2D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위쪽 모서리 1">
            <a:extLst>
              <a:ext uri="{FF2B5EF4-FFF2-40B4-BE49-F238E27FC236}">
                <a16:creationId xmlns:a16="http://schemas.microsoft.com/office/drawing/2014/main" id="{9B74D485-E51D-F2A0-0417-6A42B0A6A7DB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437775-FBB1-F6F2-F760-7B582E1F5ACF}"/>
              </a:ext>
            </a:extLst>
          </p:cNvPr>
          <p:cNvSpPr txBox="1"/>
          <p:nvPr/>
        </p:nvSpPr>
        <p:spPr>
          <a:xfrm>
            <a:off x="1159727" y="140060"/>
            <a:ext cx="3182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accent1">
                    <a:lumMod val="50000"/>
                  </a:schemeClr>
                </a:solidFill>
              </a:rPr>
              <a:t>스마트 </a:t>
            </a:r>
            <a:r>
              <a:rPr lang="ko-KR" altLang="en-US" sz="2000" b="1" spc="600" dirty="0" err="1">
                <a:solidFill>
                  <a:schemeClr val="accent1">
                    <a:lumMod val="50000"/>
                  </a:schemeClr>
                </a:solidFill>
              </a:rPr>
              <a:t>컨트랙트란</a:t>
            </a:r>
            <a:r>
              <a:rPr lang="en-US" altLang="ko-KR" sz="2000" b="1" spc="600" dirty="0">
                <a:solidFill>
                  <a:schemeClr val="accent1">
                    <a:lumMod val="50000"/>
                  </a:schemeClr>
                </a:solidFill>
              </a:rPr>
              <a:t>?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B34A06-FD56-94FA-20EF-D95D2F7CFA76}"/>
              </a:ext>
            </a:extLst>
          </p:cNvPr>
          <p:cNvSpPr txBox="1"/>
          <p:nvPr/>
        </p:nvSpPr>
        <p:spPr>
          <a:xfrm>
            <a:off x="1159727" y="518533"/>
            <a:ext cx="2114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스마트 </a:t>
            </a:r>
            <a:r>
              <a:rPr lang="ko-KR" altLang="en-US" sz="1100" b="1" dirty="0" err="1"/>
              <a:t>컨트랙트</a:t>
            </a:r>
            <a:r>
              <a:rPr lang="ko-KR" altLang="en-US" sz="1100" b="1" dirty="0"/>
              <a:t> 보안의 중요성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26A2A1-7988-D879-EF47-53C28016615F}"/>
              </a:ext>
            </a:extLst>
          </p:cNvPr>
          <p:cNvSpPr txBox="1"/>
          <p:nvPr/>
        </p:nvSpPr>
        <p:spPr>
          <a:xfrm>
            <a:off x="444544" y="175075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갈매기형 수장 5">
            <a:extLst>
              <a:ext uri="{FF2B5EF4-FFF2-40B4-BE49-F238E27FC236}">
                <a16:creationId xmlns:a16="http://schemas.microsoft.com/office/drawing/2014/main" id="{2C443115-6C32-1C27-9A7C-95DA47702E63}"/>
              </a:ext>
            </a:extLst>
          </p:cNvPr>
          <p:cNvSpPr/>
          <p:nvPr/>
        </p:nvSpPr>
        <p:spPr>
          <a:xfrm>
            <a:off x="7743824" y="3017585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갈매기형 수장 4">
            <a:extLst>
              <a:ext uri="{FF2B5EF4-FFF2-40B4-BE49-F238E27FC236}">
                <a16:creationId xmlns:a16="http://schemas.microsoft.com/office/drawing/2014/main" id="{C1E6ACCC-3B45-58E5-0F25-3BC4F217EBB1}"/>
              </a:ext>
            </a:extLst>
          </p:cNvPr>
          <p:cNvSpPr/>
          <p:nvPr/>
        </p:nvSpPr>
        <p:spPr>
          <a:xfrm>
            <a:off x="4105275" y="3017585"/>
            <a:ext cx="3933825" cy="1399868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오각형 3">
            <a:extLst>
              <a:ext uri="{FF2B5EF4-FFF2-40B4-BE49-F238E27FC236}">
                <a16:creationId xmlns:a16="http://schemas.microsoft.com/office/drawing/2014/main" id="{3092FBD0-294D-6F0F-1EF5-3A7D3673AAB3}"/>
              </a:ext>
            </a:extLst>
          </p:cNvPr>
          <p:cNvSpPr/>
          <p:nvPr/>
        </p:nvSpPr>
        <p:spPr>
          <a:xfrm>
            <a:off x="514350" y="3017585"/>
            <a:ext cx="3933825" cy="1399868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0E7207B9-9D82-0F63-7B71-42170F4A94C7}"/>
              </a:ext>
            </a:extLst>
          </p:cNvPr>
          <p:cNvSpPr/>
          <p:nvPr/>
        </p:nvSpPr>
        <p:spPr>
          <a:xfrm rot="5400000" flipV="1">
            <a:off x="9159480" y="1103073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5F1D2A-6AB0-7BA5-7A30-354E17DB7D8E}"/>
              </a:ext>
            </a:extLst>
          </p:cNvPr>
          <p:cNvSpPr txBox="1"/>
          <p:nvPr/>
        </p:nvSpPr>
        <p:spPr>
          <a:xfrm>
            <a:off x="8386306" y="2078515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제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>
                <a:solidFill>
                  <a:srgbClr val="FF0000"/>
                </a:solidFill>
              </a:rPr>
              <a:t>자 필요 없음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D33D64-CAD6-04AB-2119-581A55D317B1}"/>
              </a:ext>
            </a:extLst>
          </p:cNvPr>
          <p:cNvSpPr txBox="1"/>
          <p:nvPr/>
        </p:nvSpPr>
        <p:spPr>
          <a:xfrm>
            <a:off x="882980" y="3486686"/>
            <a:ext cx="2853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당사자 간 계약 작성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A31AB5-A033-4BFE-A417-27B2EFF43852}"/>
              </a:ext>
            </a:extLst>
          </p:cNvPr>
          <p:cNvSpPr txBox="1"/>
          <p:nvPr/>
        </p:nvSpPr>
        <p:spPr>
          <a:xfrm>
            <a:off x="4993648" y="3465002"/>
            <a:ext cx="1861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+mj-ea"/>
                <a:ea typeface="+mj-ea"/>
              </a:rPr>
              <a:t>계약 만족 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350E91-6287-1D9D-B4C5-01BC335D3896}"/>
              </a:ext>
            </a:extLst>
          </p:cNvPr>
          <p:cNvSpPr txBox="1"/>
          <p:nvPr/>
        </p:nvSpPr>
        <p:spPr>
          <a:xfrm>
            <a:off x="8664140" y="3465001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+mj-ea"/>
                <a:ea typeface="+mj-ea"/>
              </a:rPr>
              <a:t>자동으로 계약 이행</a:t>
            </a:r>
          </a:p>
        </p:txBody>
      </p:sp>
    </p:spTree>
    <p:extLst>
      <p:ext uri="{BB962C8B-B14F-4D97-AF65-F5344CB8AC3E}">
        <p14:creationId xmlns:p14="http://schemas.microsoft.com/office/powerpoint/2010/main" val="203149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94001-1004-DBFC-C418-320BF01AB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위쪽 모서리 1">
            <a:extLst>
              <a:ext uri="{FF2B5EF4-FFF2-40B4-BE49-F238E27FC236}">
                <a16:creationId xmlns:a16="http://schemas.microsoft.com/office/drawing/2014/main" id="{FCD16675-32A1-2EFC-7B5A-DF8006B661C2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42FF4F-807F-4454-28EB-1A9664840AA7}"/>
              </a:ext>
            </a:extLst>
          </p:cNvPr>
          <p:cNvSpPr txBox="1"/>
          <p:nvPr/>
        </p:nvSpPr>
        <p:spPr>
          <a:xfrm>
            <a:off x="1159727" y="140060"/>
            <a:ext cx="3316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accent1">
                    <a:lumMod val="50000"/>
                  </a:schemeClr>
                </a:solidFill>
              </a:rPr>
              <a:t>왜 보안이 중요한가</a:t>
            </a:r>
            <a:r>
              <a:rPr lang="en-US" altLang="ko-KR" sz="2000" b="1" spc="600" dirty="0">
                <a:solidFill>
                  <a:schemeClr val="accent1">
                    <a:lumMod val="50000"/>
                  </a:schemeClr>
                </a:solidFill>
              </a:rPr>
              <a:t>?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0133BC-FF16-28E4-4AFB-643E4460C6CE}"/>
              </a:ext>
            </a:extLst>
          </p:cNvPr>
          <p:cNvSpPr txBox="1"/>
          <p:nvPr/>
        </p:nvSpPr>
        <p:spPr>
          <a:xfrm>
            <a:off x="1159727" y="518533"/>
            <a:ext cx="2114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스마트 </a:t>
            </a:r>
            <a:r>
              <a:rPr lang="ko-KR" altLang="en-US" sz="1100" b="1" dirty="0" err="1"/>
              <a:t>컨트랙트</a:t>
            </a:r>
            <a:r>
              <a:rPr lang="ko-KR" altLang="en-US" sz="1100" b="1" dirty="0"/>
              <a:t> 보안의 중요성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993A1-33ED-0256-1982-ACE7D6AF62D3}"/>
              </a:ext>
            </a:extLst>
          </p:cNvPr>
          <p:cNvSpPr txBox="1"/>
          <p:nvPr/>
        </p:nvSpPr>
        <p:spPr>
          <a:xfrm>
            <a:off x="444544" y="175075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5">
            <a:extLst>
              <a:ext uri="{FF2B5EF4-FFF2-40B4-BE49-F238E27FC236}">
                <a16:creationId xmlns:a16="http://schemas.microsoft.com/office/drawing/2014/main" id="{C36AB72D-DB7C-7B4B-A9CB-D9820F79FDC9}"/>
              </a:ext>
            </a:extLst>
          </p:cNvPr>
          <p:cNvCxnSpPr/>
          <p:nvPr/>
        </p:nvCxnSpPr>
        <p:spPr>
          <a:xfrm>
            <a:off x="6098440" y="3152824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6">
            <a:extLst>
              <a:ext uri="{FF2B5EF4-FFF2-40B4-BE49-F238E27FC236}">
                <a16:creationId xmlns:a16="http://schemas.microsoft.com/office/drawing/2014/main" id="{CA2C7F03-0201-EF83-F51E-CAB7382B8CEB}"/>
              </a:ext>
            </a:extLst>
          </p:cNvPr>
          <p:cNvCxnSpPr/>
          <p:nvPr/>
        </p:nvCxnSpPr>
        <p:spPr>
          <a:xfrm flipH="1">
            <a:off x="4792403" y="4352990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7">
            <a:extLst>
              <a:ext uri="{FF2B5EF4-FFF2-40B4-BE49-F238E27FC236}">
                <a16:creationId xmlns:a16="http://schemas.microsoft.com/office/drawing/2014/main" id="{E3DB1E8E-CC53-6E30-13A7-4A198DAD170D}"/>
              </a:ext>
            </a:extLst>
          </p:cNvPr>
          <p:cNvCxnSpPr/>
          <p:nvPr/>
        </p:nvCxnSpPr>
        <p:spPr>
          <a:xfrm>
            <a:off x="6127464" y="4352987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A27E1B8E-880B-4256-7661-5F1A643E7D70}"/>
              </a:ext>
            </a:extLst>
          </p:cNvPr>
          <p:cNvSpPr/>
          <p:nvPr/>
        </p:nvSpPr>
        <p:spPr>
          <a:xfrm>
            <a:off x="3560349" y="4559345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AFCE636-1E6F-96B3-5474-8D40EF0E3ED3}"/>
              </a:ext>
            </a:extLst>
          </p:cNvPr>
          <p:cNvSpPr/>
          <p:nvPr/>
        </p:nvSpPr>
        <p:spPr>
          <a:xfrm>
            <a:off x="5216617" y="1403212"/>
            <a:ext cx="1758766" cy="17587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33B4E1B-984D-B101-4C4C-3E17C19D95B9}"/>
              </a:ext>
            </a:extLst>
          </p:cNvPr>
          <p:cNvSpPr/>
          <p:nvPr/>
        </p:nvSpPr>
        <p:spPr>
          <a:xfrm>
            <a:off x="6975383" y="4559345"/>
            <a:ext cx="1758766" cy="17587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C9953F-5CDE-28DB-0A75-B638F1B86C90}"/>
              </a:ext>
            </a:extLst>
          </p:cNvPr>
          <p:cNvSpPr txBox="1"/>
          <p:nvPr/>
        </p:nvSpPr>
        <p:spPr>
          <a:xfrm>
            <a:off x="5593298" y="201467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+mj-lt"/>
              </a:rPr>
              <a:t>보안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E50AE2-59A0-F5AD-B7DE-CC72A6EAF754}"/>
              </a:ext>
            </a:extLst>
          </p:cNvPr>
          <p:cNvSpPr txBox="1"/>
          <p:nvPr/>
        </p:nvSpPr>
        <p:spPr>
          <a:xfrm>
            <a:off x="3731846" y="515122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+mj-lt"/>
              </a:rPr>
              <a:t>투명성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FD78CB-A084-652F-F52E-D762EA9BC83A}"/>
              </a:ext>
            </a:extLst>
          </p:cNvPr>
          <p:cNvSpPr txBox="1"/>
          <p:nvPr/>
        </p:nvSpPr>
        <p:spPr>
          <a:xfrm>
            <a:off x="7146880" y="517806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+mj-lt"/>
              </a:rPr>
              <a:t>효율성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90DBE1-A2E6-78DA-DCC6-28437BCB602C}"/>
              </a:ext>
            </a:extLst>
          </p:cNvPr>
          <p:cNvSpPr txBox="1"/>
          <p:nvPr/>
        </p:nvSpPr>
        <p:spPr>
          <a:xfrm>
            <a:off x="299049" y="4259143"/>
            <a:ext cx="34932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이행 검증 시 문제점이 있으면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계약 취소됨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4B8621-B786-3C9A-A497-724B2E3C1AD2}"/>
              </a:ext>
            </a:extLst>
          </p:cNvPr>
          <p:cNvSpPr txBox="1"/>
          <p:nvPr/>
        </p:nvSpPr>
        <p:spPr>
          <a:xfrm>
            <a:off x="9144065" y="5238673"/>
            <a:ext cx="2225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자가 필요 없음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7D5D03-13E3-3B14-6573-DFCD611D5A45}"/>
              </a:ext>
            </a:extLst>
          </p:cNvPr>
          <p:cNvSpPr txBox="1"/>
          <p:nvPr/>
        </p:nvSpPr>
        <p:spPr>
          <a:xfrm>
            <a:off x="6377923" y="284370"/>
            <a:ext cx="55322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모든 노드가 공유함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=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조작하려면 모든 노드의 데이터를 조작해야 함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=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조작하기 어려움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45462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51764-EDD4-9E9F-A325-638054B06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위쪽 모서리 1">
            <a:extLst>
              <a:ext uri="{FF2B5EF4-FFF2-40B4-BE49-F238E27FC236}">
                <a16:creationId xmlns:a16="http://schemas.microsoft.com/office/drawing/2014/main" id="{19C2159C-0662-EA7D-C95A-DE962BF37CA3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DA51FA-EB22-1930-269B-CCE188E5F8E8}"/>
              </a:ext>
            </a:extLst>
          </p:cNvPr>
          <p:cNvSpPr txBox="1"/>
          <p:nvPr/>
        </p:nvSpPr>
        <p:spPr>
          <a:xfrm>
            <a:off x="1159727" y="140060"/>
            <a:ext cx="3316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accent1">
                    <a:lumMod val="50000"/>
                  </a:schemeClr>
                </a:solidFill>
              </a:rPr>
              <a:t>왜 보안이 중요한가</a:t>
            </a:r>
            <a:r>
              <a:rPr lang="en-US" altLang="ko-KR" sz="2000" b="1" spc="600" dirty="0">
                <a:solidFill>
                  <a:schemeClr val="accent1">
                    <a:lumMod val="50000"/>
                  </a:schemeClr>
                </a:solidFill>
              </a:rPr>
              <a:t>?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D4D29E-BA29-0D86-A34C-C1770119CB52}"/>
              </a:ext>
            </a:extLst>
          </p:cNvPr>
          <p:cNvSpPr txBox="1"/>
          <p:nvPr/>
        </p:nvSpPr>
        <p:spPr>
          <a:xfrm>
            <a:off x="1159727" y="518533"/>
            <a:ext cx="2114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스마트 </a:t>
            </a:r>
            <a:r>
              <a:rPr lang="ko-KR" altLang="en-US" sz="1100" b="1" dirty="0" err="1"/>
              <a:t>컨트랙트</a:t>
            </a:r>
            <a:r>
              <a:rPr lang="ko-KR" altLang="en-US" sz="1100" b="1" dirty="0"/>
              <a:t> 보안의 중요성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E67D93-FD45-2E9C-60D8-BFE699D2B3BF}"/>
              </a:ext>
            </a:extLst>
          </p:cNvPr>
          <p:cNvSpPr txBox="1"/>
          <p:nvPr/>
        </p:nvSpPr>
        <p:spPr>
          <a:xfrm>
            <a:off x="444544" y="175075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5">
            <a:extLst>
              <a:ext uri="{FF2B5EF4-FFF2-40B4-BE49-F238E27FC236}">
                <a16:creationId xmlns:a16="http://schemas.microsoft.com/office/drawing/2014/main" id="{21E7988D-0AA9-01EE-B1AD-FD6891609CB6}"/>
              </a:ext>
            </a:extLst>
          </p:cNvPr>
          <p:cNvCxnSpPr/>
          <p:nvPr/>
        </p:nvCxnSpPr>
        <p:spPr>
          <a:xfrm>
            <a:off x="6098440" y="3152824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6">
            <a:extLst>
              <a:ext uri="{FF2B5EF4-FFF2-40B4-BE49-F238E27FC236}">
                <a16:creationId xmlns:a16="http://schemas.microsoft.com/office/drawing/2014/main" id="{458DA4D1-42E8-055C-58AE-722E3980A3C5}"/>
              </a:ext>
            </a:extLst>
          </p:cNvPr>
          <p:cNvCxnSpPr/>
          <p:nvPr/>
        </p:nvCxnSpPr>
        <p:spPr>
          <a:xfrm flipH="1">
            <a:off x="4792403" y="4352990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7">
            <a:extLst>
              <a:ext uri="{FF2B5EF4-FFF2-40B4-BE49-F238E27FC236}">
                <a16:creationId xmlns:a16="http://schemas.microsoft.com/office/drawing/2014/main" id="{94E6DB14-90F6-8A09-37CA-A273E98A092E}"/>
              </a:ext>
            </a:extLst>
          </p:cNvPr>
          <p:cNvCxnSpPr/>
          <p:nvPr/>
        </p:nvCxnSpPr>
        <p:spPr>
          <a:xfrm>
            <a:off x="6127464" y="4352987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C8270B7A-422E-F6B2-4003-F5B35E46BB91}"/>
              </a:ext>
            </a:extLst>
          </p:cNvPr>
          <p:cNvSpPr/>
          <p:nvPr/>
        </p:nvSpPr>
        <p:spPr>
          <a:xfrm>
            <a:off x="3560349" y="4559345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015785C-436A-9F9F-CE2E-B24851A56C5A}"/>
              </a:ext>
            </a:extLst>
          </p:cNvPr>
          <p:cNvSpPr/>
          <p:nvPr/>
        </p:nvSpPr>
        <p:spPr>
          <a:xfrm>
            <a:off x="5216617" y="1403212"/>
            <a:ext cx="1758766" cy="17587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31DAC8C-1614-EDDE-A940-429BD14BA619}"/>
              </a:ext>
            </a:extLst>
          </p:cNvPr>
          <p:cNvSpPr/>
          <p:nvPr/>
        </p:nvSpPr>
        <p:spPr>
          <a:xfrm>
            <a:off x="6975383" y="4559345"/>
            <a:ext cx="1758766" cy="17587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7073E5-C063-360E-D84B-ED21D332E359}"/>
              </a:ext>
            </a:extLst>
          </p:cNvPr>
          <p:cNvSpPr txBox="1"/>
          <p:nvPr/>
        </p:nvSpPr>
        <p:spPr>
          <a:xfrm>
            <a:off x="5593298" y="201467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+mj-lt"/>
              </a:rPr>
              <a:t>보안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799E41-DB4F-BAC7-5AC0-4789410F7E5E}"/>
              </a:ext>
            </a:extLst>
          </p:cNvPr>
          <p:cNvSpPr txBox="1"/>
          <p:nvPr/>
        </p:nvSpPr>
        <p:spPr>
          <a:xfrm>
            <a:off x="3731846" y="515122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+mj-lt"/>
              </a:rPr>
              <a:t>투명성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DF7CAF-33E5-01FD-A6DF-09824198D0C6}"/>
              </a:ext>
            </a:extLst>
          </p:cNvPr>
          <p:cNvSpPr txBox="1"/>
          <p:nvPr/>
        </p:nvSpPr>
        <p:spPr>
          <a:xfrm>
            <a:off x="7146880" y="517806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+mj-lt"/>
              </a:rPr>
              <a:t>효율성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5C133C-439E-C73D-2AA5-1E500F702B96}"/>
              </a:ext>
            </a:extLst>
          </p:cNvPr>
          <p:cNvSpPr txBox="1"/>
          <p:nvPr/>
        </p:nvSpPr>
        <p:spPr>
          <a:xfrm>
            <a:off x="299049" y="4259143"/>
            <a:ext cx="34932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이행 검증 시 문제점이 있으면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계약 취소됨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D25DD8-571B-87F3-81C7-EA1CEEAD6426}"/>
              </a:ext>
            </a:extLst>
          </p:cNvPr>
          <p:cNvSpPr txBox="1"/>
          <p:nvPr/>
        </p:nvSpPr>
        <p:spPr>
          <a:xfrm>
            <a:off x="9144065" y="5238673"/>
            <a:ext cx="2225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자가 필요 없음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FF3F72-0EC4-98FF-17E2-16DE1A65630C}"/>
              </a:ext>
            </a:extLst>
          </p:cNvPr>
          <p:cNvSpPr txBox="1"/>
          <p:nvPr/>
        </p:nvSpPr>
        <p:spPr>
          <a:xfrm>
            <a:off x="6377923" y="284370"/>
            <a:ext cx="55322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모든 노드가 공유함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=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조작하려면 모든 노드의 데이터를 조작해야 함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=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조작하기 어려움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EE11EF-59FC-6876-0CFE-E4268B2ED653}"/>
              </a:ext>
            </a:extLst>
          </p:cNvPr>
          <p:cNvSpPr txBox="1"/>
          <p:nvPr/>
        </p:nvSpPr>
        <p:spPr>
          <a:xfrm>
            <a:off x="7399413" y="1503070"/>
            <a:ext cx="42370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solidFill>
                  <a:srgbClr val="FF0000"/>
                </a:solidFill>
              </a:rPr>
              <a:t>한번 배포되면</a:t>
            </a:r>
            <a:endParaRPr kumimoji="1" lang="en-US" altLang="ko-KR" sz="2000" dirty="0">
              <a:solidFill>
                <a:srgbClr val="FF0000"/>
              </a:solidFill>
            </a:endParaRPr>
          </a:p>
          <a:p>
            <a:r>
              <a:rPr kumimoji="1" lang="ko-KR" altLang="en-US" sz="2000" dirty="0">
                <a:solidFill>
                  <a:srgbClr val="FF0000"/>
                </a:solidFill>
              </a:rPr>
              <a:t>수정도 불가</a:t>
            </a:r>
            <a:r>
              <a:rPr kumimoji="1" lang="en-US" altLang="ko-KR" sz="2000" dirty="0">
                <a:solidFill>
                  <a:srgbClr val="FF0000"/>
                </a:solidFill>
              </a:rPr>
              <a:t>,</a:t>
            </a:r>
            <a:r>
              <a:rPr kumimoji="1" lang="ko-KR" altLang="en-US" sz="2000" dirty="0">
                <a:solidFill>
                  <a:srgbClr val="FF0000"/>
                </a:solidFill>
              </a:rPr>
              <a:t> 삭제도 불가</a:t>
            </a:r>
            <a:endParaRPr kumimoji="1" lang="en-US" altLang="ko-KR" sz="2000" dirty="0">
              <a:solidFill>
                <a:srgbClr val="FF0000"/>
              </a:solidFill>
            </a:endParaRPr>
          </a:p>
          <a:p>
            <a:r>
              <a:rPr kumimoji="1" lang="en-US" altLang="ko-KR" sz="2000" dirty="0">
                <a:solidFill>
                  <a:srgbClr val="FF0000"/>
                </a:solidFill>
              </a:rPr>
              <a:t>=</a:t>
            </a:r>
            <a:r>
              <a:rPr kumimoji="1" lang="ko-KR" altLang="en-US" sz="2000" dirty="0">
                <a:solidFill>
                  <a:srgbClr val="FF0000"/>
                </a:solidFill>
              </a:rPr>
              <a:t> 코드에 작은 실수 하나만 있어도</a:t>
            </a:r>
            <a:endParaRPr kumimoji="1" lang="en-US" altLang="ko-KR" sz="2000" dirty="0">
              <a:solidFill>
                <a:srgbClr val="FF0000"/>
              </a:solidFill>
            </a:endParaRPr>
          </a:p>
          <a:p>
            <a:r>
              <a:rPr kumimoji="1" lang="ko-KR" altLang="en-US" sz="2000" dirty="0">
                <a:solidFill>
                  <a:srgbClr val="FF0000"/>
                </a:solidFill>
              </a:rPr>
              <a:t>   수십억 원의 피해로 이어질 수 있음</a:t>
            </a:r>
          </a:p>
        </p:txBody>
      </p:sp>
    </p:spTree>
    <p:extLst>
      <p:ext uri="{BB962C8B-B14F-4D97-AF65-F5344CB8AC3E}">
        <p14:creationId xmlns:p14="http://schemas.microsoft.com/office/powerpoint/2010/main" val="477229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E9079-0228-5BB3-6D0B-E6607AF4D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위쪽 모서리 1">
            <a:extLst>
              <a:ext uri="{FF2B5EF4-FFF2-40B4-BE49-F238E27FC236}">
                <a16:creationId xmlns:a16="http://schemas.microsoft.com/office/drawing/2014/main" id="{E6A11DFB-C1E6-0414-6862-9AF7BDD8EADB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AF6898-059B-C938-728F-953714EA5CCD}"/>
              </a:ext>
            </a:extLst>
          </p:cNvPr>
          <p:cNvSpPr txBox="1"/>
          <p:nvPr/>
        </p:nvSpPr>
        <p:spPr>
          <a:xfrm>
            <a:off x="1159727" y="140060"/>
            <a:ext cx="4724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accent1">
                    <a:lumMod val="50000"/>
                  </a:schemeClr>
                </a:solidFill>
              </a:rPr>
              <a:t>실제 사건</a:t>
            </a:r>
            <a:r>
              <a:rPr lang="en-US" altLang="ko-KR" sz="2000" b="1" spc="6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" altLang="ko-KR" sz="2000" b="1" spc="600" dirty="0">
                <a:solidFill>
                  <a:schemeClr val="accent1">
                    <a:lumMod val="50000"/>
                  </a:schemeClr>
                </a:solidFill>
              </a:rPr>
              <a:t>DAO </a:t>
            </a:r>
            <a:r>
              <a:rPr lang="ko-KR" altLang="en-US" sz="2000" b="1" spc="600" dirty="0">
                <a:solidFill>
                  <a:schemeClr val="accent1">
                    <a:lumMod val="50000"/>
                  </a:schemeClr>
                </a:solidFill>
              </a:rPr>
              <a:t>해킹 </a:t>
            </a:r>
            <a:r>
              <a:rPr lang="en-US" altLang="ko-KR" sz="2000" b="1" spc="600" dirty="0">
                <a:solidFill>
                  <a:schemeClr val="accent1">
                    <a:lumMod val="50000"/>
                  </a:schemeClr>
                </a:solidFill>
              </a:rPr>
              <a:t>(2016)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DE4BDC-F38A-8A57-FB16-F7061E4D1C41}"/>
              </a:ext>
            </a:extLst>
          </p:cNvPr>
          <p:cNvSpPr txBox="1"/>
          <p:nvPr/>
        </p:nvSpPr>
        <p:spPr>
          <a:xfrm>
            <a:off x="1159727" y="518533"/>
            <a:ext cx="2114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스마트 </a:t>
            </a:r>
            <a:r>
              <a:rPr lang="ko-KR" altLang="en-US" sz="1100" b="1" dirty="0" err="1"/>
              <a:t>컨트랙트</a:t>
            </a:r>
            <a:r>
              <a:rPr lang="ko-KR" altLang="en-US" sz="1100" b="1" dirty="0"/>
              <a:t> 보안의 중요성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DE915F-D692-CB99-1853-61EF7901950F}"/>
              </a:ext>
            </a:extLst>
          </p:cNvPr>
          <p:cNvSpPr txBox="1"/>
          <p:nvPr/>
        </p:nvSpPr>
        <p:spPr>
          <a:xfrm>
            <a:off x="444544" y="175075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BC466D-0663-A9EA-3257-09B939DBB8AD}"/>
              </a:ext>
            </a:extLst>
          </p:cNvPr>
          <p:cNvSpPr/>
          <p:nvPr/>
        </p:nvSpPr>
        <p:spPr>
          <a:xfrm>
            <a:off x="771968" y="1158616"/>
            <a:ext cx="10648064" cy="51808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The DAO </a:t>
            </a:r>
            <a:r>
              <a:rPr lang="ko-KR" altLang="en-US" sz="2400" b="1" dirty="0">
                <a:solidFill>
                  <a:schemeClr val="tx1"/>
                </a:solidFill>
              </a:rPr>
              <a:t>해킹 사건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개발자들이 </a:t>
            </a:r>
            <a:r>
              <a:rPr lang="ko-KR" altLang="en-US" dirty="0" err="1">
                <a:solidFill>
                  <a:schemeClr val="tx1"/>
                </a:solidFill>
              </a:rPr>
              <a:t>이더리움</a:t>
            </a:r>
            <a:r>
              <a:rPr lang="ko-KR" altLang="en-US" dirty="0">
                <a:solidFill>
                  <a:schemeClr val="tx1"/>
                </a:solidFill>
              </a:rPr>
              <a:t> 위에서 스마트 </a:t>
            </a:r>
            <a:r>
              <a:rPr lang="ko-KR" altLang="en-US" dirty="0" err="1">
                <a:solidFill>
                  <a:schemeClr val="tx1"/>
                </a:solidFill>
              </a:rPr>
              <a:t>컨트랙트를</a:t>
            </a:r>
            <a:r>
              <a:rPr lang="ko-KR" altLang="en-US" dirty="0">
                <a:solidFill>
                  <a:schemeClr val="tx1"/>
                </a:solidFill>
              </a:rPr>
              <a:t> 작성하고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조직을 만듦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이 조직의 경영에 참여할 수 있는 권한인 토큰</a:t>
            </a:r>
            <a:r>
              <a:rPr lang="en-US" altLang="ko-KR" dirty="0">
                <a:solidFill>
                  <a:schemeClr val="tx1"/>
                </a:solidFill>
              </a:rPr>
              <a:t>(DAO token)</a:t>
            </a:r>
            <a:r>
              <a:rPr lang="ko-KR" altLang="en-US" dirty="0">
                <a:solidFill>
                  <a:schemeClr val="tx1"/>
                </a:solidFill>
              </a:rPr>
              <a:t>을 발행해서 판매하고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조직 자금 마련함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투자자 입장에서 </a:t>
            </a:r>
            <a:r>
              <a:rPr lang="ko-KR" altLang="en-US" dirty="0" err="1">
                <a:solidFill>
                  <a:schemeClr val="tx1"/>
                </a:solidFill>
              </a:rPr>
              <a:t>이더를</a:t>
            </a:r>
            <a:r>
              <a:rPr lang="ko-KR" altLang="en-US" dirty="0">
                <a:solidFill>
                  <a:schemeClr val="tx1"/>
                </a:solidFill>
              </a:rPr>
              <a:t> 주고 토큰을 받는 방식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여기서 사용할 수 있는 기능 중 하나가 </a:t>
            </a:r>
            <a:r>
              <a:rPr lang="ko-KR" altLang="en-US" dirty="0" err="1">
                <a:solidFill>
                  <a:schemeClr val="tx1"/>
                </a:solidFill>
              </a:rPr>
              <a:t>이더를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환불받는</a:t>
            </a:r>
            <a:r>
              <a:rPr lang="ko-KR" altLang="en-US" dirty="0">
                <a:solidFill>
                  <a:schemeClr val="tx1"/>
                </a:solidFill>
              </a:rPr>
              <a:t> 기능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해커는 환불신청</a:t>
            </a:r>
            <a:r>
              <a:rPr lang="en-US" altLang="ko-KR" dirty="0">
                <a:solidFill>
                  <a:schemeClr val="tx1"/>
                </a:solidFill>
              </a:rPr>
              <a:t>(split)</a:t>
            </a:r>
            <a:r>
              <a:rPr lang="ko-KR" altLang="en-US" dirty="0">
                <a:solidFill>
                  <a:schemeClr val="tx1"/>
                </a:solidFill>
              </a:rPr>
              <a:t>해서 </a:t>
            </a:r>
            <a:r>
              <a:rPr lang="ko-KR" altLang="en-US" dirty="0" err="1">
                <a:solidFill>
                  <a:schemeClr val="tx1"/>
                </a:solidFill>
              </a:rPr>
              <a:t>이더를</a:t>
            </a:r>
            <a:r>
              <a:rPr lang="ko-KR" altLang="en-US" dirty="0">
                <a:solidFill>
                  <a:schemeClr val="tx1"/>
                </a:solidFill>
              </a:rPr>
              <a:t> 먼저 받고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토큰을 주기 전에 </a:t>
            </a:r>
            <a:r>
              <a:rPr lang="ko-KR" altLang="en-US" dirty="0" err="1">
                <a:solidFill>
                  <a:schemeClr val="tx1"/>
                </a:solidFill>
              </a:rPr>
              <a:t>이더를</a:t>
            </a:r>
            <a:r>
              <a:rPr lang="ko-KR" altLang="en-US" dirty="0">
                <a:solidFill>
                  <a:schemeClr val="tx1"/>
                </a:solidFill>
              </a:rPr>
              <a:t> 다시 </a:t>
            </a:r>
            <a:r>
              <a:rPr lang="ko-KR" altLang="en-US" dirty="0" err="1">
                <a:solidFill>
                  <a:schemeClr val="tx1"/>
                </a:solidFill>
              </a:rPr>
              <a:t>환불받는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무제한 환불 공격으로 해킹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당시 가치로 약 </a:t>
            </a:r>
            <a:r>
              <a:rPr lang="en-US" altLang="ko-KR" dirty="0">
                <a:solidFill>
                  <a:schemeClr val="tx1"/>
                </a:solidFill>
              </a:rPr>
              <a:t>750</a:t>
            </a:r>
            <a:r>
              <a:rPr lang="ko-KR" altLang="en-US" dirty="0">
                <a:solidFill>
                  <a:schemeClr val="tx1"/>
                </a:solidFill>
              </a:rPr>
              <a:t>억 원 해킹됨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3114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오래된, 비, 일이(가) 표시된 사진&#10;&#10;자동 생성된 설명">
            <a:extLst>
              <a:ext uri="{FF2B5EF4-FFF2-40B4-BE49-F238E27FC236}">
                <a16:creationId xmlns:a16="http://schemas.microsoft.com/office/drawing/2014/main" id="{7DF18279-550F-9EA1-3EF9-11CCBF6C38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C6702EF-D857-B446-2E6B-F2DDC245C9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724577-FA17-E45D-4684-71FF5A987DEE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래픽 7" descr="가로줄로 채워진 원">
            <a:extLst>
              <a:ext uri="{FF2B5EF4-FFF2-40B4-BE49-F238E27FC236}">
                <a16:creationId xmlns:a16="http://schemas.microsoft.com/office/drawing/2014/main" id="{11F67D44-0D5A-3620-F513-E16E548EEB2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315" y="1438508"/>
            <a:ext cx="2202381" cy="2202381"/>
          </a:xfrm>
          <a:prstGeom prst="rect">
            <a:avLst/>
          </a:prstGeom>
        </p:spPr>
      </p:pic>
      <p:pic>
        <p:nvPicPr>
          <p:cNvPr id="9" name="그래픽 8" descr="가로줄로 채워진 원">
            <a:extLst>
              <a:ext uri="{FF2B5EF4-FFF2-40B4-BE49-F238E27FC236}">
                <a16:creationId xmlns:a16="http://schemas.microsoft.com/office/drawing/2014/main" id="{038AA26E-3124-F044-ECE6-F984F6313ED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42596" y="3371915"/>
            <a:ext cx="2560534" cy="256053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1B8A28AF-E8AA-5BA7-2BEB-AE10C01D07AD}"/>
              </a:ext>
            </a:extLst>
          </p:cNvPr>
          <p:cNvGrpSpPr/>
          <p:nvPr/>
        </p:nvGrpSpPr>
        <p:grpSpPr>
          <a:xfrm>
            <a:off x="2699573" y="2902231"/>
            <a:ext cx="6915676" cy="1053574"/>
            <a:chOff x="3803546" y="2667813"/>
            <a:chExt cx="6915676" cy="105357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B310FAF-D79A-1E66-98CB-451B8ED76947}"/>
                </a:ext>
              </a:extLst>
            </p:cNvPr>
            <p:cNvSpPr txBox="1"/>
            <p:nvPr/>
          </p:nvSpPr>
          <p:spPr>
            <a:xfrm>
              <a:off x="3803546" y="3136612"/>
              <a:ext cx="69156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</a:rPr>
                <a:t>재진입 공격 실습</a:t>
              </a:r>
              <a:r>
                <a:rPr lang="en-US" altLang="ko-KR" sz="3200" b="1" dirty="0">
                  <a:solidFill>
                    <a:schemeClr val="bg1"/>
                  </a:solidFill>
                </a:rPr>
                <a:t>: </a:t>
              </a:r>
              <a:r>
                <a:rPr lang="ko-KR" altLang="en-US" sz="3200" b="1" dirty="0">
                  <a:solidFill>
                    <a:schemeClr val="bg1"/>
                  </a:solidFill>
                </a:rPr>
                <a:t>취약 </a:t>
              </a:r>
              <a:r>
                <a:rPr lang="ko-KR" altLang="en-US" sz="3200" b="1" dirty="0" err="1">
                  <a:solidFill>
                    <a:schemeClr val="bg1"/>
                  </a:solidFill>
                </a:rPr>
                <a:t>컨트랙트</a:t>
              </a:r>
              <a:r>
                <a:rPr lang="ko-KR" altLang="en-US" sz="3200" b="1" dirty="0">
                  <a:solidFill>
                    <a:schemeClr val="bg1"/>
                  </a:solidFill>
                </a:rPr>
                <a:t> 분석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48BB07-DBE7-2268-641A-96249AFE07C2}"/>
                </a:ext>
              </a:extLst>
            </p:cNvPr>
            <p:cNvSpPr txBox="1"/>
            <p:nvPr/>
          </p:nvSpPr>
          <p:spPr>
            <a:xfrm>
              <a:off x="3803546" y="2667813"/>
              <a:ext cx="8691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Part 2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457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51BD8-3C4A-C8D7-B544-7041A6462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위쪽 모서리 1">
            <a:extLst>
              <a:ext uri="{FF2B5EF4-FFF2-40B4-BE49-F238E27FC236}">
                <a16:creationId xmlns:a16="http://schemas.microsoft.com/office/drawing/2014/main" id="{D2D93F6E-45A6-39CC-8407-2BC3C92BE602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433ADC-1835-C432-3962-27A08922A76F}"/>
              </a:ext>
            </a:extLst>
          </p:cNvPr>
          <p:cNvSpPr txBox="1"/>
          <p:nvPr/>
        </p:nvSpPr>
        <p:spPr>
          <a:xfrm>
            <a:off x="1159727" y="140060"/>
            <a:ext cx="4317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accent1">
                    <a:lumMod val="50000"/>
                  </a:schemeClr>
                </a:solidFill>
              </a:rPr>
              <a:t>어떻게 공격이 가능했는가</a:t>
            </a:r>
            <a:r>
              <a:rPr lang="en-US" altLang="ko-KR" sz="2000" b="1" spc="600" dirty="0">
                <a:solidFill>
                  <a:schemeClr val="accent1">
                    <a:lumMod val="50000"/>
                  </a:schemeClr>
                </a:solidFill>
              </a:rPr>
              <a:t>?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CEBDC2-3F90-AD43-535B-EA5BFF6E45BB}"/>
              </a:ext>
            </a:extLst>
          </p:cNvPr>
          <p:cNvSpPr txBox="1"/>
          <p:nvPr/>
        </p:nvSpPr>
        <p:spPr>
          <a:xfrm>
            <a:off x="1159727" y="518533"/>
            <a:ext cx="2499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재진입 공격 실습</a:t>
            </a:r>
            <a:r>
              <a:rPr lang="en-US" altLang="ko-KR" sz="1100" b="1" dirty="0"/>
              <a:t>: </a:t>
            </a:r>
            <a:r>
              <a:rPr lang="ko-KR" altLang="en-US" sz="1100" b="1" dirty="0"/>
              <a:t>취약 </a:t>
            </a:r>
            <a:r>
              <a:rPr lang="ko-KR" altLang="en-US" sz="1100" b="1" dirty="0" err="1"/>
              <a:t>컨트랙트</a:t>
            </a:r>
            <a:r>
              <a:rPr lang="ko-KR" altLang="en-US" sz="1100" b="1" dirty="0"/>
              <a:t> 분석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414758-BB40-F368-02CB-D792D2298414}"/>
              </a:ext>
            </a:extLst>
          </p:cNvPr>
          <p:cNvSpPr txBox="1"/>
          <p:nvPr/>
        </p:nvSpPr>
        <p:spPr>
          <a:xfrm>
            <a:off x="444544" y="175075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65BD329-54E6-E231-C62F-C71EA4228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35" y="1122929"/>
            <a:ext cx="5460465" cy="542500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8BDF6C-5EE1-31D4-8E78-0798C4D0064F}"/>
              </a:ext>
            </a:extLst>
          </p:cNvPr>
          <p:cNvSpPr/>
          <p:nvPr/>
        </p:nvSpPr>
        <p:spPr>
          <a:xfrm>
            <a:off x="1283110" y="4114800"/>
            <a:ext cx="4572000" cy="1474839"/>
          </a:xfrm>
          <a:prstGeom prst="rect">
            <a:avLst/>
          </a:prstGeom>
          <a:noFill/>
          <a:ln w="825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9E341D-E4BA-C5A0-7488-2F750B79E6A4}"/>
              </a:ext>
            </a:extLst>
          </p:cNvPr>
          <p:cNvSpPr txBox="1"/>
          <p:nvPr/>
        </p:nvSpPr>
        <p:spPr>
          <a:xfrm>
            <a:off x="6497067" y="4375165"/>
            <a:ext cx="50593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/>
              <a:t>출금을 한 후에</a:t>
            </a:r>
            <a:endParaRPr kumimoji="1" lang="en-US" altLang="ko-KR" sz="2800" dirty="0"/>
          </a:p>
          <a:p>
            <a:r>
              <a:rPr kumimoji="1" lang="ko-KR" altLang="en-US" sz="2800" dirty="0"/>
              <a:t>남은 금액 </a:t>
            </a:r>
            <a:r>
              <a:rPr kumimoji="1" lang="en-US" altLang="ko-KR" sz="2800" dirty="0"/>
              <a:t>balance</a:t>
            </a:r>
            <a:r>
              <a:rPr kumimoji="1" lang="ko-KR" altLang="en-US" sz="2800" dirty="0" err="1"/>
              <a:t>를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0</a:t>
            </a:r>
            <a:r>
              <a:rPr kumimoji="1" lang="ko-KR" altLang="en-US" sz="2800" dirty="0" err="1"/>
              <a:t>으로</a:t>
            </a:r>
            <a:r>
              <a:rPr kumimoji="1" lang="ko-KR" altLang="en-US" sz="2800" dirty="0"/>
              <a:t> 조정</a:t>
            </a:r>
            <a:endParaRPr kumimoji="1" lang="en-US" altLang="ko-KR" sz="2800" dirty="0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264E9279-C0F9-6580-121C-DD891BE13E34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 flipV="1">
            <a:off x="5855110" y="4852219"/>
            <a:ext cx="641957" cy="1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348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230227_B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43C49"/>
      </a:accent1>
      <a:accent2>
        <a:srgbClr val="0273A9"/>
      </a:accent2>
      <a:accent3>
        <a:srgbClr val="5AB2D7"/>
      </a:accent3>
      <a:accent4>
        <a:srgbClr val="F0E8DE"/>
      </a:accent4>
      <a:accent5>
        <a:srgbClr val="919693"/>
      </a:accent5>
      <a:accent6>
        <a:srgbClr val="6C7A84"/>
      </a:accent6>
      <a:hlink>
        <a:srgbClr val="262626"/>
      </a:hlink>
      <a:folHlink>
        <a:srgbClr val="262626"/>
      </a:folHlink>
    </a:clrScheme>
    <a:fontScheme name="Pretendard Black_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82550">
          <a:solidFill>
            <a:srgbClr val="FF0000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</TotalTime>
  <Words>867</Words>
  <Application>Microsoft Macintosh PowerPoint</Application>
  <PresentationFormat>와이드스크린</PresentationFormat>
  <Paragraphs>167</Paragraphs>
  <Slides>18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Malgun Gothic</vt:lpstr>
      <vt:lpstr>Malgun Gothic</vt:lpstr>
      <vt:lpstr>Pretendard</vt:lpstr>
      <vt:lpstr>Pretendard Black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임수지(경영학부)</cp:lastModifiedBy>
  <cp:revision>25</cp:revision>
  <dcterms:created xsi:type="dcterms:W3CDTF">2023-02-13T04:30:31Z</dcterms:created>
  <dcterms:modified xsi:type="dcterms:W3CDTF">2025-04-01T10:08:47Z</dcterms:modified>
</cp:coreProperties>
</file>