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8" r:id="rId6"/>
    <p:sldId id="265" r:id="rId7"/>
    <p:sldId id="273" r:id="rId8"/>
    <p:sldId id="275" r:id="rId9"/>
    <p:sldId id="274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50120-4A4F-5FFB-5371-30FF7247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F062B-F701-4630-96BC-C35905C2C4E1}" type="datetimeFigureOut">
              <a:rPr lang="en-US"/>
              <a:pPr>
                <a:defRPr/>
              </a:pPr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EC65-AAA0-1DE5-1B7B-DE08D901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D34A4-1344-61F1-2518-048EE3E6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788A6-D3A6-4C18-B92F-AE12F4086E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46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AA076-1CA3-DB46-226E-B43A6195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98F54-41B2-4931-AA54-FA604B980E4E}" type="datetimeFigureOut">
              <a:rPr lang="en-US"/>
              <a:pPr>
                <a:defRPr/>
              </a:pPr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5707-46C3-269E-1B5B-F33F0256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C550-FC9E-F828-36DC-23592AF6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CE13F-9EC8-49FE-B8DC-62C5908D0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74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6D1DB-6AA5-6AAC-8D1E-70FC313B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6AF98-060D-436E-83EF-508150EF0CF1}" type="datetimeFigureOut">
              <a:rPr lang="en-US"/>
              <a:pPr>
                <a:defRPr/>
              </a:pPr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4A874-D0A5-E2CF-3FE5-7DCB711F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02D2D-AF6C-791C-5F87-BADB5C3E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A5110-CD90-43AE-BE30-118AF03A59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48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9376C-2F92-F9A4-64F3-91249517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A6910-BDCB-4418-9A43-331916CBCC5A}" type="datetimeFigureOut">
              <a:rPr lang="en-US"/>
              <a:pPr>
                <a:defRPr/>
              </a:pPr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5B52B-DCAF-4869-03E4-43936652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313D0-926A-C392-AD46-6A9337BD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4FB17-584E-4B51-9366-45AEFF66C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53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36DCD-224A-299E-A3EA-FC7D3551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22FD0-779A-49DB-AC30-C301F2B323AF}" type="datetimeFigureOut">
              <a:rPr lang="en-US"/>
              <a:pPr>
                <a:defRPr/>
              </a:pPr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95182-6F31-E87C-CD44-1833A0A0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B64D4-9382-188B-ADA2-A9E4C003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D4CC3-3489-46A6-BE67-572CD4AE22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71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2395D1E-9519-8D96-8E23-9C6870BC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2CF94-F915-4C31-9A28-56F20FEC320C}" type="datetimeFigureOut">
              <a:rPr lang="en-US"/>
              <a:pPr>
                <a:defRPr/>
              </a:pPr>
              <a:t>12/20/2024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999077-6085-9440-66CF-1B30A7B8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33898D-821B-E7AC-DF00-5D73FE23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4742A-A83B-4083-BABE-0FC9E17F9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13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BB93BE-62A5-B568-975C-8DA186B9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3DA0F-6C27-4C0E-8554-F853CBADDE69}" type="datetimeFigureOut">
              <a:rPr lang="en-US"/>
              <a:pPr>
                <a:defRPr/>
              </a:pPr>
              <a:t>12/20/2024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C614CCE-9021-8872-C86D-F501980A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02C24A3-68CC-B1FC-EF80-DAF7E07C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782FA-4C5E-4143-B79D-FE05209A44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05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6F51FC2-2510-EB22-AE5E-FC2BDF51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3DE0F-194E-4FA7-AB0B-496EBBA9B72F}" type="datetimeFigureOut">
              <a:rPr lang="en-US"/>
              <a:pPr>
                <a:defRPr/>
              </a:pPr>
              <a:t>12/20/2024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679C3A-340B-527D-65B4-2A4C1ED4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42146C-066B-DCF0-69A9-6DD29E28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99F19-743E-4328-B2C7-BF322D1E8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74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177C1D-CA3F-C97D-C4C1-9D75935B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D4740-9F6C-418F-A2C9-B2E11702A935}" type="datetimeFigureOut">
              <a:rPr lang="en-US"/>
              <a:pPr>
                <a:defRPr/>
              </a:pPr>
              <a:t>12/20/2024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A74161A-9481-0FAD-C138-451904D1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EE2C7F-8B9E-D388-A10B-6DB9B73D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5B7EB-59F2-4D23-8AA5-E5AECADD73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9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034CCD-0C6B-1A41-C1EB-AC12BF88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46DFA-9310-461A-82FA-65CD4DCB901C}" type="datetimeFigureOut">
              <a:rPr lang="en-US"/>
              <a:pPr>
                <a:defRPr/>
              </a:pPr>
              <a:t>12/20/2024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10342F-23C4-1978-D6A7-02C5128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99124C-4213-C532-6D66-FDEF471D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6A31C-4DC8-40E1-9CA6-396BB3DC11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60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FF0543-BB76-5FED-934A-F00AFD36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1CC80-0DC6-48CD-9BEC-86E5258ACEA7}" type="datetimeFigureOut">
              <a:rPr lang="en-US"/>
              <a:pPr>
                <a:defRPr/>
              </a:pPr>
              <a:t>12/20/2024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786C8FB-43EC-547C-3175-1DD8A98B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FFF160-AED1-269F-F97C-0F9D12B4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FA695-A7FC-4610-8E0C-BF56ECBB48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81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CDCFDED-6ADE-A2BD-E418-839DE058B6D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1F1E1D-623C-B3B2-1C4C-52B6661941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CC0A1-65F0-A037-14AA-CD9128BBC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4FA368-9272-4C16-9C0B-4EA47CB9F2CD}" type="datetimeFigureOut">
              <a:rPr lang="en-US"/>
              <a:pPr>
                <a:defRPr/>
              </a:pPr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FB54D-3465-EB72-A8BD-0B156D1EC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E74A-721F-B042-77F3-731343CB2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EBF8FA0-B43D-42AA-929E-771744D583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" TargetMode="External"/><Relationship Id="rId2" Type="http://schemas.openxmlformats.org/officeDocument/2006/relationships/hyperlink" Target="https://developer.mozilla.org/en-US/docs/Web/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API/Document_Object_Model" TargetMode="External"/><Relationship Id="rId4" Type="http://schemas.openxmlformats.org/officeDocument/2006/relationships/hyperlink" Target="https://developer.mozilla.org/en-US/docs/Web/JavaScri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>
            <a:extLst>
              <a:ext uri="{FF2B5EF4-FFF2-40B4-BE49-F238E27FC236}">
                <a16:creationId xmlns:a16="http://schemas.microsoft.com/office/drawing/2014/main" id="{172AA6D7-8BE4-96F4-DC45-F169B068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21162"/>
          </a:xfrm>
        </p:spPr>
        <p:txBody>
          <a:bodyPr/>
          <a:lstStyle/>
          <a:p>
            <a:pPr eaLnBrk="1" hangingPunct="1"/>
            <a:br>
              <a:rPr lang="en-US" altLang="en-US" sz="2000" dirty="0"/>
            </a:br>
            <a:r>
              <a:rPr lang="en-US" altLang="en-US" sz="2000" dirty="0"/>
              <a:t>                   </a:t>
            </a:r>
            <a:r>
              <a:rPr lang="en-US" altLang="en-US" sz="1800" dirty="0"/>
              <a:t>Department of Computer Science Engineering &amp; Engineering</a:t>
            </a:r>
            <a:br>
              <a:rPr lang="en-US" altLang="en-US" sz="1800" dirty="0"/>
            </a:br>
            <a:br>
              <a:rPr lang="en-US" altLang="en-US" sz="18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400" b="1" dirty="0"/>
              <a:t> Mini Project Presentation (KCS-554)</a:t>
            </a:r>
            <a:br>
              <a:rPr lang="en-US" altLang="en-US" sz="2400" dirty="0"/>
            </a:br>
            <a:r>
              <a:rPr lang="en-US" altLang="en-US" sz="2400" dirty="0"/>
              <a:t>On </a:t>
            </a:r>
            <a:br>
              <a:rPr lang="en-US" altLang="en-US" sz="3200" dirty="0"/>
            </a:br>
            <a:r>
              <a:rPr lang="en-US" altLang="en-US" sz="3200" dirty="0">
                <a:solidFill>
                  <a:srgbClr val="FF0000"/>
                </a:solidFill>
              </a:rPr>
              <a:t>“ </a:t>
            </a:r>
            <a:r>
              <a:rPr lang="en-US" altLang="en-US" sz="3200" b="1" dirty="0" err="1">
                <a:solidFill>
                  <a:srgbClr val="FF0000"/>
                </a:solidFill>
              </a:rPr>
              <a:t>Youtube</a:t>
            </a:r>
            <a:r>
              <a:rPr lang="en-US" altLang="en-US" sz="3200" b="1" dirty="0">
                <a:solidFill>
                  <a:srgbClr val="FF0000"/>
                </a:solidFill>
              </a:rPr>
              <a:t> Clone“</a:t>
            </a:r>
          </a:p>
        </p:txBody>
      </p:sp>
      <p:sp>
        <p:nvSpPr>
          <p:cNvPr id="2051" name="Content Placeholder 4">
            <a:extLst>
              <a:ext uri="{FF2B5EF4-FFF2-40B4-BE49-F238E27FC236}">
                <a16:creationId xmlns:a16="http://schemas.microsoft.com/office/drawing/2014/main" id="{D708EC74-619E-2BCA-940B-0720598C7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4656687"/>
            <a:ext cx="3733800" cy="1371600"/>
          </a:xfr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000" b="1" dirty="0"/>
              <a:t>Students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1600" dirty="0">
                <a:solidFill>
                  <a:srgbClr val="FF0000"/>
                </a:solidFill>
              </a:rPr>
              <a:t>Anurag Kumar Sahani (2200330100058)</a:t>
            </a:r>
          </a:p>
          <a:p>
            <a:pPr algn="ctr" eaLnBrk="1" hangingPunct="1">
              <a:buNone/>
            </a:pPr>
            <a:r>
              <a:rPr lang="en-US" altLang="en-US" sz="1600" dirty="0">
                <a:solidFill>
                  <a:srgbClr val="FF0000"/>
                </a:solidFill>
              </a:rPr>
              <a:t>Aman Raj Kushwaha   (2200330100037)</a:t>
            </a:r>
          </a:p>
          <a:p>
            <a:pPr algn="ctr" eaLnBrk="1" hangingPunct="1">
              <a:buNone/>
            </a:pPr>
            <a:r>
              <a:rPr lang="en-US" altLang="en-US" sz="1600" dirty="0">
                <a:solidFill>
                  <a:srgbClr val="FF0000"/>
                </a:solidFill>
              </a:rPr>
              <a:t>Adnan                           (2200330100026)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1600" dirty="0">
              <a:solidFill>
                <a:srgbClr val="FF0000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2000" dirty="0"/>
          </a:p>
        </p:txBody>
      </p:sp>
      <p:sp>
        <p:nvSpPr>
          <p:cNvPr id="2052" name="Content Placeholder 5">
            <a:extLst>
              <a:ext uri="{FF2B5EF4-FFF2-40B4-BE49-F238E27FC236}">
                <a16:creationId xmlns:a16="http://schemas.microsoft.com/office/drawing/2014/main" id="{32566E68-3778-5A29-6C21-C001206B2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9600" y="4574381"/>
            <a:ext cx="4419600" cy="1371600"/>
          </a:xfr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000" b="1" dirty="0"/>
              <a:t>Under the Guidance of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Mrs. Chanchal Jayant</a:t>
            </a:r>
          </a:p>
          <a:p>
            <a:pPr algn="ctr" eaLnBrk="1" hangingPunct="1"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Mrs. </a:t>
            </a:r>
            <a:r>
              <a:rPr lang="en-US" altLang="en-US" sz="1800" b="1" dirty="0" err="1">
                <a:solidFill>
                  <a:srgbClr val="FF0000"/>
                </a:solidFill>
              </a:rPr>
              <a:t>Samridhi</a:t>
            </a:r>
            <a:r>
              <a:rPr lang="en-US" altLang="en-US" sz="1800" b="1" dirty="0">
                <a:solidFill>
                  <a:srgbClr val="FF0000"/>
                </a:solidFill>
              </a:rPr>
              <a:t> Gulati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1600" dirty="0"/>
              <a:t>Assistant Professor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1600" dirty="0"/>
              <a:t>Department of CSE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2000" dirty="0"/>
          </a:p>
        </p:txBody>
      </p:sp>
      <p:sp>
        <p:nvSpPr>
          <p:cNvPr id="2053" name="Rectangle 7">
            <a:extLst>
              <a:ext uri="{FF2B5EF4-FFF2-40B4-BE49-F238E27FC236}">
                <a16:creationId xmlns:a16="http://schemas.microsoft.com/office/drawing/2014/main" id="{A291580B-8620-BFB4-653F-452EAAC1D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00A144BA-4A78-5215-531C-339DE47C0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57200"/>
            <a:ext cx="708660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tabLst>
                <a:tab pos="800100" algn="l"/>
                <a:tab pos="3200400" algn="ctr"/>
              </a:tabLst>
              <a:defRPr/>
            </a:pPr>
            <a:r>
              <a:rPr lang="en-US" altLang="en-US" sz="2800" dirty="0">
                <a:latin typeface="+mj-lt"/>
                <a:ea typeface="+mj-ea"/>
                <a:cs typeface="+mj-cs"/>
              </a:rPr>
              <a:t>Raj</a:t>
            </a:r>
            <a:r>
              <a:rPr lang="en-US" altLang="en-US" sz="2400" dirty="0">
                <a:latin typeface="+mj-lt"/>
                <a:ea typeface="+mj-ea"/>
                <a:cs typeface="+mj-cs"/>
              </a:rPr>
              <a:t> Kumar </a:t>
            </a:r>
            <a:r>
              <a:rPr lang="en-US" altLang="en-US" sz="2400" dirty="0" err="1">
                <a:latin typeface="+mj-lt"/>
                <a:ea typeface="+mj-ea"/>
                <a:cs typeface="+mj-cs"/>
              </a:rPr>
              <a:t>Goel</a:t>
            </a:r>
            <a:r>
              <a:rPr lang="en-US" altLang="en-US" sz="2400" dirty="0">
                <a:latin typeface="+mj-lt"/>
                <a:ea typeface="+mj-ea"/>
                <a:cs typeface="+mj-cs"/>
              </a:rPr>
              <a:t> Institute of Technology Ghaziabad</a:t>
            </a:r>
          </a:p>
          <a:p>
            <a:pPr algn="ctr">
              <a:tabLst>
                <a:tab pos="800100" algn="l"/>
                <a:tab pos="3200400" algn="ctr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</a:rPr>
              <a:t>5</a:t>
            </a:r>
            <a:r>
              <a:rPr lang="en-US" sz="1600" b="1" baseline="300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</a:rPr>
              <a:t>th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</a:rPr>
              <a:t> KM. STONE, DELHI-MEERUT ROAD, GHAZIABAD (U.P)-201003</a:t>
            </a:r>
            <a:endParaRPr lang="en-US" sz="1600" dirty="0"/>
          </a:p>
          <a:p>
            <a:pPr algn="ctr">
              <a:tabLst>
                <a:tab pos="800100" algn="l"/>
                <a:tab pos="3200400" algn="ctr"/>
              </a:tabLst>
              <a:defRPr/>
            </a:pPr>
            <a:endParaRPr lang="en-US" altLang="en-US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2055" name="Picture 2">
            <a:extLst>
              <a:ext uri="{FF2B5EF4-FFF2-40B4-BE49-F238E27FC236}">
                <a16:creationId xmlns:a16="http://schemas.microsoft.com/office/drawing/2014/main" id="{796E7330-426A-3124-B6CF-DA2BF31C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579438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>
            <a:extLst>
              <a:ext uri="{FF2B5EF4-FFF2-40B4-BE49-F238E27FC236}">
                <a16:creationId xmlns:a16="http://schemas.microsoft.com/office/drawing/2014/main" id="{C518F137-172C-7ABD-2FAA-6190A18C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CONTENTS</a:t>
            </a:r>
          </a:p>
        </p:txBody>
      </p:sp>
      <p:sp>
        <p:nvSpPr>
          <p:cNvPr id="3075" name="Content Placeholder 5">
            <a:extLst>
              <a:ext uri="{FF2B5EF4-FFF2-40B4-BE49-F238E27FC236}">
                <a16:creationId xmlns:a16="http://schemas.microsoft.com/office/drawing/2014/main" id="{87F24E48-6DBE-5127-701B-2FFD84F1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INTRODUCTION</a:t>
            </a:r>
          </a:p>
          <a:p>
            <a:pPr eaLnBrk="1" hangingPunct="1">
              <a:defRPr/>
            </a:pPr>
            <a:r>
              <a:rPr lang="en-US" altLang="en-US" b="1" dirty="0"/>
              <a:t>OBJECTIVE</a:t>
            </a:r>
          </a:p>
          <a:p>
            <a:pPr eaLnBrk="1" hangingPunct="1">
              <a:defRPr/>
            </a:pPr>
            <a:r>
              <a:rPr lang="en-US" altLang="en-US" b="1" dirty="0"/>
              <a:t>LITERATURE SURVEY</a:t>
            </a:r>
          </a:p>
          <a:p>
            <a:pPr eaLnBrk="1" hangingPunct="1">
              <a:defRPr/>
            </a:pPr>
            <a:r>
              <a:rPr lang="en-US" altLang="en-US" b="1" dirty="0"/>
              <a:t>METHODOLOGY</a:t>
            </a:r>
          </a:p>
          <a:p>
            <a:pPr eaLnBrk="1" hangingPunct="1">
              <a:defRPr/>
            </a:pPr>
            <a:r>
              <a:rPr lang="en-US" altLang="en-US" b="1" dirty="0"/>
              <a:t>HARDWARE AND SOFTWARE USE</a:t>
            </a:r>
          </a:p>
          <a:p>
            <a:pPr eaLnBrk="1" hangingPunct="1">
              <a:defRPr/>
            </a:pPr>
            <a:r>
              <a:rPr lang="en-US" altLang="en-US" b="1" dirty="0"/>
              <a:t>WORK PROGRESS</a:t>
            </a:r>
          </a:p>
          <a:p>
            <a:pPr eaLnBrk="1" hangingPunct="1">
              <a:defRPr/>
            </a:pPr>
            <a:r>
              <a:rPr lang="en-US" altLang="en-US" b="1" dirty="0"/>
              <a:t>SCREENSHOTS</a:t>
            </a:r>
          </a:p>
          <a:p>
            <a:pPr eaLnBrk="1" hangingPunct="1">
              <a:defRPr/>
            </a:pPr>
            <a:r>
              <a:rPr lang="en-US" altLang="en-US" b="1" dirty="0"/>
              <a:t>REFERENCES</a:t>
            </a:r>
            <a:endParaRPr lang="en-US" altLang="en-US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b="1" dirty="0"/>
          </a:p>
          <a:p>
            <a:pPr eaLnBrk="1" hangingPunct="1">
              <a:defRPr/>
            </a:pPr>
            <a:endParaRPr lang="en-US" altLang="en-US" b="1" dirty="0"/>
          </a:p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4CC91AF-4704-B106-CEB4-F1D0C6AB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br>
              <a:rPr lang="en-US" altLang="en-US" b="1"/>
            </a:br>
            <a:r>
              <a:rPr lang="en-US" altLang="en-US" b="1"/>
              <a:t>INTRODUCTION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F5EDFB68-6001-1DA4-47B5-1C4A5998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1" y="1295400"/>
            <a:ext cx="8229600" cy="5059363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The YouTube Clone project is a simplified representation of the YouTube platform, built using HTML, CSS, and JavaScript. This project focuses on creating a functional and visually appealing interface that mimics the essential features of YouTube. It serves as a practical exercise to strengthen web development skills by implementing responsive design, interactivity, and user-centered design principles. </a:t>
            </a:r>
          </a:p>
          <a:p>
            <a:pPr marL="0" indent="0" algn="just" eaLnBrk="1" hangingPunct="1">
              <a:buNone/>
            </a:pPr>
            <a:endParaRPr lang="en-US" altLang="en-US" sz="2400" b="1" dirty="0">
              <a:latin typeface="Times" panose="02020603050405020304" pitchFamily="18" charset="0"/>
            </a:endParaRPr>
          </a:p>
          <a:p>
            <a:pPr marL="0" marR="0" algn="just">
              <a:lnSpc>
                <a:spcPct val="15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Key Features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Homepage Design: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Includes a navigation bar, video thumbnails, and a footer.</a:t>
            </a:r>
          </a:p>
          <a:p>
            <a:pPr marL="342900" marR="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Search Functionality: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A functional search bar that filters video thumbnails based on user input.</a:t>
            </a:r>
          </a:p>
          <a:p>
            <a:pPr marL="342900" marR="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Video Player Simulation: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Clicking on a video thumbnail simulates opening a video player with a description.</a:t>
            </a:r>
          </a:p>
          <a:p>
            <a:pPr marL="342900" marR="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Responsive Design: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Ensures usability on desktops, tablets, and mobile devices.</a:t>
            </a:r>
          </a:p>
          <a:p>
            <a:pPr marL="0" indent="0" algn="just" eaLnBrk="1" hangingPunct="1">
              <a:buNone/>
            </a:pPr>
            <a:r>
              <a:rPr lang="en-US" altLang="en-US" sz="2400" b="1" dirty="0">
                <a:latin typeface="Times" panose="02020603050405020304" pitchFamily="18" charset="0"/>
              </a:rPr>
              <a:t> </a:t>
            </a:r>
            <a:endParaRPr lang="en-US" altLang="en-US" sz="2800" dirty="0">
              <a:latin typeface="Times" panose="02020603050405020304" pitchFamily="18" charset="0"/>
            </a:endParaRPr>
          </a:p>
          <a:p>
            <a:pPr algn="just" eaLnBrk="1" hangingPunct="1"/>
            <a:endParaRPr lang="en-US" altLang="en-US" sz="2800" dirty="0"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6E58257-1196-5B5A-E44F-D070F2FD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br>
              <a:rPr lang="en-US" altLang="en-US" b="1"/>
            </a:br>
            <a:r>
              <a:rPr lang="en-US" altLang="en-US" b="1"/>
              <a:t>OBJECTIVE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319C3103-0870-38F9-5A18-B248C2C2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marR="0"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The primary objective of the YouTube Clone project is to design and develop a simplified version of the YouTube platform, focusing on the core features and functionalities using HTML, CSS, and JavaScript. This project aims to enhance the understanding of front-end development by building an interactive and visually appealing web application.</a:t>
            </a:r>
          </a:p>
          <a:p>
            <a:pPr marL="0" marR="0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The project seeks to create a responsive user interface that adapts seamlessly across devices, ensuring a user-friendly experience. It also aims to implement basic interactivity, such as a functional search bar for filtering videos and a click-to-play simulation for video thumbnails. Through this project, developers gain hands-on experience in structuring web pages, styling layouts, and adding dynamic behavior using JavaScript.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6DF6EBB-28BC-1CCA-DA69-4F242885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dirty="0"/>
              <a:t>METHODOLOGY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A0ED1A61-373D-DC62-10A6-19DB91275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/>
          <a:lstStyle/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The development of 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YouTube Clone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project followed a systematic approach to ensure the successful completion of a functional and user-friendly web application. The methodology includes the following steps:</a:t>
            </a:r>
          </a:p>
          <a:p>
            <a:pPr marL="0" marR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 </a:t>
            </a:r>
          </a:p>
          <a:p>
            <a:pPr marL="0" marR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Requirement Analysis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0" marR="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Identified the core features and functionalities to replicate a simplified version of YouTube.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Defined the project scope to include interface design, interactivity, and responsiveness.</a:t>
            </a:r>
          </a:p>
          <a:p>
            <a:pPr marL="114300" marR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  </a:t>
            </a:r>
          </a:p>
          <a:p>
            <a:pPr marL="0" marR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Design Phase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45720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 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Wireframing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: Sketched the basic layout of the homepage, including a navigation bar, video thumbnail grid, and footer.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UI/UX Design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: Focused on creating a visually appealing and user-friendly interface using modern web design principles.</a:t>
            </a:r>
          </a:p>
          <a:p>
            <a:endParaRPr lang="en-US" alt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0F38032-F972-D8D7-782D-C98945EF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3"/>
          </a:xfrm>
        </p:spPr>
        <p:txBody>
          <a:bodyPr/>
          <a:lstStyle/>
          <a:p>
            <a:r>
              <a:rPr lang="en-US" altLang="en-US"/>
              <a:t>HARDWARE &amp; SOFTWARE USE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E35C7817-2A13-A251-CD0C-3F22C12A3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altLang="en-US" sz="2200">
                <a:latin typeface="Times" panose="02020603050405020304" pitchFamily="18" charset="0"/>
              </a:rPr>
              <a:t>	</a:t>
            </a:r>
            <a:endParaRPr lang="en-US" altLang="en-US" sz="2400">
              <a:latin typeface="Times" panose="02020603050405020304" pitchFamily="18" charset="0"/>
            </a:endParaRPr>
          </a:p>
          <a:p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23396-2AC1-E724-2C81-43C2E600A751}"/>
              </a:ext>
            </a:extLst>
          </p:cNvPr>
          <p:cNvSpPr txBox="1"/>
          <p:nvPr/>
        </p:nvSpPr>
        <p:spPr>
          <a:xfrm>
            <a:off x="990600" y="1582340"/>
            <a:ext cx="6400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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Operating System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: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Windows, macOS, or Linux (any modern version).</a:t>
            </a:r>
          </a:p>
          <a:p>
            <a:pPr marL="45720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 </a:t>
            </a:r>
          </a:p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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Development Tools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: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Code Editor: Visual Studio Code, Sublime Text, or Atom.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Web Browser: Latest version of Chrome, Firefox, Edge, or Safari for testing.</a:t>
            </a:r>
          </a:p>
          <a:p>
            <a:pPr marL="45720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 </a:t>
            </a:r>
          </a:p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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Technologies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: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HTML5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: For structuring the webpage.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CSS3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: For styling and responsive design.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JavaScript (ES6)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: For adding interactivity and dynamic features.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>
            <a:extLst>
              <a:ext uri="{FF2B5EF4-FFF2-40B4-BE49-F238E27FC236}">
                <a16:creationId xmlns:a16="http://schemas.microsoft.com/office/drawing/2014/main" id="{84C7A3EF-8FED-F3AC-E8DF-F1442FFC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 Progress</a:t>
            </a:r>
          </a:p>
        </p:txBody>
      </p:sp>
      <p:pic>
        <p:nvPicPr>
          <p:cNvPr id="1027" name="Picture 1">
            <a:extLst>
              <a:ext uri="{FF2B5EF4-FFF2-40B4-BE49-F238E27FC236}">
                <a16:creationId xmlns:a16="http://schemas.microsoft.com/office/drawing/2014/main" id="{A0B787B1-30AA-B5E6-84EE-51557FA4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33" y="1417638"/>
            <a:ext cx="8455025" cy="454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6AABFE-7ED6-9986-EBB4-F744427471C3}"/>
              </a:ext>
            </a:extLst>
          </p:cNvPr>
          <p:cNvSpPr txBox="1"/>
          <p:nvPr/>
        </p:nvSpPr>
        <p:spPr>
          <a:xfrm>
            <a:off x="384111" y="596617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Screenshot of Html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7CA11D9-C9F6-569E-DD3A-0520AF36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Screenshots of Project </a:t>
            </a:r>
            <a:endParaRPr lang="en-IN" altLang="en-US"/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0E3DAA07-9326-6A70-62AF-83C603276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34744"/>
            <a:ext cx="8077200" cy="4345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AB0D347-D6D0-1256-2736-CA16F9B22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altLang="en-US" sz="2800"/>
              <a:t>References(example)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0D56C429-0B6E-2A80-BBA2-1888C1E34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marR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0" marR="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HTML and CSS References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342900" marR="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HTML Documentation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: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MDN Web Docs - HTML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W3Schools - HTML Tutorial</a:t>
            </a:r>
          </a:p>
          <a:p>
            <a:pPr marL="342900" marR="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CSS Documentation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: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MDN Web Docs - CSS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W3Schools - CSS Tutorial</a:t>
            </a:r>
          </a:p>
          <a:p>
            <a:pPr marL="0" marR="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JavaScript References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342900" marR="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JavaScript Basics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: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MDN Web Docs - JavaScript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W3Schools - JavaScript Tutorial</a:t>
            </a:r>
          </a:p>
          <a:p>
            <a:pPr marL="342900" marR="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DOM Manipulation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: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MDN Web Docs - DOM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617</Words>
  <Application>Microsoft Office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Times</vt:lpstr>
      <vt:lpstr>Times New Roman</vt:lpstr>
      <vt:lpstr>Office Theme</vt:lpstr>
      <vt:lpstr>                    Department of Computer Science Engineering &amp; Engineering      Mini Project Presentation (KCS-554) On  “ Youtube Clone“</vt:lpstr>
      <vt:lpstr>CONTENTS</vt:lpstr>
      <vt:lpstr> INTRODUCTION </vt:lpstr>
      <vt:lpstr> OBJECTIVE </vt:lpstr>
      <vt:lpstr>METHODOLOGY</vt:lpstr>
      <vt:lpstr>HARDWARE &amp; SOFTWARE USE</vt:lpstr>
      <vt:lpstr>Work Progress</vt:lpstr>
      <vt:lpstr>Screenshots of Project </vt:lpstr>
      <vt:lpstr>References(example)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End-of-Semester Progress Report  on    Bug Triaging for Internet of Things (IoT) Software   Submitted for partial fulfillment of award of    Doctor of Philosophy   In Computer Science &amp; Engineering   By   Devesh Garg Enrollment No: 19403036   Under the Guidance of    Dr. Chetna Gupta Associate Professor Department of CSE JIIT, Sec-128, Noida   Odd Semester 2021 Department of Computer Science Engineering &amp; Information Technology Jaypee Institute of Information Technology University, Noida</dc:title>
  <dc:creator>DEVESH GARG</dc:creator>
  <cp:lastModifiedBy>Anurag Kumar</cp:lastModifiedBy>
  <cp:revision>39</cp:revision>
  <dcterms:created xsi:type="dcterms:W3CDTF">2020-12-21T06:21:10Z</dcterms:created>
  <dcterms:modified xsi:type="dcterms:W3CDTF">2024-12-20T08:40:41Z</dcterms:modified>
</cp:coreProperties>
</file>