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64954-9CFD-5622-806B-AAFF2D22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BC7F0-1A47-30BE-C473-74F70A0F3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45328-0C76-3086-BAA5-7252EDD0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76610-9488-0D6E-FCAB-C93A8280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92BCF-5608-4128-7A12-817F0B9D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4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9B3B4-FE60-2242-609D-FB253E3A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B7C7A4-865B-4EE9-E073-3E20E3420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9FDA3-61C7-0897-B0BF-F4733B6F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4F485-7C01-24E0-C64D-CE5B6F90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63E75-908A-724B-7F1D-4251F0D8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4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D3D10B-7ED1-7B87-2E5F-056BD4D7E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335AF4-3BCD-66B4-3B6C-B3BACA58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20267-05B7-6FBB-252E-4E28BBF6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47D79-03AA-0D77-CA81-76676557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4597A7-26A6-0587-591A-F7F94F2E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1B41F-4C22-93C6-BC60-65A0C445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9B00C-E0D1-98E5-ADDA-C0EFC3A9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981B8-22B8-5FC8-3BA5-E42A2964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CAEA0-A7FF-299A-89D4-1D13E61A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35FEF-2FA7-D082-EB5B-82AFE87B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319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BE317-F95B-1DD8-5170-73403D89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1CD7A3-A506-8DB2-4EB5-112DA743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F4348-9855-B396-EEC2-50FBEEBB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6F942-008A-5132-99AD-F31F6DD0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9B8ED2-643E-7722-B02D-0AF368C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19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CD848-06A1-7F71-1B24-7427606D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A0B0C-29C4-6895-2777-849D14EBD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E50913-1D46-31DC-C2EC-52E826E2B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4A37E3-2958-8E75-92B3-4C639ECE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6A920-EC7B-C291-D532-6C5C96ED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5C0381-3D5D-A844-C113-FA2579B7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09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84555-28ED-E1AA-C16C-AC1AD7F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154F2E-5BCB-79E6-FA6D-84D7314E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EBCC4A-AEF8-6A7A-0119-3393B84E1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56013A-CCA1-7589-8AF7-716456DF4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8759DE-E04B-E0A6-0932-F64BAC962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E0E83F-360C-F413-367F-34A6E0D2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9A8A42-84E9-E124-A078-5BA1CB33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4F59D9-9DA2-D96D-5B50-8E368CE2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50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C80F-5426-F986-CB72-69DD0112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830543-B157-5F02-A347-DFA5016D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F38603-E27E-B490-CDED-BF664EA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F7C55-5CFA-D4C3-494C-85D9D729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95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0E6EED-3196-4A2F-46BD-422EACE0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5BCE8A-7432-5B87-0808-A1B6CA5A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B4D11-ABEF-A610-5765-5F4F1E5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310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3768E-14D0-94C8-865E-2F5A91AA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947D91-47C1-B4B2-B5F0-D01FF139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129FE-BBA3-C84E-E31A-356112D6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6D61E8-8EB4-799B-C56D-67673EB5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E1408-F1BB-446E-F945-B00D2C3E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86A8DA-38B7-2FC0-B9A1-5DC100B5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4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0712-ED92-A1C3-0EC2-18DBC781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989E14-DD5B-C791-2A97-8878CDCD3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D647EB-045B-CE2C-E66C-0B9EDA71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447B10-ECA4-DD29-E9E2-8BAE9B18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AB26D4-0360-9A61-0645-2A9A70FD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BF8E0-752A-B944-FC00-42ADA88E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002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C87475-E327-0DFF-A9DB-61462B21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FDA86E-2F90-7B5A-C8B5-E51E3674D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1BC32-8CBB-6CF9-5E50-00B101A9A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2AEE-3D63-4CDA-9D94-925D7AA5AF8B}" type="datetimeFigureOut">
              <a:rPr lang="de-CH" smtClean="0"/>
              <a:t>30.07.2022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C7D0E-5787-6B7E-229B-734F02E23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F8AFB-AFE2-D7A0-9A03-6D389FF85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2297-BA2D-4C86-827F-D5C420EB675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363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63EFA-2ABD-C2A8-5FF8-38EACEF9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F3373-1A75-B3CD-0CEC-D60CB905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Global Model Evaluation</a:t>
            </a:r>
          </a:p>
          <a:p>
            <a:r>
              <a:rPr lang="en-GB" dirty="0"/>
              <a:t>Local Analysis</a:t>
            </a:r>
          </a:p>
          <a:p>
            <a:r>
              <a:rPr lang="de-CH" dirty="0"/>
              <a:t>Model Architecture and General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0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78CCB-F8FA-E56B-1753-5731532A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General Model </a:t>
            </a:r>
            <a:r>
              <a:rPr lang="en-GB" dirty="0"/>
              <a:t>Evaluation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8E9BF4-E7CE-E197-73C6-C0A0C799EE3C}"/>
              </a:ext>
            </a:extLst>
          </p:cNvPr>
          <p:cNvSpPr txBox="1"/>
          <p:nvPr/>
        </p:nvSpPr>
        <p:spPr>
          <a:xfrm>
            <a:off x="838200" y="1781175"/>
            <a:ext cx="5257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 err="1"/>
              <a:t>Globally</a:t>
            </a:r>
            <a:r>
              <a:rPr lang="de-CH" dirty="0"/>
              <a:t> </a:t>
            </a:r>
            <a:r>
              <a:rPr lang="de-CH" dirty="0" err="1"/>
              <a:t>seen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feature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call</a:t>
            </a:r>
            <a:endParaRPr lang="de-CH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The </a:t>
            </a:r>
            <a:r>
              <a:rPr lang="de-CH" dirty="0" err="1"/>
              <a:t>shorter</a:t>
            </a:r>
            <a:r>
              <a:rPr lang="de-CH" dirty="0"/>
              <a:t> a </a:t>
            </a:r>
            <a:r>
              <a:rPr lang="de-CH" dirty="0" err="1"/>
              <a:t>call</a:t>
            </a:r>
            <a:r>
              <a:rPr lang="de-CH" dirty="0"/>
              <a:t> was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negative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. In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calls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little</a:t>
            </a:r>
            <a:r>
              <a:rPr lang="de-CH" dirty="0"/>
              <a:t> </a:t>
            </a:r>
            <a:r>
              <a:rPr lang="de-CH" dirty="0" err="1"/>
              <a:t>imapct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Nr. </a:t>
            </a:r>
            <a:r>
              <a:rPr lang="de-CH" dirty="0" err="1"/>
              <a:t>employed</a:t>
            </a:r>
            <a:r>
              <a:rPr lang="de-CH" dirty="0"/>
              <a:t> </a:t>
            </a:r>
            <a:r>
              <a:rPr lang="en-US" dirty="0"/>
              <a:t>is also important with low numbers having a strong positive impact.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education of the customer is rather unimportant</a:t>
            </a:r>
            <a:r>
              <a:rPr lang="de-CH" dirty="0"/>
              <a:t> and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scores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inconclusive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AE9591B-31DF-6B47-842A-C9A6A757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74" y="1690688"/>
            <a:ext cx="4243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6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8BF29-779D-6AD0-5B49-6F05FE1A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Feature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Permutations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A83A4-2655-212E-E0AA-ADAA202D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919"/>
            <a:ext cx="4709917" cy="4096044"/>
          </a:xfrm>
        </p:spPr>
        <p:txBody>
          <a:bodyPr>
            <a:normAutofit/>
          </a:bodyPr>
          <a:lstStyle/>
          <a:p>
            <a:r>
              <a:rPr lang="en-GB" sz="1800" dirty="0"/>
              <a:t>To check the SHAP values we can look at the </a:t>
            </a:r>
            <a:r>
              <a:rPr lang="en-GB" sz="1800" dirty="0" err="1"/>
              <a:t>wheights</a:t>
            </a:r>
            <a:r>
              <a:rPr lang="en-GB" sz="1800" dirty="0"/>
              <a:t> in the classifier and secondly use permutations to get the </a:t>
            </a:r>
            <a:r>
              <a:rPr lang="en-GB" sz="1800" dirty="0" err="1"/>
              <a:t>importances</a:t>
            </a:r>
            <a:r>
              <a:rPr lang="en-GB" sz="1800" dirty="0"/>
              <a:t>.</a:t>
            </a:r>
          </a:p>
          <a:p>
            <a:r>
              <a:rPr lang="en-GB" sz="1800" dirty="0"/>
              <a:t>Since we see a similar order of the </a:t>
            </a:r>
            <a:r>
              <a:rPr lang="en-GB" sz="1800" dirty="0" err="1"/>
              <a:t>importances</a:t>
            </a:r>
            <a:r>
              <a:rPr lang="en-GB" sz="1800" dirty="0"/>
              <a:t> we can use the SHAP values.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2BA56D-8EC0-04EF-FCBC-F52CEF7B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09" y="2080919"/>
            <a:ext cx="5318473" cy="35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5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0F18F-501F-2111-A939-D954D355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Analysis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761E4-C7C1-8B1E-9513-4F1712EAE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1800" dirty="0" err="1"/>
              <a:t>We</a:t>
            </a:r>
            <a:r>
              <a:rPr lang="de-CH" sz="1800" dirty="0"/>
              <a:t> </a:t>
            </a:r>
            <a:r>
              <a:rPr lang="de-CH" sz="1800" dirty="0" err="1"/>
              <a:t>now</a:t>
            </a:r>
            <a:r>
              <a:rPr lang="de-CH" sz="1800" dirty="0"/>
              <a:t> </a:t>
            </a:r>
            <a:r>
              <a:rPr lang="en-GB" sz="1800" dirty="0"/>
              <a:t>predict a single customer. Here we can first see how secure the prediction was. </a:t>
            </a:r>
          </a:p>
          <a:p>
            <a:r>
              <a:rPr lang="en-GB" sz="1800" dirty="0"/>
              <a:t>Second, we can see which attributes influenced the decision. We see the attribute of the number of employees is pushing in the wrong direction. As seen before a high value in this attribute will not have great affect on the model. If it was not the case this prediction would have been wrong.</a:t>
            </a:r>
          </a:p>
          <a:p>
            <a:r>
              <a:rPr lang="en-GB" sz="1800" dirty="0"/>
              <a:t>For this customer we can see that the decision was taken mostly on the attribute </a:t>
            </a:r>
            <a:r>
              <a:rPr lang="en-GB" sz="1800" dirty="0" err="1"/>
              <a:t>poutcome</a:t>
            </a:r>
            <a:r>
              <a:rPr lang="en-GB" sz="1800" dirty="0"/>
              <a:t> which is the outcome of a previous marketing campaign. Here </a:t>
            </a:r>
            <a:r>
              <a:rPr lang="en-GB" sz="1800" dirty="0" err="1"/>
              <a:t>preveouis</a:t>
            </a:r>
            <a:r>
              <a:rPr lang="en-GB" sz="1800" dirty="0"/>
              <a:t> campaigns have failed. This is </a:t>
            </a:r>
            <a:r>
              <a:rPr lang="en-GB" sz="1800" dirty="0" err="1"/>
              <a:t>wheighted</a:t>
            </a:r>
            <a:r>
              <a:rPr lang="en-GB" sz="1800" dirty="0"/>
              <a:t> very high. </a:t>
            </a:r>
          </a:p>
          <a:p>
            <a:r>
              <a:rPr lang="en-GB" sz="1800" dirty="0"/>
              <a:t>From this we can also conclude it does not make much sense retry previously failed attempts. </a:t>
            </a:r>
            <a:endParaRPr lang="de-CH" sz="18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AEE21E0-8BE4-FA4C-3A85-2DFED13958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8493"/>
            <a:ext cx="5181600" cy="3205602"/>
          </a:xfrm>
        </p:spPr>
      </p:pic>
    </p:spTree>
    <p:extLst>
      <p:ext uri="{BB962C8B-B14F-4D97-AF65-F5344CB8AC3E}">
        <p14:creationId xmlns:p14="http://schemas.microsoft.com/office/powerpoint/2010/main" val="49206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FAD3F-51B0-EDFF-7DFD-3B4000A7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Architecture and General 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14E0F-FCE4-D1B6-B8BF-E1EC450863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1800" dirty="0"/>
              <a:t>Random-Forest-</a:t>
            </a:r>
            <a:r>
              <a:rPr lang="de-CH" sz="1800" dirty="0" err="1"/>
              <a:t>Classifier</a:t>
            </a:r>
            <a:r>
              <a:rPr lang="de-CH" sz="1800" dirty="0"/>
              <a:t> </a:t>
            </a:r>
            <a:r>
              <a:rPr lang="de-CH" sz="1800" dirty="0" err="1"/>
              <a:t>with</a:t>
            </a:r>
            <a:r>
              <a:rPr lang="de-CH" sz="1800" dirty="0"/>
              <a:t> </a:t>
            </a:r>
            <a:r>
              <a:rPr lang="en-GB" sz="1800" dirty="0"/>
              <a:t>maximal depth of three to counter overfitting. </a:t>
            </a:r>
          </a:p>
          <a:p>
            <a:r>
              <a:rPr lang="de-CH" sz="1800" dirty="0" err="1"/>
              <a:t>Accuracy</a:t>
            </a:r>
            <a:r>
              <a:rPr lang="de-CH" sz="1800" dirty="0"/>
              <a:t>: 89.74%</a:t>
            </a:r>
          </a:p>
          <a:p>
            <a:r>
              <a:rPr lang="en-GB" sz="1800" dirty="0"/>
              <a:t>Since the focus should not lie on the model but on the </a:t>
            </a:r>
            <a:r>
              <a:rPr lang="en-GB" sz="1800" dirty="0" err="1"/>
              <a:t>evalution</a:t>
            </a:r>
            <a:r>
              <a:rPr lang="en-GB" sz="1800" dirty="0"/>
              <a:t> I was pleased with this first try model and apart from precision/recall tuning I did not try to further improve it.</a:t>
            </a:r>
          </a:p>
          <a:p>
            <a:r>
              <a:rPr lang="en-GB" sz="1800" dirty="0" err="1"/>
              <a:t>Jupyter</a:t>
            </a:r>
            <a:r>
              <a:rPr lang="en-GB" sz="1800"/>
              <a:t> Notebook: </a:t>
            </a:r>
            <a:endParaRPr lang="en-GB" sz="1800" dirty="0"/>
          </a:p>
          <a:p>
            <a:pPr marL="0" indent="0">
              <a:buNone/>
            </a:pPr>
            <a:endParaRPr lang="de-CH" sz="1800" dirty="0"/>
          </a:p>
          <a:p>
            <a:endParaRPr lang="de-CH" sz="1800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EBEA9B6-EE8C-3E95-A274-E4E7141468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562" y="2449064"/>
            <a:ext cx="4567238" cy="3100042"/>
          </a:xfrm>
        </p:spPr>
      </p:pic>
    </p:spTree>
    <p:extLst>
      <p:ext uri="{BB962C8B-B14F-4D97-AF65-F5344CB8AC3E}">
        <p14:creationId xmlns:p14="http://schemas.microsoft.com/office/powerpoint/2010/main" val="326215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Office</vt:lpstr>
      <vt:lpstr>PowerPoint-Präsentation</vt:lpstr>
      <vt:lpstr>General Model Evaluation</vt:lpstr>
      <vt:lpstr>Global Feature Importance using Permutations</vt:lpstr>
      <vt:lpstr>Local Analysis</vt:lpstr>
      <vt:lpstr>Model Architecture and General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Schreiber</dc:creator>
  <cp:lastModifiedBy>Eric Schreiber</cp:lastModifiedBy>
  <cp:revision>2</cp:revision>
  <dcterms:created xsi:type="dcterms:W3CDTF">2022-07-30T17:16:47Z</dcterms:created>
  <dcterms:modified xsi:type="dcterms:W3CDTF">2022-07-30T18:23:20Z</dcterms:modified>
</cp:coreProperties>
</file>